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48485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0" name="Image 0" descr="Image 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31519" y="110489"/>
            <a:ext cx="13167362" cy="180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731519" y="1920239"/>
            <a:ext cx="13167362" cy="630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7071359" y="7408544"/>
            <a:ext cx="3413761" cy="43815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tel:8988858548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0" descr="Image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2" y="0"/>
            <a:ext cx="5486401" cy="822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 0"/>
          <p:cNvSpPr txBox="1"/>
          <p:nvPr/>
        </p:nvSpPr>
        <p:spPr>
          <a:xfrm>
            <a:off x="6280189" y="1108592"/>
            <a:ext cx="7556422" cy="278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sz="44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Система обнаружения утечек метана с применением БПЛА &lt;&lt;SkyMeth&gt;&gt;</a:t>
            </a:r>
          </a:p>
        </p:txBody>
      </p:sp>
      <p:sp>
        <p:nvSpPr>
          <p:cNvPr id="122" name="Text 1"/>
          <p:cNvSpPr txBox="1"/>
          <p:nvPr/>
        </p:nvSpPr>
        <p:spPr>
          <a:xfrm>
            <a:off x="6280189" y="4367093"/>
            <a:ext cx="7556422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8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Воробьев Кирилл Сергеевич</a:t>
            </a:r>
          </a:p>
          <a:p>
            <a:pPr>
              <a:lnSpc>
                <a:spcPts val="28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Группа НГД-б-о-25-3 </a:t>
            </a:r>
          </a:p>
        </p:txBody>
      </p:sp>
      <p:sp>
        <p:nvSpPr>
          <p:cNvPr id="123" name="Text 2"/>
          <p:cNvSpPr txBox="1"/>
          <p:nvPr/>
        </p:nvSpPr>
        <p:spPr>
          <a:xfrm>
            <a:off x="6280189" y="5348049"/>
            <a:ext cx="647013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1 курс</a:t>
            </a:r>
          </a:p>
        </p:txBody>
      </p:sp>
      <p:sp>
        <p:nvSpPr>
          <p:cNvPr id="124" name="Text 3"/>
          <p:cNvSpPr txBox="1"/>
          <p:nvPr/>
        </p:nvSpPr>
        <p:spPr>
          <a:xfrm>
            <a:off x="6280189" y="5966102"/>
            <a:ext cx="3825318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Факультет нефтегазовой инженерии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1A1EFF-F558-8B73-5034-02DCE23BC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15" y="3891406"/>
            <a:ext cx="2759061" cy="27539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 0"/>
          <p:cNvSpPr txBox="1"/>
          <p:nvPr/>
        </p:nvSpPr>
        <p:spPr>
          <a:xfrm>
            <a:off x="793790" y="1505664"/>
            <a:ext cx="2586237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sz="44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Контакты</a:t>
            </a:r>
          </a:p>
        </p:txBody>
      </p:sp>
      <p:sp>
        <p:nvSpPr>
          <p:cNvPr id="279" name="Text 1"/>
          <p:cNvSpPr txBox="1"/>
          <p:nvPr/>
        </p:nvSpPr>
        <p:spPr>
          <a:xfrm>
            <a:off x="793790" y="2781418"/>
            <a:ext cx="4506194" cy="41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300"/>
              </a:lnSpc>
              <a:defRPr sz="26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Воробьев Кирилл Сергеевич</a:t>
            </a:r>
          </a:p>
        </p:txBody>
      </p:sp>
      <p:sp>
        <p:nvSpPr>
          <p:cNvPr id="280" name="Text 2"/>
          <p:cNvSpPr txBox="1"/>
          <p:nvPr/>
        </p:nvSpPr>
        <p:spPr>
          <a:xfrm>
            <a:off x="793790" y="3433524"/>
            <a:ext cx="4955946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800"/>
              </a:lnSpc>
              <a:defRPr sz="1700" b="1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Электронная почта:</a:t>
            </a:r>
            <a:r>
              <a:rPr b="0"/>
              <a:t> vorobevkirill136@gmail.com</a:t>
            </a:r>
          </a:p>
        </p:txBody>
      </p:sp>
      <p:sp>
        <p:nvSpPr>
          <p:cNvPr id="281" name="Text 3"/>
          <p:cNvSpPr txBox="1"/>
          <p:nvPr/>
        </p:nvSpPr>
        <p:spPr>
          <a:xfrm>
            <a:off x="793790" y="4000500"/>
            <a:ext cx="2422073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800"/>
              </a:lnSpc>
              <a:defRPr sz="1700" b="1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Телефон:</a:t>
            </a:r>
            <a:r>
              <a:rPr b="0"/>
              <a:t> </a:t>
            </a:r>
            <a:r>
              <a:rPr b="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89888585480</a:t>
            </a:r>
          </a:p>
        </p:txBody>
      </p:sp>
      <p:sp>
        <p:nvSpPr>
          <p:cNvPr id="282" name="Text 4"/>
          <p:cNvSpPr txBox="1"/>
          <p:nvPr/>
        </p:nvSpPr>
        <p:spPr>
          <a:xfrm>
            <a:off x="793790" y="4567475"/>
            <a:ext cx="6789831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НГД-б-о-25-3 первокурсник Факультета нефтегазовой инженерии</a:t>
            </a:r>
          </a:p>
        </p:txBody>
      </p:sp>
      <p:sp>
        <p:nvSpPr>
          <p:cNvPr id="283" name="Shape 5"/>
          <p:cNvSpPr/>
          <p:nvPr/>
        </p:nvSpPr>
        <p:spPr>
          <a:xfrm>
            <a:off x="793790" y="5298909"/>
            <a:ext cx="8284131" cy="35958"/>
          </a:xfrm>
          <a:prstGeom prst="rect">
            <a:avLst/>
          </a:prstGeom>
          <a:solidFill>
            <a:srgbClr val="504C49">
              <a:alpha val="5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Text 6"/>
          <p:cNvSpPr txBox="1"/>
          <p:nvPr/>
        </p:nvSpPr>
        <p:spPr>
          <a:xfrm>
            <a:off x="793790" y="5589983"/>
            <a:ext cx="2408685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 b="1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Спасибо за внимание!</a:t>
            </a:r>
          </a:p>
        </p:txBody>
      </p:sp>
      <p:sp>
        <p:nvSpPr>
          <p:cNvPr id="285" name="Text 7"/>
          <p:cNvSpPr txBox="1"/>
          <p:nvPr/>
        </p:nvSpPr>
        <p:spPr>
          <a:xfrm>
            <a:off x="793790" y="6156959"/>
            <a:ext cx="7076257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Готов ответить на вопросы и обсудить возможности сотрудничества</a:t>
            </a:r>
          </a:p>
        </p:txBody>
      </p:sp>
      <p:pic>
        <p:nvPicPr>
          <p:cNvPr id="286" name="Image 0" descr="Image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942" y="3062288"/>
            <a:ext cx="4205169" cy="315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11BF85-AED2-E21C-1343-2970C8279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73" y="73048"/>
            <a:ext cx="3951021" cy="39436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0"/>
          <p:cNvSpPr txBox="1"/>
          <p:nvPr/>
        </p:nvSpPr>
        <p:spPr>
          <a:xfrm>
            <a:off x="1137166" y="1354216"/>
            <a:ext cx="4712941" cy="54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400"/>
              </a:lnSpc>
              <a:defRPr sz="35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Актуальность проекта</a:t>
            </a:r>
          </a:p>
        </p:txBody>
      </p:sp>
      <p:pic>
        <p:nvPicPr>
          <p:cNvPr id="127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65" y="2284808"/>
            <a:ext cx="7878486" cy="4431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 1"/>
          <p:cNvSpPr txBox="1"/>
          <p:nvPr/>
        </p:nvSpPr>
        <p:spPr>
          <a:xfrm>
            <a:off x="9459992" y="2293739"/>
            <a:ext cx="1277703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Проблема</a:t>
            </a:r>
          </a:p>
        </p:txBody>
      </p:sp>
      <p:sp>
        <p:nvSpPr>
          <p:cNvPr id="129" name="Text 2"/>
          <p:cNvSpPr txBox="1"/>
          <p:nvPr/>
        </p:nvSpPr>
        <p:spPr>
          <a:xfrm>
            <a:off x="9459992" y="2770822"/>
            <a:ext cx="4040744" cy="1514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000"/>
              </a:lnSpc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Метан является вторым по значимости парниковым газом после CO₂, внося вклад в глобальное потепление в 25 раз больший, чем углекислый газ. Утечки метана происходят на объектах нефтегазовой промышленности, полигонах ТБО и аграрных предприятиях.</a:t>
            </a:r>
          </a:p>
        </p:txBody>
      </p:sp>
      <p:sp>
        <p:nvSpPr>
          <p:cNvPr id="130" name="Text 3"/>
          <p:cNvSpPr txBox="1"/>
          <p:nvPr/>
        </p:nvSpPr>
        <p:spPr>
          <a:xfrm>
            <a:off x="9459992" y="4706541"/>
            <a:ext cx="1146957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Решение</a:t>
            </a:r>
          </a:p>
        </p:txBody>
      </p:sp>
      <p:sp>
        <p:nvSpPr>
          <p:cNvPr id="131" name="Text 4"/>
          <p:cNvSpPr txBox="1"/>
          <p:nvPr/>
        </p:nvSpPr>
        <p:spPr>
          <a:xfrm>
            <a:off x="9459992" y="5183623"/>
            <a:ext cx="4040744" cy="1514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000"/>
              </a:lnSpc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Система на базе беспилотных летательных аппаратов позволяет оперативно обнаруживать и локализовать утечки метана в труднодоступных зонах, обеспечивая раннее предупреждение и минимизацию экологического ущерба.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 0"/>
          <p:cNvSpPr txBox="1"/>
          <p:nvPr/>
        </p:nvSpPr>
        <p:spPr>
          <a:xfrm>
            <a:off x="766882" y="817602"/>
            <a:ext cx="5105456" cy="66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300"/>
              </a:lnSpc>
              <a:defRPr sz="43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Описание продукта</a:t>
            </a:r>
          </a:p>
        </p:txBody>
      </p:sp>
      <p:sp>
        <p:nvSpPr>
          <p:cNvPr id="134" name="Shape 1"/>
          <p:cNvSpPr/>
          <p:nvPr/>
        </p:nvSpPr>
        <p:spPr>
          <a:xfrm>
            <a:off x="766882" y="1925597"/>
            <a:ext cx="6442472" cy="2809638"/>
          </a:xfrm>
          <a:prstGeom prst="roundRect">
            <a:avLst>
              <a:gd name="adj" fmla="val 1170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hape 2"/>
          <p:cNvSpPr/>
          <p:nvPr/>
        </p:nvSpPr>
        <p:spPr>
          <a:xfrm>
            <a:off x="985956" y="2144672"/>
            <a:ext cx="657345" cy="657345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6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93" y="2325409"/>
            <a:ext cx="295752" cy="29575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 3"/>
          <p:cNvSpPr txBox="1"/>
          <p:nvPr/>
        </p:nvSpPr>
        <p:spPr>
          <a:xfrm>
            <a:off x="985956" y="3013591"/>
            <a:ext cx="3156975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Беспилотная платформа</a:t>
            </a:r>
          </a:p>
        </p:txBody>
      </p:sp>
      <p:sp>
        <p:nvSpPr>
          <p:cNvPr id="138" name="Text 4"/>
          <p:cNvSpPr txBox="1"/>
          <p:nvPr/>
        </p:nvSpPr>
        <p:spPr>
          <a:xfrm>
            <a:off x="985956" y="3482816"/>
            <a:ext cx="6004324" cy="1009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Летательный аппарат с автономным управлением и увеличенным временем полета для покрытия больших территорий</a:t>
            </a:r>
          </a:p>
        </p:txBody>
      </p:sp>
      <p:sp>
        <p:nvSpPr>
          <p:cNvPr id="139" name="Shape 5"/>
          <p:cNvSpPr/>
          <p:nvPr/>
        </p:nvSpPr>
        <p:spPr>
          <a:xfrm>
            <a:off x="7420927" y="1925597"/>
            <a:ext cx="6442592" cy="2809638"/>
          </a:xfrm>
          <a:prstGeom prst="roundRect">
            <a:avLst>
              <a:gd name="adj" fmla="val 1170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Shape 6"/>
          <p:cNvSpPr/>
          <p:nvPr/>
        </p:nvSpPr>
        <p:spPr>
          <a:xfrm>
            <a:off x="7640002" y="2144672"/>
            <a:ext cx="657345" cy="657345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1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738" y="2325409"/>
            <a:ext cx="295752" cy="29575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 7"/>
          <p:cNvSpPr txBox="1"/>
          <p:nvPr/>
        </p:nvSpPr>
        <p:spPr>
          <a:xfrm>
            <a:off x="7640002" y="3013591"/>
            <a:ext cx="3024927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Газоанализатор метана</a:t>
            </a:r>
          </a:p>
        </p:txBody>
      </p:sp>
      <p:sp>
        <p:nvSpPr>
          <p:cNvPr id="143" name="Text 8"/>
          <p:cNvSpPr txBox="1"/>
          <p:nvPr/>
        </p:nvSpPr>
        <p:spPr>
          <a:xfrm>
            <a:off x="7640002" y="3482816"/>
            <a:ext cx="6004442" cy="66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Высокочувствительный оптический сенсор для точного измерения концентрации CH₄ в атмосфере</a:t>
            </a:r>
          </a:p>
        </p:txBody>
      </p:sp>
      <p:sp>
        <p:nvSpPr>
          <p:cNvPr id="144" name="Shape 9"/>
          <p:cNvSpPr/>
          <p:nvPr/>
        </p:nvSpPr>
        <p:spPr>
          <a:xfrm>
            <a:off x="766882" y="4946808"/>
            <a:ext cx="6442472" cy="2465190"/>
          </a:xfrm>
          <a:prstGeom prst="roundRect">
            <a:avLst>
              <a:gd name="adj" fmla="val 1333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" name="Shape 10"/>
          <p:cNvSpPr/>
          <p:nvPr/>
        </p:nvSpPr>
        <p:spPr>
          <a:xfrm>
            <a:off x="985956" y="5165883"/>
            <a:ext cx="657345" cy="657345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6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93" y="5346620"/>
            <a:ext cx="295752" cy="29575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 11"/>
          <p:cNvSpPr txBox="1"/>
          <p:nvPr/>
        </p:nvSpPr>
        <p:spPr>
          <a:xfrm>
            <a:off x="985957" y="6034802"/>
            <a:ext cx="3969706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Система геопозиционирования</a:t>
            </a:r>
          </a:p>
        </p:txBody>
      </p:sp>
      <p:sp>
        <p:nvSpPr>
          <p:cNvPr id="148" name="Text 12"/>
          <p:cNvSpPr txBox="1"/>
          <p:nvPr/>
        </p:nvSpPr>
        <p:spPr>
          <a:xfrm>
            <a:off x="985956" y="6504027"/>
            <a:ext cx="6004324" cy="66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GPS-модуль для точной привязки координат утечек и построения карт распределения газа</a:t>
            </a:r>
          </a:p>
        </p:txBody>
      </p:sp>
      <p:sp>
        <p:nvSpPr>
          <p:cNvPr id="149" name="Shape 13"/>
          <p:cNvSpPr/>
          <p:nvPr/>
        </p:nvSpPr>
        <p:spPr>
          <a:xfrm>
            <a:off x="7420927" y="4946808"/>
            <a:ext cx="6442592" cy="2465190"/>
          </a:xfrm>
          <a:prstGeom prst="roundRect">
            <a:avLst>
              <a:gd name="adj" fmla="val 1333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Shape 14"/>
          <p:cNvSpPr/>
          <p:nvPr/>
        </p:nvSpPr>
        <p:spPr>
          <a:xfrm>
            <a:off x="7640002" y="5165883"/>
            <a:ext cx="657345" cy="657345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1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738" y="5346620"/>
            <a:ext cx="295752" cy="29575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 15"/>
          <p:cNvSpPr txBox="1"/>
          <p:nvPr/>
        </p:nvSpPr>
        <p:spPr>
          <a:xfrm>
            <a:off x="7640002" y="6034802"/>
            <a:ext cx="3399453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Программное обеспечение</a:t>
            </a:r>
          </a:p>
        </p:txBody>
      </p:sp>
      <p:sp>
        <p:nvSpPr>
          <p:cNvPr id="153" name="Text 16"/>
          <p:cNvSpPr txBox="1"/>
          <p:nvPr/>
        </p:nvSpPr>
        <p:spPr>
          <a:xfrm>
            <a:off x="7640002" y="6504027"/>
            <a:ext cx="6004442" cy="66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ПО для обработки данных, визуализации результатов и формирования отчетов в реальном времени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ext 0"/>
          <p:cNvSpPr txBox="1"/>
          <p:nvPr/>
        </p:nvSpPr>
        <p:spPr>
          <a:xfrm>
            <a:off x="641747" y="1199435"/>
            <a:ext cx="4570860" cy="56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500"/>
              </a:lnSpc>
              <a:defRPr sz="36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Область применения</a:t>
            </a:r>
          </a:p>
        </p:txBody>
      </p:sp>
      <p:sp>
        <p:nvSpPr>
          <p:cNvPr id="157" name="Shape 1"/>
          <p:cNvSpPr/>
          <p:nvPr/>
        </p:nvSpPr>
        <p:spPr>
          <a:xfrm>
            <a:off x="641747" y="1994654"/>
            <a:ext cx="3856197" cy="2503528"/>
          </a:xfrm>
          <a:prstGeom prst="roundRect">
            <a:avLst>
              <a:gd name="adj" fmla="val 1099"/>
            </a:avLst>
          </a:prstGeom>
          <a:solidFill>
            <a:srgbClr val="FFFFFF"/>
          </a:solidFill>
          <a:ln w="22860">
            <a:solidFill>
              <a:srgbClr val="D8D4D4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Text 2"/>
          <p:cNvSpPr txBox="1"/>
          <p:nvPr/>
        </p:nvSpPr>
        <p:spPr>
          <a:xfrm>
            <a:off x="847962" y="2200869"/>
            <a:ext cx="3443765" cy="55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Нефтегазовая промышленность</a:t>
            </a:r>
          </a:p>
        </p:txBody>
      </p:sp>
      <p:sp>
        <p:nvSpPr>
          <p:cNvPr id="159" name="Text 3"/>
          <p:cNvSpPr txBox="1"/>
          <p:nvPr/>
        </p:nvSpPr>
        <p:spPr>
          <a:xfrm>
            <a:off x="847962" y="2862620"/>
            <a:ext cx="3443765" cy="1260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Мониторинг трубопроводов и газопроводов</a:t>
            </a:r>
          </a:p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Контроль скважин и добычных площадок</a:t>
            </a:r>
          </a:p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Инспекция нефтехранилищ</a:t>
            </a:r>
          </a:p>
        </p:txBody>
      </p:sp>
      <p:sp>
        <p:nvSpPr>
          <p:cNvPr id="160" name="Shape 4"/>
          <p:cNvSpPr/>
          <p:nvPr/>
        </p:nvSpPr>
        <p:spPr>
          <a:xfrm>
            <a:off x="4646057" y="1994654"/>
            <a:ext cx="3856197" cy="2503528"/>
          </a:xfrm>
          <a:prstGeom prst="roundRect">
            <a:avLst>
              <a:gd name="adj" fmla="val 1099"/>
            </a:avLst>
          </a:prstGeom>
          <a:solidFill>
            <a:srgbClr val="FFFFFF"/>
          </a:solidFill>
          <a:ln w="22860">
            <a:solidFill>
              <a:srgbClr val="D8D4D4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Text 5"/>
          <p:cNvSpPr txBox="1"/>
          <p:nvPr/>
        </p:nvSpPr>
        <p:spPr>
          <a:xfrm>
            <a:off x="4852272" y="2200869"/>
            <a:ext cx="2753446" cy="27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Коммунальное хозяйство</a:t>
            </a:r>
          </a:p>
        </p:txBody>
      </p:sp>
      <p:sp>
        <p:nvSpPr>
          <p:cNvPr id="162" name="Text 6"/>
          <p:cNvSpPr txBox="1"/>
          <p:nvPr/>
        </p:nvSpPr>
        <p:spPr>
          <a:xfrm>
            <a:off x="4852272" y="2576154"/>
            <a:ext cx="3443764" cy="752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Обследование полигонов ТБО</a:t>
            </a:r>
          </a:p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Контроль очистных сооружений</a:t>
            </a:r>
          </a:p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Мониторинг газовых сетей городов</a:t>
            </a:r>
          </a:p>
        </p:txBody>
      </p:sp>
      <p:sp>
        <p:nvSpPr>
          <p:cNvPr id="163" name="Shape 7"/>
          <p:cNvSpPr/>
          <p:nvPr/>
        </p:nvSpPr>
        <p:spPr>
          <a:xfrm>
            <a:off x="641747" y="4646295"/>
            <a:ext cx="7860507" cy="1686759"/>
          </a:xfrm>
          <a:prstGeom prst="roundRect">
            <a:avLst>
              <a:gd name="adj" fmla="val 1631"/>
            </a:avLst>
          </a:prstGeom>
          <a:solidFill>
            <a:srgbClr val="FFFFFF"/>
          </a:solidFill>
          <a:ln w="22860">
            <a:solidFill>
              <a:srgbClr val="D8D4D4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4" name="Text 8"/>
          <p:cNvSpPr txBox="1"/>
          <p:nvPr/>
        </p:nvSpPr>
        <p:spPr>
          <a:xfrm>
            <a:off x="847962" y="4852511"/>
            <a:ext cx="2205386" cy="27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200"/>
              </a:lnSpc>
              <a:defRPr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Сельское хозяйство</a:t>
            </a:r>
          </a:p>
        </p:txBody>
      </p:sp>
      <p:sp>
        <p:nvSpPr>
          <p:cNvPr id="165" name="Text 9"/>
          <p:cNvSpPr txBox="1"/>
          <p:nvPr/>
        </p:nvSpPr>
        <p:spPr>
          <a:xfrm>
            <a:off x="847962" y="5227796"/>
            <a:ext cx="7448076" cy="75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Наблюдение за свалками навоза</a:t>
            </a:r>
          </a:p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Контроль биогазовых установок</a:t>
            </a:r>
          </a:p>
          <a:p>
            <a:pPr marL="342900" indent="-342900">
              <a:lnSpc>
                <a:spcPts val="2000"/>
              </a:lnSpc>
              <a:buSzPct val="100000"/>
              <a:buChar char="•"/>
              <a:defRPr sz="14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Мониторинг складов органических отходов</a:t>
            </a:r>
          </a:p>
        </p:txBody>
      </p:sp>
      <p:sp>
        <p:nvSpPr>
          <p:cNvPr id="166" name="Text 10"/>
          <p:cNvSpPr txBox="1"/>
          <p:nvPr/>
        </p:nvSpPr>
        <p:spPr>
          <a:xfrm>
            <a:off x="641746" y="6499740"/>
            <a:ext cx="7860508" cy="49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000"/>
              </a:lnSpc>
              <a:defRPr sz="1400" b="1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Целевая аудитория:</a:t>
            </a:r>
            <a:r>
              <a:rPr b="0"/>
              <a:t> предприятия нефтегазового сектора, экологические службы, коммунальные предприятия, аграрные компании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 0"/>
          <p:cNvSpPr txBox="1"/>
          <p:nvPr/>
        </p:nvSpPr>
        <p:spPr>
          <a:xfrm>
            <a:off x="1661992" y="1098827"/>
            <a:ext cx="4951414" cy="499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000"/>
              </a:lnSpc>
              <a:defRPr sz="32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Технологичность проекта</a:t>
            </a:r>
          </a:p>
        </p:txBody>
      </p:sp>
      <p:sp>
        <p:nvSpPr>
          <p:cNvPr id="169" name="Text 1"/>
          <p:cNvSpPr txBox="1"/>
          <p:nvPr/>
        </p:nvSpPr>
        <p:spPr>
          <a:xfrm>
            <a:off x="1661992" y="2451497"/>
            <a:ext cx="2541756" cy="29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400"/>
              </a:lnSpc>
              <a:defRPr sz="19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Техническое решение</a:t>
            </a:r>
          </a:p>
        </p:txBody>
      </p:sp>
      <p:sp>
        <p:nvSpPr>
          <p:cNvPr id="170" name="Text 2"/>
          <p:cNvSpPr txBox="1"/>
          <p:nvPr/>
        </p:nvSpPr>
        <p:spPr>
          <a:xfrm>
            <a:off x="1661992" y="2877025"/>
            <a:ext cx="3697368" cy="193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700"/>
              </a:lnSpc>
              <a:buSzPct val="100000"/>
              <a:buChar char="•"/>
              <a:defRPr sz="12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Интеграция оптического спектрометра с БПЛА для дистанционного зондирования</a:t>
            </a:r>
          </a:p>
          <a:p>
            <a:pPr marL="342900" indent="-342900">
              <a:lnSpc>
                <a:spcPts val="1700"/>
              </a:lnSpc>
              <a:buSzPct val="100000"/>
              <a:buChar char="•"/>
              <a:defRPr sz="12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Использование алгоритмов машинного обучения для автоматического распознавания утечек</a:t>
            </a:r>
          </a:p>
          <a:p>
            <a:pPr marL="342900" indent="-342900">
              <a:lnSpc>
                <a:spcPts val="1700"/>
              </a:lnSpc>
              <a:buSzPct val="100000"/>
              <a:buChar char="•"/>
              <a:defRPr sz="12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Система обработки больших данных в режиме реального времени</a:t>
            </a:r>
          </a:p>
          <a:p>
            <a:pPr marL="342900" indent="-342900">
              <a:lnSpc>
                <a:spcPts val="1700"/>
              </a:lnSpc>
              <a:buSzPct val="100000"/>
              <a:buChar char="•"/>
              <a:defRPr sz="12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3D-моделирование распространения газа на основе метеоданных</a:t>
            </a:r>
          </a:p>
        </p:txBody>
      </p:sp>
      <p:sp>
        <p:nvSpPr>
          <p:cNvPr id="171" name="Text 3"/>
          <p:cNvSpPr txBox="1"/>
          <p:nvPr/>
        </p:nvSpPr>
        <p:spPr>
          <a:xfrm>
            <a:off x="1661992" y="5151001"/>
            <a:ext cx="2033118" cy="29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400"/>
              </a:lnSpc>
              <a:defRPr sz="19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Инновационность</a:t>
            </a:r>
          </a:p>
        </p:txBody>
      </p:sp>
      <p:sp>
        <p:nvSpPr>
          <p:cNvPr id="172" name="Text 4"/>
          <p:cNvSpPr txBox="1"/>
          <p:nvPr/>
        </p:nvSpPr>
        <p:spPr>
          <a:xfrm>
            <a:off x="1661992" y="5576530"/>
            <a:ext cx="3697368" cy="85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2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Комбинация квантовых сенсоров метана с беспилотными технологиями позволяет достигать чувствительности до 0.1 ppm при скорости сканирования до 50 км²/час.</a:t>
            </a:r>
          </a:p>
        </p:txBody>
      </p:sp>
      <p:pic>
        <p:nvPicPr>
          <p:cNvPr id="173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792" y="1921549"/>
            <a:ext cx="7209235" cy="391811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5"/>
          <p:cNvSpPr/>
          <p:nvPr/>
        </p:nvSpPr>
        <p:spPr>
          <a:xfrm>
            <a:off x="5766792" y="5972769"/>
            <a:ext cx="7209235" cy="1024891"/>
          </a:xfrm>
          <a:prstGeom prst="roundRect">
            <a:avLst>
              <a:gd name="adj" fmla="val 2398"/>
            </a:avLst>
          </a:prstGeom>
          <a:solidFill>
            <a:srgbClr val="EDD5C4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622" y="6201847"/>
            <a:ext cx="204788" cy="16383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ext 6"/>
          <p:cNvSpPr txBox="1"/>
          <p:nvPr/>
        </p:nvSpPr>
        <p:spPr>
          <a:xfrm>
            <a:off x="6299239" y="6132076"/>
            <a:ext cx="6512957" cy="639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700"/>
              </a:lnSpc>
              <a:defRPr sz="1200" b="1"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Научный задел:</a:t>
            </a:r>
            <a:r>
              <a:rPr b="0"/>
              <a:t> Работа основана на исследованиях в области оптической спектроскопии и беспилотных систем, опубликованных в профильных научных журналах.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0"/>
          <p:cNvSpPr txBox="1"/>
          <p:nvPr/>
        </p:nvSpPr>
        <p:spPr>
          <a:xfrm>
            <a:off x="1400888" y="938093"/>
            <a:ext cx="4474029" cy="52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200"/>
              </a:lnSpc>
              <a:defRPr sz="33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Аналоги и конкуренты</a:t>
            </a:r>
          </a:p>
        </p:txBody>
      </p:sp>
      <p:pic>
        <p:nvPicPr>
          <p:cNvPr id="179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89" y="1732955"/>
            <a:ext cx="2224208" cy="222420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 1"/>
          <p:cNvSpPr txBox="1"/>
          <p:nvPr/>
        </p:nvSpPr>
        <p:spPr>
          <a:xfrm>
            <a:off x="1400889" y="4119086"/>
            <a:ext cx="2461122" cy="26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100"/>
              </a:lnSpc>
              <a:defRPr sz="16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Ручные газоанализаторы</a:t>
            </a:r>
          </a:p>
        </p:txBody>
      </p:sp>
      <p:sp>
        <p:nvSpPr>
          <p:cNvPr id="181" name="Text 2"/>
          <p:cNvSpPr txBox="1"/>
          <p:nvPr/>
        </p:nvSpPr>
        <p:spPr>
          <a:xfrm>
            <a:off x="1400888" y="4464606"/>
            <a:ext cx="3834886" cy="67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00"/>
              </a:lnSpc>
              <a:defRPr sz="13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Недостатки: требуют присутствия персонала на месте, низкая скорость обследования, невозможность контроля труднодоступных зон</a:t>
            </a:r>
          </a:p>
        </p:txBody>
      </p:sp>
      <p:pic>
        <p:nvPicPr>
          <p:cNvPr id="182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98" y="1732955"/>
            <a:ext cx="2224208" cy="222420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 3"/>
          <p:cNvSpPr txBox="1"/>
          <p:nvPr/>
        </p:nvSpPr>
        <p:spPr>
          <a:xfrm>
            <a:off x="5397698" y="4119086"/>
            <a:ext cx="2024162" cy="26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100"/>
              </a:lnSpc>
              <a:defRPr sz="16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Спутниковая съемка</a:t>
            </a:r>
          </a:p>
        </p:txBody>
      </p:sp>
      <p:sp>
        <p:nvSpPr>
          <p:cNvPr id="184" name="Text 4"/>
          <p:cNvSpPr txBox="1"/>
          <p:nvPr/>
        </p:nvSpPr>
        <p:spPr>
          <a:xfrm>
            <a:off x="5397698" y="4464606"/>
            <a:ext cx="3834885" cy="67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00"/>
              </a:lnSpc>
              <a:defRPr sz="13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Недостатки: низкое пространственное разрешение, зависимость от погодных условий, высокая стоимость данных</a:t>
            </a:r>
          </a:p>
        </p:txBody>
      </p:sp>
      <p:pic>
        <p:nvPicPr>
          <p:cNvPr id="185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507" y="1732955"/>
            <a:ext cx="2224209" cy="222420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 5"/>
          <p:cNvSpPr txBox="1"/>
          <p:nvPr/>
        </p:nvSpPr>
        <p:spPr>
          <a:xfrm>
            <a:off x="9394507" y="4119086"/>
            <a:ext cx="2285406" cy="26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100"/>
              </a:lnSpc>
              <a:defRPr sz="16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Стационарные датчики</a:t>
            </a:r>
          </a:p>
        </p:txBody>
      </p:sp>
      <p:sp>
        <p:nvSpPr>
          <p:cNvPr id="187" name="Text 6"/>
          <p:cNvSpPr txBox="1"/>
          <p:nvPr/>
        </p:nvSpPr>
        <p:spPr>
          <a:xfrm>
            <a:off x="9394507" y="4464606"/>
            <a:ext cx="3834886" cy="67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00"/>
              </a:lnSpc>
              <a:defRPr sz="13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Недостатки: ограниченная зона контроля, высокая стоимость развертывания, невозможность мобильности</a:t>
            </a:r>
          </a:p>
        </p:txBody>
      </p:sp>
      <p:sp>
        <p:nvSpPr>
          <p:cNvPr id="188" name="Text 7"/>
          <p:cNvSpPr txBox="1"/>
          <p:nvPr/>
        </p:nvSpPr>
        <p:spPr>
          <a:xfrm>
            <a:off x="1400889" y="5621892"/>
            <a:ext cx="3563243" cy="31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20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Конкурентные преимущества</a:t>
            </a:r>
          </a:p>
        </p:txBody>
      </p:sp>
      <p:sp>
        <p:nvSpPr>
          <p:cNvPr id="189" name="Shape 8"/>
          <p:cNvSpPr/>
          <p:nvPr/>
        </p:nvSpPr>
        <p:spPr>
          <a:xfrm>
            <a:off x="1400889" y="6137671"/>
            <a:ext cx="385644" cy="385644"/>
          </a:xfrm>
          <a:prstGeom prst="roundRect">
            <a:avLst>
              <a:gd name="adj" fmla="val 6668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0" name="Text 9"/>
          <p:cNvSpPr txBox="1"/>
          <p:nvPr/>
        </p:nvSpPr>
        <p:spPr>
          <a:xfrm>
            <a:off x="1916072" y="6196488"/>
            <a:ext cx="3319702" cy="526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100"/>
              </a:lnSpc>
              <a:defRPr sz="16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Высокая маневренность и скорость обследования</a:t>
            </a:r>
          </a:p>
        </p:txBody>
      </p:sp>
      <p:sp>
        <p:nvSpPr>
          <p:cNvPr id="191" name="Text 10"/>
          <p:cNvSpPr txBox="1"/>
          <p:nvPr/>
        </p:nvSpPr>
        <p:spPr>
          <a:xfrm>
            <a:off x="1916072" y="6809899"/>
            <a:ext cx="2704041" cy="22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800"/>
              </a:lnSpc>
              <a:defRPr sz="13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Покрытие до 100 га за один полет</a:t>
            </a:r>
          </a:p>
        </p:txBody>
      </p:sp>
      <p:sp>
        <p:nvSpPr>
          <p:cNvPr id="192" name="Shape 11"/>
          <p:cNvSpPr/>
          <p:nvPr/>
        </p:nvSpPr>
        <p:spPr>
          <a:xfrm>
            <a:off x="5397698" y="6137671"/>
            <a:ext cx="385644" cy="385644"/>
          </a:xfrm>
          <a:prstGeom prst="roundRect">
            <a:avLst>
              <a:gd name="adj" fmla="val 6668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Text 12"/>
          <p:cNvSpPr txBox="1"/>
          <p:nvPr/>
        </p:nvSpPr>
        <p:spPr>
          <a:xfrm>
            <a:off x="5912882" y="6196488"/>
            <a:ext cx="3319701" cy="526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100"/>
              </a:lnSpc>
              <a:defRPr sz="16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Доступ к труднодоступным территориям</a:t>
            </a:r>
          </a:p>
        </p:txBody>
      </p:sp>
      <p:sp>
        <p:nvSpPr>
          <p:cNvPr id="194" name="Text 13"/>
          <p:cNvSpPr txBox="1"/>
          <p:nvPr/>
        </p:nvSpPr>
        <p:spPr>
          <a:xfrm>
            <a:off x="5912882" y="6809899"/>
            <a:ext cx="3319701" cy="44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00"/>
              </a:lnSpc>
              <a:defRPr sz="13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Мониторинг трубопроводов, мостов, лесных массивов</a:t>
            </a:r>
          </a:p>
        </p:txBody>
      </p:sp>
      <p:sp>
        <p:nvSpPr>
          <p:cNvPr id="195" name="Shape 14"/>
          <p:cNvSpPr/>
          <p:nvPr/>
        </p:nvSpPr>
        <p:spPr>
          <a:xfrm>
            <a:off x="9394507" y="6137671"/>
            <a:ext cx="385644" cy="385644"/>
          </a:xfrm>
          <a:prstGeom prst="roundRect">
            <a:avLst>
              <a:gd name="adj" fmla="val 6668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Text 15"/>
          <p:cNvSpPr txBox="1"/>
          <p:nvPr/>
        </p:nvSpPr>
        <p:spPr>
          <a:xfrm>
            <a:off x="9909691" y="6196488"/>
            <a:ext cx="3110112" cy="26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100"/>
              </a:lnSpc>
              <a:defRPr sz="16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Экономическая эффективность</a:t>
            </a:r>
          </a:p>
        </p:txBody>
      </p:sp>
      <p:sp>
        <p:nvSpPr>
          <p:cNvPr id="197" name="Text 16"/>
          <p:cNvSpPr txBox="1"/>
          <p:nvPr/>
        </p:nvSpPr>
        <p:spPr>
          <a:xfrm>
            <a:off x="9909691" y="6542007"/>
            <a:ext cx="3319701" cy="44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00"/>
              </a:lnSpc>
              <a:defRPr sz="13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Снижение затрат на обследование на 60% по сравнению с ручными методами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 0"/>
          <p:cNvSpPr txBox="1"/>
          <p:nvPr/>
        </p:nvSpPr>
        <p:spPr>
          <a:xfrm>
            <a:off x="718660" y="1001434"/>
            <a:ext cx="5185471" cy="624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000"/>
              </a:lnSpc>
              <a:defRPr sz="40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Рынок и потребитель</a:t>
            </a:r>
          </a:p>
        </p:txBody>
      </p:sp>
      <p:sp>
        <p:nvSpPr>
          <p:cNvPr id="201" name="Text 1"/>
          <p:cNvSpPr txBox="1"/>
          <p:nvPr/>
        </p:nvSpPr>
        <p:spPr>
          <a:xfrm>
            <a:off x="718660" y="2107763"/>
            <a:ext cx="1958332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Объем рынка</a:t>
            </a:r>
          </a:p>
        </p:txBody>
      </p:sp>
      <p:sp>
        <p:nvSpPr>
          <p:cNvPr id="202" name="Text 2"/>
          <p:cNvSpPr txBox="1"/>
          <p:nvPr/>
        </p:nvSpPr>
        <p:spPr>
          <a:xfrm>
            <a:off x="718660" y="2678548"/>
            <a:ext cx="3602832" cy="120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Мировой рынок систем мониторинга метана оценивается в $2.3 млрд (2023), с прогнозом роста до $4.7 млрд к 2028 году при CAGR 15.2%.</a:t>
            </a:r>
          </a:p>
        </p:txBody>
      </p:sp>
      <p:sp>
        <p:nvSpPr>
          <p:cNvPr id="203" name="Text 3"/>
          <p:cNvSpPr txBox="1"/>
          <p:nvPr/>
        </p:nvSpPr>
        <p:spPr>
          <a:xfrm>
            <a:off x="718660" y="4429481"/>
            <a:ext cx="2419996" cy="3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Сегменты рынка</a:t>
            </a:r>
          </a:p>
        </p:txBody>
      </p:sp>
      <p:sp>
        <p:nvSpPr>
          <p:cNvPr id="204" name="Text 4"/>
          <p:cNvSpPr txBox="1"/>
          <p:nvPr/>
        </p:nvSpPr>
        <p:spPr>
          <a:xfrm>
            <a:off x="718660" y="5000268"/>
            <a:ext cx="3602832" cy="1509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24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Upstream нефтегаз (45%)</a:t>
            </a:r>
          </a:p>
          <a:p>
            <a:pPr marL="342900" indent="-342900">
              <a:lnSpc>
                <a:spcPts val="24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Midstream транспортировка (30%)</a:t>
            </a:r>
          </a:p>
          <a:p>
            <a:pPr marL="342900" indent="-342900">
              <a:lnSpc>
                <a:spcPts val="24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Downstream переработка (15%)</a:t>
            </a:r>
          </a:p>
          <a:p>
            <a:pPr marL="342900" indent="-342900">
              <a:lnSpc>
                <a:spcPts val="24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Коммунальный сектор (10%)</a:t>
            </a:r>
          </a:p>
        </p:txBody>
      </p:sp>
      <p:sp>
        <p:nvSpPr>
          <p:cNvPr id="205" name="Text 5"/>
          <p:cNvSpPr txBox="1"/>
          <p:nvPr/>
        </p:nvSpPr>
        <p:spPr>
          <a:xfrm>
            <a:off x="4830128" y="2107763"/>
            <a:ext cx="3602831" cy="75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Потенциальные потребители</a:t>
            </a:r>
          </a:p>
        </p:txBody>
      </p:sp>
      <p:sp>
        <p:nvSpPr>
          <p:cNvPr id="206" name="Shape 6"/>
          <p:cNvSpPr/>
          <p:nvPr/>
        </p:nvSpPr>
        <p:spPr>
          <a:xfrm>
            <a:off x="4830128" y="3199566"/>
            <a:ext cx="102633" cy="102633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Text 7"/>
          <p:cNvSpPr txBox="1"/>
          <p:nvPr/>
        </p:nvSpPr>
        <p:spPr>
          <a:xfrm>
            <a:off x="5118615" y="3086694"/>
            <a:ext cx="3314344" cy="59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Крупные нефтегазовые компании (Газпром, Роснефть, Лукойл)</a:t>
            </a:r>
          </a:p>
        </p:txBody>
      </p:sp>
      <p:sp>
        <p:nvSpPr>
          <p:cNvPr id="208" name="Shape 8"/>
          <p:cNvSpPr/>
          <p:nvPr/>
        </p:nvSpPr>
        <p:spPr>
          <a:xfrm>
            <a:off x="4830128" y="4510325"/>
            <a:ext cx="102633" cy="102633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9" name="Text 9"/>
          <p:cNvSpPr txBox="1"/>
          <p:nvPr/>
        </p:nvSpPr>
        <p:spPr>
          <a:xfrm>
            <a:off x="5118615" y="4397454"/>
            <a:ext cx="3314344" cy="29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Региональные газовые хозяйства</a:t>
            </a:r>
          </a:p>
        </p:txBody>
      </p:sp>
      <p:sp>
        <p:nvSpPr>
          <p:cNvPr id="210" name="Shape 10"/>
          <p:cNvSpPr/>
          <p:nvPr/>
        </p:nvSpPr>
        <p:spPr>
          <a:xfrm>
            <a:off x="4830128" y="5508068"/>
            <a:ext cx="102633" cy="102633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1" name="Text 11"/>
          <p:cNvSpPr txBox="1"/>
          <p:nvPr/>
        </p:nvSpPr>
        <p:spPr>
          <a:xfrm>
            <a:off x="5118615" y="5395197"/>
            <a:ext cx="3314344" cy="59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Экологические инспекции и надзорные органы</a:t>
            </a:r>
          </a:p>
        </p:txBody>
      </p:sp>
      <p:sp>
        <p:nvSpPr>
          <p:cNvPr id="212" name="Shape 12"/>
          <p:cNvSpPr/>
          <p:nvPr/>
        </p:nvSpPr>
        <p:spPr>
          <a:xfrm>
            <a:off x="4830128" y="6505812"/>
            <a:ext cx="102633" cy="102633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Text 13"/>
          <p:cNvSpPr txBox="1"/>
          <p:nvPr/>
        </p:nvSpPr>
        <p:spPr>
          <a:xfrm>
            <a:off x="5118615" y="6392941"/>
            <a:ext cx="3314344" cy="59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Управляющие компании полигонов ТБО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 0"/>
          <p:cNvSpPr txBox="1"/>
          <p:nvPr/>
        </p:nvSpPr>
        <p:spPr>
          <a:xfrm>
            <a:off x="3402448" y="938450"/>
            <a:ext cx="3480918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sz="22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План реализации проекта</a:t>
            </a:r>
          </a:p>
        </p:txBody>
      </p:sp>
      <p:sp>
        <p:nvSpPr>
          <p:cNvPr id="216" name="Shape 1"/>
          <p:cNvSpPr/>
          <p:nvPr/>
        </p:nvSpPr>
        <p:spPr>
          <a:xfrm>
            <a:off x="3515797" y="1576149"/>
            <a:ext cx="113349" cy="510303"/>
          </a:xfrm>
          <a:prstGeom prst="roundRect">
            <a:avLst>
              <a:gd name="adj" fmla="val 1500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Shape 2"/>
          <p:cNvSpPr/>
          <p:nvPr/>
        </p:nvSpPr>
        <p:spPr>
          <a:xfrm>
            <a:off x="3402448" y="1501734"/>
            <a:ext cx="340163" cy="340163"/>
          </a:xfrm>
          <a:prstGeom prst="roundRect">
            <a:avLst>
              <a:gd name="adj" fmla="val 50000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8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459" y="1586864"/>
            <a:ext cx="170023" cy="170022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 3"/>
          <p:cNvSpPr txBox="1"/>
          <p:nvPr/>
        </p:nvSpPr>
        <p:spPr>
          <a:xfrm>
            <a:off x="3799283" y="1519475"/>
            <a:ext cx="2051721" cy="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Ключевая техническая задача</a:t>
            </a:r>
          </a:p>
        </p:txBody>
      </p:sp>
      <p:sp>
        <p:nvSpPr>
          <p:cNvPr id="220" name="Text 4"/>
          <p:cNvSpPr txBox="1"/>
          <p:nvPr/>
        </p:nvSpPr>
        <p:spPr>
          <a:xfrm>
            <a:off x="3799283" y="1730573"/>
            <a:ext cx="57395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Разработка прототипа БПЛА с интегрированным газоанализатором и системой передачи данных в реальном времени</a:t>
            </a:r>
          </a:p>
        </p:txBody>
      </p:sp>
      <p:sp>
        <p:nvSpPr>
          <p:cNvPr id="221" name="Shape 5"/>
          <p:cNvSpPr/>
          <p:nvPr/>
        </p:nvSpPr>
        <p:spPr>
          <a:xfrm>
            <a:off x="3685818" y="2313265"/>
            <a:ext cx="113349" cy="539830"/>
          </a:xfrm>
          <a:prstGeom prst="roundRect">
            <a:avLst>
              <a:gd name="adj" fmla="val 1500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2" name="Shape 6"/>
          <p:cNvSpPr/>
          <p:nvPr/>
        </p:nvSpPr>
        <p:spPr>
          <a:xfrm>
            <a:off x="3572469" y="2238850"/>
            <a:ext cx="340163" cy="340163"/>
          </a:xfrm>
          <a:prstGeom prst="roundRect">
            <a:avLst>
              <a:gd name="adj" fmla="val 50000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3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481" y="2323981"/>
            <a:ext cx="170022" cy="17002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 7"/>
          <p:cNvSpPr txBox="1"/>
          <p:nvPr/>
        </p:nvSpPr>
        <p:spPr>
          <a:xfrm>
            <a:off x="3969306" y="2256591"/>
            <a:ext cx="1635690" cy="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Формирование команды</a:t>
            </a:r>
          </a:p>
        </p:txBody>
      </p:sp>
      <p:sp>
        <p:nvSpPr>
          <p:cNvPr id="225" name="Text 8"/>
          <p:cNvSpPr txBox="1"/>
          <p:nvPr/>
        </p:nvSpPr>
        <p:spPr>
          <a:xfrm>
            <a:off x="3969306" y="2467688"/>
            <a:ext cx="725864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Сбор команды из 5 специалистов: инженер-разработчик БПЛА, программист ПО, специалист по сенсорам, системный интегратор, менеджер проекта</a:t>
            </a:r>
          </a:p>
        </p:txBody>
      </p:sp>
      <p:sp>
        <p:nvSpPr>
          <p:cNvPr id="226" name="Shape 9"/>
          <p:cNvSpPr/>
          <p:nvPr/>
        </p:nvSpPr>
        <p:spPr>
          <a:xfrm>
            <a:off x="3855958" y="3079908"/>
            <a:ext cx="113349" cy="510303"/>
          </a:xfrm>
          <a:prstGeom prst="roundRect">
            <a:avLst>
              <a:gd name="adj" fmla="val 1500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Shape 10"/>
          <p:cNvSpPr/>
          <p:nvPr/>
        </p:nvSpPr>
        <p:spPr>
          <a:xfrm>
            <a:off x="3742611" y="3005495"/>
            <a:ext cx="340163" cy="340163"/>
          </a:xfrm>
          <a:prstGeom prst="roundRect">
            <a:avLst>
              <a:gd name="adj" fmla="val 50000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8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621" y="3090623"/>
            <a:ext cx="170022" cy="17002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 11"/>
          <p:cNvSpPr txBox="1"/>
          <p:nvPr/>
        </p:nvSpPr>
        <p:spPr>
          <a:xfrm>
            <a:off x="4139446" y="3023235"/>
            <a:ext cx="1941216" cy="164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Приобретение оборудования</a:t>
            </a:r>
          </a:p>
        </p:txBody>
      </p:sp>
      <p:sp>
        <p:nvSpPr>
          <p:cNvPr id="230" name="Text 12"/>
          <p:cNvSpPr txBox="1"/>
          <p:nvPr/>
        </p:nvSpPr>
        <p:spPr>
          <a:xfrm>
            <a:off x="4139446" y="3234333"/>
            <a:ext cx="49902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Закупка компонентов БПЛА, газоанализатора, GPS-модуля, радиомодулей, вычислительных ресурсов</a:t>
            </a:r>
          </a:p>
        </p:txBody>
      </p:sp>
      <p:sp>
        <p:nvSpPr>
          <p:cNvPr id="231" name="Shape 13"/>
          <p:cNvSpPr/>
          <p:nvPr/>
        </p:nvSpPr>
        <p:spPr>
          <a:xfrm>
            <a:off x="4026098" y="3817025"/>
            <a:ext cx="113349" cy="510303"/>
          </a:xfrm>
          <a:prstGeom prst="roundRect">
            <a:avLst>
              <a:gd name="adj" fmla="val 1500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Shape 14"/>
          <p:cNvSpPr/>
          <p:nvPr/>
        </p:nvSpPr>
        <p:spPr>
          <a:xfrm>
            <a:off x="3912751" y="3742611"/>
            <a:ext cx="340163" cy="340163"/>
          </a:xfrm>
          <a:prstGeom prst="roundRect">
            <a:avLst>
              <a:gd name="adj" fmla="val 50000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3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762" y="3827740"/>
            <a:ext cx="170022" cy="17002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 15"/>
          <p:cNvSpPr txBox="1"/>
          <p:nvPr/>
        </p:nvSpPr>
        <p:spPr>
          <a:xfrm>
            <a:off x="4309586" y="3760351"/>
            <a:ext cx="1036644" cy="164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Разработка ПО</a:t>
            </a:r>
          </a:p>
        </p:txBody>
      </p:sp>
      <p:sp>
        <p:nvSpPr>
          <p:cNvPr id="235" name="Text 16"/>
          <p:cNvSpPr txBox="1"/>
          <p:nvPr/>
        </p:nvSpPr>
        <p:spPr>
          <a:xfrm>
            <a:off x="4309586" y="3971449"/>
            <a:ext cx="526062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Создание программного комплекса для управления дроном, обработки данных и визуализации результатов</a:t>
            </a:r>
          </a:p>
        </p:txBody>
      </p:sp>
      <p:sp>
        <p:nvSpPr>
          <p:cNvPr id="236" name="Shape 17"/>
          <p:cNvSpPr/>
          <p:nvPr/>
        </p:nvSpPr>
        <p:spPr>
          <a:xfrm>
            <a:off x="3855958" y="4554141"/>
            <a:ext cx="113349" cy="510303"/>
          </a:xfrm>
          <a:prstGeom prst="roundRect">
            <a:avLst>
              <a:gd name="adj" fmla="val 1500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7" name="Shape 18"/>
          <p:cNvSpPr/>
          <p:nvPr/>
        </p:nvSpPr>
        <p:spPr>
          <a:xfrm>
            <a:off x="3742611" y="4479726"/>
            <a:ext cx="340163" cy="340163"/>
          </a:xfrm>
          <a:prstGeom prst="roundRect">
            <a:avLst>
              <a:gd name="adj" fmla="val 50000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8" name="Image 4" descr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621" y="4564855"/>
            <a:ext cx="170022" cy="17002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 19"/>
          <p:cNvSpPr txBox="1"/>
          <p:nvPr/>
        </p:nvSpPr>
        <p:spPr>
          <a:xfrm>
            <a:off x="4139446" y="4497466"/>
            <a:ext cx="2070411" cy="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Тестирование и сертификация</a:t>
            </a:r>
          </a:p>
        </p:txBody>
      </p:sp>
      <p:sp>
        <p:nvSpPr>
          <p:cNvPr id="240" name="Text 20"/>
          <p:cNvSpPr txBox="1"/>
          <p:nvPr/>
        </p:nvSpPr>
        <p:spPr>
          <a:xfrm>
            <a:off x="4139446" y="4708564"/>
            <a:ext cx="468793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Проведение полевых испытаний, получение необходимых сертификатов, настройка алгоритмов</a:t>
            </a:r>
          </a:p>
        </p:txBody>
      </p:sp>
      <p:sp>
        <p:nvSpPr>
          <p:cNvPr id="241" name="Text 21"/>
          <p:cNvSpPr txBox="1"/>
          <p:nvPr/>
        </p:nvSpPr>
        <p:spPr>
          <a:xfrm>
            <a:off x="3402448" y="5149572"/>
            <a:ext cx="1331567" cy="20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600"/>
              </a:lnSpc>
              <a:defRPr sz="13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Бюджет проекта</a:t>
            </a:r>
          </a:p>
        </p:txBody>
      </p:sp>
      <p:sp>
        <p:nvSpPr>
          <p:cNvPr id="242" name="Text 22"/>
          <p:cNvSpPr txBox="1"/>
          <p:nvPr/>
        </p:nvSpPr>
        <p:spPr>
          <a:xfrm>
            <a:off x="3917632" y="5503902"/>
            <a:ext cx="872847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$15K</a:t>
            </a:r>
          </a:p>
        </p:txBody>
      </p:sp>
      <p:sp>
        <p:nvSpPr>
          <p:cNvPr id="243" name="Text 23"/>
          <p:cNvSpPr txBox="1"/>
          <p:nvPr/>
        </p:nvSpPr>
        <p:spPr>
          <a:xfrm>
            <a:off x="3865108" y="5977294"/>
            <a:ext cx="977777" cy="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Оборудование</a:t>
            </a:r>
          </a:p>
        </p:txBody>
      </p:sp>
      <p:sp>
        <p:nvSpPr>
          <p:cNvPr id="244" name="Text 24"/>
          <p:cNvSpPr txBox="1"/>
          <p:nvPr/>
        </p:nvSpPr>
        <p:spPr>
          <a:xfrm>
            <a:off x="3774023" y="6188392"/>
            <a:ext cx="11600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БПЛА, сенсоры, модули</a:t>
            </a:r>
          </a:p>
        </p:txBody>
      </p:sp>
      <p:sp>
        <p:nvSpPr>
          <p:cNvPr id="245" name="Text 25"/>
          <p:cNvSpPr txBox="1"/>
          <p:nvPr/>
        </p:nvSpPr>
        <p:spPr>
          <a:xfrm>
            <a:off x="5891689" y="5503902"/>
            <a:ext cx="872847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$10K</a:t>
            </a:r>
          </a:p>
        </p:txBody>
      </p:sp>
      <p:sp>
        <p:nvSpPr>
          <p:cNvPr id="246" name="Text 26"/>
          <p:cNvSpPr txBox="1"/>
          <p:nvPr/>
        </p:nvSpPr>
        <p:spPr>
          <a:xfrm>
            <a:off x="5809731" y="5977294"/>
            <a:ext cx="1036644" cy="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Разработка ПО</a:t>
            </a:r>
          </a:p>
        </p:txBody>
      </p:sp>
      <p:sp>
        <p:nvSpPr>
          <p:cNvPr id="247" name="Text 27"/>
          <p:cNvSpPr txBox="1"/>
          <p:nvPr/>
        </p:nvSpPr>
        <p:spPr>
          <a:xfrm>
            <a:off x="5376505" y="6188392"/>
            <a:ext cx="190321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Программирование, тестирование</a:t>
            </a:r>
          </a:p>
        </p:txBody>
      </p:sp>
      <p:sp>
        <p:nvSpPr>
          <p:cNvPr id="248" name="Text 28"/>
          <p:cNvSpPr txBox="1"/>
          <p:nvPr/>
        </p:nvSpPr>
        <p:spPr>
          <a:xfrm>
            <a:off x="7968161" y="5503902"/>
            <a:ext cx="668016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$5K</a:t>
            </a:r>
          </a:p>
        </p:txBody>
      </p:sp>
      <p:sp>
        <p:nvSpPr>
          <p:cNvPr id="249" name="Text 29"/>
          <p:cNvSpPr txBox="1"/>
          <p:nvPr/>
        </p:nvSpPr>
        <p:spPr>
          <a:xfrm>
            <a:off x="7830377" y="5977294"/>
            <a:ext cx="943465" cy="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Тестирование</a:t>
            </a:r>
          </a:p>
        </p:txBody>
      </p:sp>
      <p:sp>
        <p:nvSpPr>
          <p:cNvPr id="250" name="Text 30"/>
          <p:cNvSpPr txBox="1"/>
          <p:nvPr/>
        </p:nvSpPr>
        <p:spPr>
          <a:xfrm>
            <a:off x="7806695" y="6188392"/>
            <a:ext cx="99094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Полевые испытания</a:t>
            </a:r>
          </a:p>
        </p:txBody>
      </p:sp>
      <p:sp>
        <p:nvSpPr>
          <p:cNvPr id="251" name="Text 31"/>
          <p:cNvSpPr txBox="1"/>
          <p:nvPr/>
        </p:nvSpPr>
        <p:spPr>
          <a:xfrm>
            <a:off x="9942276" y="5503902"/>
            <a:ext cx="668016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$3K</a:t>
            </a:r>
          </a:p>
        </p:txBody>
      </p:sp>
      <p:sp>
        <p:nvSpPr>
          <p:cNvPr id="252" name="Text 32"/>
          <p:cNvSpPr txBox="1"/>
          <p:nvPr/>
        </p:nvSpPr>
        <p:spPr>
          <a:xfrm>
            <a:off x="9791318" y="5977294"/>
            <a:ext cx="969933" cy="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300"/>
              </a:lnSpc>
              <a:defRPr sz="11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Документация</a:t>
            </a:r>
          </a:p>
        </p:txBody>
      </p:sp>
      <p:sp>
        <p:nvSpPr>
          <p:cNvPr id="253" name="Text 33"/>
          <p:cNvSpPr txBox="1"/>
          <p:nvPr/>
        </p:nvSpPr>
        <p:spPr>
          <a:xfrm>
            <a:off x="9705751" y="6188392"/>
            <a:ext cx="114106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000"/>
              </a:lnSpc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Патенты, сертификаты</a:t>
            </a:r>
          </a:p>
        </p:txBody>
      </p:sp>
      <p:sp>
        <p:nvSpPr>
          <p:cNvPr id="254" name="Text 34"/>
          <p:cNvSpPr txBox="1"/>
          <p:nvPr/>
        </p:nvSpPr>
        <p:spPr>
          <a:xfrm>
            <a:off x="3402448" y="6545580"/>
            <a:ext cx="1682646" cy="200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600"/>
              </a:lnSpc>
              <a:defRPr sz="13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Модель монетизации</a:t>
            </a:r>
          </a:p>
        </p:txBody>
      </p:sp>
      <p:sp>
        <p:nvSpPr>
          <p:cNvPr id="255" name="Text 35"/>
          <p:cNvSpPr txBox="1"/>
          <p:nvPr/>
        </p:nvSpPr>
        <p:spPr>
          <a:xfrm>
            <a:off x="3402448" y="6843235"/>
            <a:ext cx="7825504" cy="37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000"/>
              </a:lnSpc>
              <a:buSzPct val="100000"/>
              <a:buChar char="•"/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Продажа готовых систем</a:t>
            </a:r>
          </a:p>
          <a:p>
            <a:pPr marL="342900" indent="-342900">
              <a:lnSpc>
                <a:spcPts val="1000"/>
              </a:lnSpc>
              <a:buSzPct val="100000"/>
              <a:buChar char="•"/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Услуги мониторинга по подписке</a:t>
            </a:r>
          </a:p>
          <a:p>
            <a:pPr marL="342900" indent="-342900">
              <a:lnSpc>
                <a:spcPts val="1000"/>
              </a:lnSpc>
              <a:buSzPct val="100000"/>
              <a:buChar char="•"/>
              <a:defRPr sz="8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Аренда оборудования с оператором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 0"/>
          <p:cNvSpPr txBox="1"/>
          <p:nvPr/>
        </p:nvSpPr>
        <p:spPr>
          <a:xfrm>
            <a:off x="727828" y="703658"/>
            <a:ext cx="5930356" cy="634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100"/>
              </a:lnSpc>
              <a:defRPr sz="40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Квалификация команды</a:t>
            </a:r>
          </a:p>
        </p:txBody>
      </p:sp>
      <p:sp>
        <p:nvSpPr>
          <p:cNvPr id="258" name="Shape 1"/>
          <p:cNvSpPr/>
          <p:nvPr/>
        </p:nvSpPr>
        <p:spPr>
          <a:xfrm>
            <a:off x="727829" y="1734741"/>
            <a:ext cx="4264463" cy="2944654"/>
          </a:xfrm>
          <a:prstGeom prst="roundRect">
            <a:avLst>
              <a:gd name="adj" fmla="val 105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9" name="Shape 2"/>
          <p:cNvSpPr/>
          <p:nvPr/>
        </p:nvSpPr>
        <p:spPr>
          <a:xfrm>
            <a:off x="935711" y="1942624"/>
            <a:ext cx="623769" cy="623769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0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0" y="2114193"/>
            <a:ext cx="280631" cy="28063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ext 3"/>
          <p:cNvSpPr txBox="1"/>
          <p:nvPr/>
        </p:nvSpPr>
        <p:spPr>
          <a:xfrm>
            <a:off x="935711" y="2757010"/>
            <a:ext cx="1613472" cy="31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20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Образование</a:t>
            </a:r>
          </a:p>
        </p:txBody>
      </p:sp>
      <p:sp>
        <p:nvSpPr>
          <p:cNvPr id="262" name="Text 4"/>
          <p:cNvSpPr txBox="1"/>
          <p:nvPr/>
        </p:nvSpPr>
        <p:spPr>
          <a:xfrm>
            <a:off x="935711" y="3196114"/>
            <a:ext cx="3848696" cy="93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Бакалавриат по направлению "Приборостроение" или "Управление в технических системах"</a:t>
            </a:r>
          </a:p>
        </p:txBody>
      </p:sp>
      <p:sp>
        <p:nvSpPr>
          <p:cNvPr id="263" name="Shape 5"/>
          <p:cNvSpPr/>
          <p:nvPr/>
        </p:nvSpPr>
        <p:spPr>
          <a:xfrm>
            <a:off x="5182909" y="1734741"/>
            <a:ext cx="4264464" cy="2944654"/>
          </a:xfrm>
          <a:prstGeom prst="roundRect">
            <a:avLst>
              <a:gd name="adj" fmla="val 105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4" name="Shape 6"/>
          <p:cNvSpPr/>
          <p:nvPr/>
        </p:nvSpPr>
        <p:spPr>
          <a:xfrm>
            <a:off x="5390793" y="1942624"/>
            <a:ext cx="623769" cy="623769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5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362" y="2114193"/>
            <a:ext cx="280631" cy="28063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 7"/>
          <p:cNvSpPr txBox="1"/>
          <p:nvPr/>
        </p:nvSpPr>
        <p:spPr>
          <a:xfrm>
            <a:off x="5390793" y="2757010"/>
            <a:ext cx="2522191" cy="31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20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Технические навыки</a:t>
            </a:r>
          </a:p>
        </p:txBody>
      </p:sp>
      <p:sp>
        <p:nvSpPr>
          <p:cNvPr id="267" name="Text 8"/>
          <p:cNvSpPr txBox="1"/>
          <p:nvPr/>
        </p:nvSpPr>
        <p:spPr>
          <a:xfrm>
            <a:off x="5390793" y="3196114"/>
            <a:ext cx="3848695" cy="125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Разработка встраиваемых систем, программирование микроконтроллеров, работа с сенсорами</a:t>
            </a:r>
          </a:p>
        </p:txBody>
      </p:sp>
      <p:sp>
        <p:nvSpPr>
          <p:cNvPr id="268" name="Shape 9"/>
          <p:cNvSpPr/>
          <p:nvPr/>
        </p:nvSpPr>
        <p:spPr>
          <a:xfrm>
            <a:off x="9637990" y="1734741"/>
            <a:ext cx="4264463" cy="2944654"/>
          </a:xfrm>
          <a:prstGeom prst="roundRect">
            <a:avLst>
              <a:gd name="adj" fmla="val 1059"/>
            </a:avLst>
          </a:prstGeom>
          <a:solidFill>
            <a:srgbClr val="F9F7F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9" name="Shape 10"/>
          <p:cNvSpPr/>
          <p:nvPr/>
        </p:nvSpPr>
        <p:spPr>
          <a:xfrm>
            <a:off x="9845872" y="1942624"/>
            <a:ext cx="623769" cy="623769"/>
          </a:xfrm>
          <a:prstGeom prst="roundRect">
            <a:avLst>
              <a:gd name="adj" fmla="val 50000"/>
            </a:avLst>
          </a:prstGeom>
          <a:solidFill>
            <a:srgbClr val="3E251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0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442" y="2114193"/>
            <a:ext cx="280631" cy="28063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 11"/>
          <p:cNvSpPr txBox="1"/>
          <p:nvPr/>
        </p:nvSpPr>
        <p:spPr>
          <a:xfrm>
            <a:off x="9845872" y="2757010"/>
            <a:ext cx="1628354" cy="31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2000">
                <a:solidFill>
                  <a:srgbClr val="504C49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Опыт с БПЛА</a:t>
            </a:r>
          </a:p>
        </p:txBody>
      </p:sp>
      <p:sp>
        <p:nvSpPr>
          <p:cNvPr id="272" name="Text 12"/>
          <p:cNvSpPr txBox="1"/>
          <p:nvPr/>
        </p:nvSpPr>
        <p:spPr>
          <a:xfrm>
            <a:off x="9845872" y="3196114"/>
            <a:ext cx="3848696" cy="93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</a:lstStyle>
          <a:p>
            <a:r>
              <a:t>Разработка квадрокоптеров, программирование автопилотов, обработка данных с датчиков</a:t>
            </a:r>
          </a:p>
        </p:txBody>
      </p:sp>
      <p:sp>
        <p:nvSpPr>
          <p:cNvPr id="273" name="Text 13"/>
          <p:cNvSpPr txBox="1"/>
          <p:nvPr/>
        </p:nvSpPr>
        <p:spPr>
          <a:xfrm>
            <a:off x="727828" y="5084445"/>
            <a:ext cx="2424461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Проектный опыт</a:t>
            </a:r>
          </a:p>
        </p:txBody>
      </p:sp>
      <p:sp>
        <p:nvSpPr>
          <p:cNvPr id="274" name="Text 14"/>
          <p:cNvSpPr txBox="1"/>
          <p:nvPr/>
        </p:nvSpPr>
        <p:spPr>
          <a:xfrm>
            <a:off x="727829" y="5664994"/>
            <a:ext cx="6333769" cy="125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Участие в студенческих инновационных проектах</a:t>
            </a:r>
          </a:p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Разработка систем автоматизации</a:t>
            </a:r>
          </a:p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Работа с IoT-устройствами</a:t>
            </a:r>
          </a:p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Прохождение стажировок на промышленных предприятиях</a:t>
            </a:r>
          </a:p>
        </p:txBody>
      </p:sp>
      <p:sp>
        <p:nvSpPr>
          <p:cNvPr id="275" name="Text 15"/>
          <p:cNvSpPr txBox="1"/>
          <p:nvPr/>
        </p:nvSpPr>
        <p:spPr>
          <a:xfrm>
            <a:off x="7576422" y="5084445"/>
            <a:ext cx="4306244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201B18"/>
                </a:solidFill>
                <a:latin typeface="Platypi Medium"/>
                <a:ea typeface="Platypi Medium"/>
                <a:cs typeface="Platypi Medium"/>
                <a:sym typeface="Platypi Medium"/>
              </a:defRPr>
            </a:lvl1pPr>
          </a:lstStyle>
          <a:p>
            <a:r>
              <a:t>Образовательные программы</a:t>
            </a:r>
          </a:p>
        </p:txBody>
      </p:sp>
      <p:sp>
        <p:nvSpPr>
          <p:cNvPr id="276" name="Text 16"/>
          <p:cNvSpPr txBox="1"/>
          <p:nvPr/>
        </p:nvSpPr>
        <p:spPr>
          <a:xfrm>
            <a:off x="7576422" y="5664994"/>
            <a:ext cx="6333769" cy="125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Курсы по программированию микроконтроллеров</a:t>
            </a:r>
          </a:p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Обучение работе с CAD-системами</a:t>
            </a:r>
          </a:p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Семинары по разработке встраиваемых систем</a:t>
            </a:r>
          </a:p>
          <a:p>
            <a:pPr marL="342900" indent="-342900">
              <a:lnSpc>
                <a:spcPts val="2500"/>
              </a:lnSpc>
              <a:buSzPct val="100000"/>
              <a:buChar char="•"/>
              <a:defRPr sz="1600">
                <a:solidFill>
                  <a:srgbClr val="504C49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pPr>
            <a:r>
              <a:t>Участие в хакатонах технической направленности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Произвольный</PresentationFormat>
  <Slides>10</Slides>
  <Notes>1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Кирилл Воробьев</cp:lastModifiedBy>
  <cp:revision>2</cp:revision>
  <dcterms:modified xsi:type="dcterms:W3CDTF">2026-04-03T19:09:05Z</dcterms:modified>
</cp:coreProperties>
</file>