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4" r:id="rId2"/>
    <p:sldId id="301" r:id="rId3"/>
    <p:sldId id="302" r:id="rId4"/>
    <p:sldId id="321" r:id="rId5"/>
    <p:sldId id="326" r:id="rId6"/>
    <p:sldId id="324" r:id="rId7"/>
    <p:sldId id="322" r:id="rId8"/>
    <p:sldId id="317" r:id="rId9"/>
    <p:sldId id="318" r:id="rId10"/>
    <p:sldId id="320" r:id="rId11"/>
    <p:sldId id="316" r:id="rId12"/>
    <p:sldId id="323" r:id="rId13"/>
    <p:sldId id="319" r:id="rId14"/>
    <p:sldId id="314" r:id="rId15"/>
    <p:sldId id="315" r:id="rId16"/>
    <p:sldId id="32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orient="horz" pos="119" userDrawn="1">
          <p15:clr>
            <a:srgbClr val="A4A3A4"/>
          </p15:clr>
        </p15:guide>
        <p15:guide id="5" orient="horz" pos="2840" userDrawn="1">
          <p15:clr>
            <a:srgbClr val="A4A3A4"/>
          </p15:clr>
        </p15:guide>
        <p15:guide id="6" orient="horz" pos="1480" userDrawn="1">
          <p15:clr>
            <a:srgbClr val="A4A3A4"/>
          </p15:clr>
        </p15:guide>
        <p15:guide id="10" pos="72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0CFF"/>
    <a:srgbClr val="8F00FF"/>
    <a:srgbClr val="F4B183"/>
    <a:srgbClr val="FF5757"/>
    <a:srgbClr val="99FF66"/>
    <a:srgbClr val="B3A4DF"/>
    <a:srgbClr val="5E4890"/>
    <a:srgbClr val="C5B9E7"/>
    <a:srgbClr val="DBD4F0"/>
    <a:srgbClr val="C5D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6D40D0-9D8B-4EA1-B7E3-E305BBA9A9A9}" v="253" dt="2022-11-22T16:30:48.504"/>
    <p1510:client id="{8C6A68FF-1CC7-4283-9C35-F3D0847FD87D}" v="82" dt="2022-11-22T08:11:42.2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18" y="72"/>
      </p:cViewPr>
      <p:guideLst>
        <p:guide orient="horz" pos="4201"/>
        <p:guide pos="438"/>
        <p:guide orient="horz" pos="119"/>
        <p:guide orient="horz" pos="2840"/>
        <p:guide orient="horz" pos="1480"/>
        <p:guide pos="724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1080001" cy="108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9AF07-C06C-406F-BA53-4D60831AD09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229F7-6B59-452D-9E55-235445036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716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E1769C-13A6-1480-D32C-194DDE619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2D3FA0F-E078-F1CF-39F5-DFBDE3848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484401-188A-6193-90E6-B61412171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AFA60B-3726-4BE2-0077-3FA02ED8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6EAC2A3-6762-FC6A-A6D8-617E6C2B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2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D06C42-F790-2A1A-B0E3-6B95DF2D7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97890E-6267-74B6-9756-A55BAD934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CB0A9B9-46D2-A33C-D078-91360BF6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D0E2C3-4E87-8358-CEEF-A36822338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862FA0-C91E-653F-740B-554F036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47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B27A77-CB9E-4D0D-CB24-A187B4E6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11C4DA7-AF74-3B97-D62A-6F088DB7F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FEA4275-9D2F-9839-7C17-EFD4B6CF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51AF93-FDFD-F502-829C-B6791A9F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ED0C4D2-1E56-40F3-491A-F830DAF4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9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985501-3F83-1261-EBAB-F99B7E92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BB4C2B-2823-6B44-3101-ABA06AA96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8392F56-9E9F-6FC9-BCDB-5A3587A83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3132CCA-11FA-4187-D99C-5F4EF84B6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E1D22A9-34D4-790F-5F74-CADAC77A8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9F99951-364E-3F8B-54B8-E0C3C4151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42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E42BC1-ACD5-D5BB-7340-04DD0E5B8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B7B10A0-E45C-22DD-49F9-92ECB00B5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0D36D41-D1F1-FCF0-4979-C3A935B56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07C071D-DB68-0516-234C-AD72A8068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CDB6475-78B7-BCA8-BFB6-BF02131A3B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D256D5F-BE66-40A9-E59C-484F1AB09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DF0CAE3-E45D-8FE7-EAD5-7E62CCC0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6CD2867-3620-DA0B-58F1-3E29C75C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7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197661-E2C6-4779-9902-F24D5A53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FED2747-2F6B-B91C-D15D-B60292190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7F74D7A-3457-8DCB-C005-044350AF7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16886-3CD5-A1EF-FD9E-99125387B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195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0B3029-0540-F487-E184-F81868949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774A5BB-2597-843B-BBDF-05C8F2C1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F78043-B943-AA5D-4B0D-4AF73A64B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50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71E93C-485B-F560-58F0-A71B8A7E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CA46B2-0FAE-4194-462B-F87E7C39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6C59BB5-C70A-80B0-B2E7-28F1B7107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90A5241-C1FF-1812-CE86-0A58C604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E24697B-AFA4-1AA9-427E-8D6F099D0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5523BD5-415D-248D-9F00-008174627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1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623633-8169-BB40-A0D4-48EDD87B3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3E8DB0B-BFB1-51FB-73E9-106F5E6325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BC23F41-902C-5DEA-B2C1-11209FC83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34F2520-B324-1BB5-A3E1-1C14DE9C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DBD5D89-E62B-7378-0E29-59211EDA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469F65C-AF2B-4583-58E1-9F90AC6B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59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3C748D-5A75-F160-9D93-1D815FF9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96F4030-DA79-5EB1-3745-68614437F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A6CF0E-6773-38A0-7918-CA728E4FB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3025441-8C79-9459-293D-CBF0E2FB9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5F66AE-EEAA-C8F1-F9FA-E2A08AD8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7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7A547E9-55D2-9248-6B87-B805C18FB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6F4D600-4681-2E5D-5255-554A3C491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7D5D385-0EEA-25F0-F974-D78838105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03350C-4D35-B3B1-7155-9FE235A0A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A7F52C-A190-BBB0-AE88-66AB9D3FD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00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18DA48-0474-6416-0D64-43D1800F2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0D59ADF-6D96-5EF7-FBDB-102D2C16B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591303-3AA6-4666-9A61-C57A218C3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5EF21-7D55-4C87-8FB3-5583A24C3CF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F2DAAC-D0E4-9478-F7C8-6A1C9E21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31911D3-A103-8597-0F3C-45A24B17D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0B626-4684-4E8D-9ECA-57FB84F4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8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fif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8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32.png"/><Relationship Id="rId4" Type="http://schemas.openxmlformats.org/officeDocument/2006/relationships/image" Target="../media/image9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6.png"/><Relationship Id="rId7" Type="http://schemas.openxmlformats.org/officeDocument/2006/relationships/image" Target="../media/image3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6.jpeg"/><Relationship Id="rId4" Type="http://schemas.openxmlformats.org/officeDocument/2006/relationships/image" Target="../media/image9.png"/><Relationship Id="rId9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103;p1">
            <a:extLst>
              <a:ext uri="{FF2B5EF4-FFF2-40B4-BE49-F238E27FC236}">
                <a16:creationId xmlns:a16="http://schemas.microsoft.com/office/drawing/2014/main" xmlns="" id="{FD14162E-EC48-1E0C-BA52-66E5F6C9E190}"/>
              </a:ext>
            </a:extLst>
          </p:cNvPr>
          <p:cNvSpPr/>
          <p:nvPr/>
        </p:nvSpPr>
        <p:spPr bwMode="auto">
          <a:xfrm>
            <a:off x="6102468" y="2295105"/>
            <a:ext cx="6120166" cy="458327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" name="Google Shape;104;p1">
            <a:extLst>
              <a:ext uri="{FF2B5EF4-FFF2-40B4-BE49-F238E27FC236}">
                <a16:creationId xmlns:a16="http://schemas.microsoft.com/office/drawing/2014/main" xmlns="" id="{E9D4251C-5DCB-AF42-3A03-2AFDD6FB8404}"/>
              </a:ext>
            </a:extLst>
          </p:cNvPr>
          <p:cNvSpPr/>
          <p:nvPr/>
        </p:nvSpPr>
        <p:spPr bwMode="auto">
          <a:xfrm>
            <a:off x="6103137" y="-2"/>
            <a:ext cx="6121526" cy="2343229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" name="Google Shape;106;p1">
            <a:extLst>
              <a:ext uri="{FF2B5EF4-FFF2-40B4-BE49-F238E27FC236}">
                <a16:creationId xmlns:a16="http://schemas.microsoft.com/office/drawing/2014/main" xmlns="" id="{02EE8D6C-E7EE-2683-7337-9E04F0541D08}"/>
              </a:ext>
            </a:extLst>
          </p:cNvPr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92500" lnSpcReduction="20000"/>
          </a:bodyPr>
          <a:lstStyle/>
          <a:p>
            <a:pPr>
              <a:buClr>
                <a:srgbClr val="8F00FF"/>
              </a:buClr>
              <a:buSzPts val="4000"/>
              <a:defRPr/>
            </a:pPr>
            <a:r>
              <a:rPr lang="ru-RU" sz="3900" b="1" i="0" u="none" strike="noStrike" cap="none" dirty="0">
                <a:solidFill>
                  <a:srgbClr val="8F00FF"/>
                </a:solidFill>
                <a:latin typeface="Gilroy"/>
              </a:rPr>
              <a:t>Разработка съемного глушителя для крупногабаритной техники</a:t>
            </a:r>
            <a:endParaRPr lang="ru-RU" sz="1300"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Романенко Евгений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29" name="Google Shape;107;p1">
            <a:extLst>
              <a:ext uri="{FF2B5EF4-FFF2-40B4-BE49-F238E27FC236}">
                <a16:creationId xmlns:a16="http://schemas.microsoft.com/office/drawing/2014/main" xmlns="" id="{4DC9B4EC-CB77-7352-E41E-A21DCB04C41D}"/>
              </a:ext>
            </a:extLst>
          </p:cNvPr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" name="Google Shape;109;p1">
            <a:extLst>
              <a:ext uri="{FF2B5EF4-FFF2-40B4-BE49-F238E27FC236}">
                <a16:creationId xmlns:a16="http://schemas.microsoft.com/office/drawing/2014/main" xmlns="" id="{203F48D8-15A6-C451-17B5-D1801B9526D3}"/>
              </a:ext>
            </a:extLst>
          </p:cNvPr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31" name="Google Shape;111;p1">
            <a:extLst>
              <a:ext uri="{FF2B5EF4-FFF2-40B4-BE49-F238E27FC236}">
                <a16:creationId xmlns:a16="http://schemas.microsoft.com/office/drawing/2014/main" xmlns="" id="{7FC7E7C9-EF4F-F1A6-70B1-063CCB2C33A5}"/>
              </a:ext>
            </a:extLst>
          </p:cNvPr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05;p1">
            <a:extLst>
              <a:ext uri="{FF2B5EF4-FFF2-40B4-BE49-F238E27FC236}">
                <a16:creationId xmlns:a16="http://schemas.microsoft.com/office/drawing/2014/main" xmlns="" id="{FC07EE4E-FBA6-E1FF-0D18-96AD2AA36FE7}"/>
              </a:ext>
            </a:extLst>
          </p:cNvPr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4" name="Google Shape;285;p9">
            <a:extLst>
              <a:ext uri="{FF2B5EF4-FFF2-40B4-BE49-F238E27FC236}">
                <a16:creationId xmlns:a16="http://schemas.microsoft.com/office/drawing/2014/main" xmlns="" id="{E21860F8-6CFF-F984-2BB8-C6C5DFA54494}"/>
              </a:ext>
            </a:extLst>
          </p:cNvPr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5" name="TextBox 1005318372">
            <a:extLst>
              <a:ext uri="{FF2B5EF4-FFF2-40B4-BE49-F238E27FC236}">
                <a16:creationId xmlns:a16="http://schemas.microsoft.com/office/drawing/2014/main" xmlns="" id="{499F8C8D-6C38-2C50-862F-960554B8F94E}"/>
              </a:ext>
            </a:extLst>
          </p:cNvPr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  <a:endParaRPr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682A4657-D012-8ED4-4CD1-E501941B2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0ABFB5F1-B876-D0D9-CC7A-A48FB97F4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текст, логотип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E246D7C4-7F01-4D94-79A9-AED916F715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2471" y="2493937"/>
            <a:ext cx="2714689" cy="271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03293D8-4D4C-B6D1-4410-447ABC312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5607"/>
            <a:ext cx="9665591" cy="684239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7E011E-5F00-DA2E-8086-3BE807011E7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1999" cy="6857999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4408" y="846137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Введение в предметную область</a:t>
            </a:r>
          </a:p>
        </p:txBody>
      </p:sp>
      <p:pic>
        <p:nvPicPr>
          <p:cNvPr id="2" name="Рисунок 1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1010B9F-FD9E-DA43-9703-91D4C56B99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052D125-4433-6C18-2789-E8DDB20B3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492938" y="1353766"/>
            <a:ext cx="5488627" cy="54886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B17CC98-063E-DFDF-A624-7F771461867B}"/>
              </a:ext>
            </a:extLst>
          </p:cNvPr>
          <p:cNvSpPr txBox="1"/>
          <p:nvPr/>
        </p:nvSpPr>
        <p:spPr>
          <a:xfrm>
            <a:off x="1186114" y="2343740"/>
            <a:ext cx="580990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E4890"/>
                </a:solidFill>
                <a:ea typeface="Arial"/>
                <a:cs typeface="Arial"/>
              </a:rPr>
              <a:t>Р</a:t>
            </a:r>
            <a:r>
              <a:rPr lang="ru-RU" sz="2400" b="1" i="0" u="none" strike="noStrike" cap="none" spc="0" dirty="0">
                <a:solidFill>
                  <a:srgbClr val="5E4890"/>
                </a:solidFill>
                <a:ea typeface="Arial"/>
                <a:cs typeface="Arial"/>
              </a:rPr>
              <a:t>азрабатываем </a:t>
            </a:r>
          </a:p>
          <a:p>
            <a:pPr algn="ctr"/>
            <a:r>
              <a:rPr lang="ru-RU" sz="2400" b="1" i="0" u="none" strike="noStrike" cap="none" spc="0" dirty="0">
                <a:solidFill>
                  <a:srgbClr val="5E4890"/>
                </a:solidFill>
                <a:ea typeface="Arial"/>
                <a:cs typeface="Arial"/>
              </a:rPr>
              <a:t>съемный глушитель для крупногабаритной техники, </a:t>
            </a:r>
          </a:p>
          <a:p>
            <a:pPr algn="ctr"/>
            <a:r>
              <a:rPr lang="ru-RU" sz="2400" b="1" i="0" u="none" strike="noStrike" cap="none" spc="0" dirty="0">
                <a:solidFill>
                  <a:srgbClr val="5E4890"/>
                </a:solidFill>
                <a:ea typeface="Arial"/>
                <a:cs typeface="Arial"/>
              </a:rPr>
              <a:t>чтобы понизить шумовое загрязнение </a:t>
            </a:r>
          </a:p>
          <a:p>
            <a:pPr algn="ctr"/>
            <a:r>
              <a:rPr lang="ru-RU" sz="2400" b="1" i="0" u="none" strike="noStrike" cap="none" spc="0" dirty="0">
                <a:solidFill>
                  <a:srgbClr val="5E4890"/>
                </a:solidFill>
                <a:ea typeface="Arial"/>
                <a:cs typeface="Arial"/>
              </a:rPr>
              <a:t>и уменьшить выбросы продуктов неполного сгорания топлива </a:t>
            </a:r>
          </a:p>
          <a:p>
            <a:pPr algn="ctr"/>
            <a:r>
              <a:rPr lang="ru-RU" sz="2400" b="1" i="0" u="none" strike="noStrike" cap="none" spc="0" dirty="0">
                <a:solidFill>
                  <a:srgbClr val="5E4890"/>
                </a:solidFill>
                <a:ea typeface="Arial"/>
                <a:cs typeface="Arial"/>
              </a:rPr>
              <a:t>за счёт особенности конструкции</a:t>
            </a:r>
            <a:endParaRPr lang="ru-RU" sz="2400" dirty="0">
              <a:solidFill>
                <a:srgbClr val="5E489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10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AAC3CE7-39D8-5584-785B-4D00F55EF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700753" cy="677461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3DBE8DD-32FF-FE59-284B-1EE1299B8C62}"/>
              </a:ext>
            </a:extLst>
          </p:cNvPr>
          <p:cNvSpPr>
            <a:spLocks/>
          </p:cNvSpPr>
          <p:nvPr/>
        </p:nvSpPr>
        <p:spPr>
          <a:xfrm>
            <a:off x="0" y="0"/>
            <a:ext cx="12224658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325" y="430831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Актуальность</a:t>
            </a:r>
          </a:p>
        </p:txBody>
      </p:sp>
      <p:sp>
        <p:nvSpPr>
          <p:cNvPr id="19" name="Прямоугольник: усеченные верхние углы 18">
            <a:extLst>
              <a:ext uri="{FF2B5EF4-FFF2-40B4-BE49-F238E27FC236}">
                <a16:creationId xmlns:a16="http://schemas.microsoft.com/office/drawing/2014/main" xmlns="" id="{DD6888C8-6D94-2635-1959-B2D04A0E7755}"/>
              </a:ext>
            </a:extLst>
          </p:cNvPr>
          <p:cNvSpPr/>
          <p:nvPr/>
        </p:nvSpPr>
        <p:spPr>
          <a:xfrm rot="10800000">
            <a:off x="695323" y="5005847"/>
            <a:ext cx="10799763" cy="1546016"/>
          </a:xfrm>
          <a:prstGeom prst="snip2SameRect">
            <a:avLst/>
          </a:prstGeom>
          <a:solidFill>
            <a:srgbClr val="DBD4F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виток: вертикальный 13">
            <a:extLst>
              <a:ext uri="{FF2B5EF4-FFF2-40B4-BE49-F238E27FC236}">
                <a16:creationId xmlns:a16="http://schemas.microsoft.com/office/drawing/2014/main" xmlns="" id="{90889CE9-A318-8D83-CE20-3E7ACD301042}"/>
              </a:ext>
            </a:extLst>
          </p:cNvPr>
          <p:cNvSpPr/>
          <p:nvPr/>
        </p:nvSpPr>
        <p:spPr>
          <a:xfrm>
            <a:off x="5688894" y="1899465"/>
            <a:ext cx="6126923" cy="2971793"/>
          </a:xfrm>
          <a:prstGeom prst="verticalScroll">
            <a:avLst/>
          </a:prstGeom>
          <a:solidFill>
            <a:srgbClr val="C5B9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Принимаются косвенные меры по решению проблемы, а именно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1. Запрет на движение крупногабаритного транспорта в ночное время, а так же по некоторым дорогам.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2. Создание зеленых насаждений.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3. Укладка шумопоглащающего дорожного покрытия (в Дании).</a:t>
            </a:r>
          </a:p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C055DBF-D90B-6D2C-4D54-D00901A86E0B}"/>
              </a:ext>
            </a:extLst>
          </p:cNvPr>
          <p:cNvSpPr txBox="1"/>
          <p:nvPr/>
        </p:nvSpPr>
        <p:spPr>
          <a:xfrm>
            <a:off x="7635708" y="1879366"/>
            <a:ext cx="2641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Как решается сейчас?</a:t>
            </a:r>
          </a:p>
        </p:txBody>
      </p:sp>
      <p:sp>
        <p:nvSpPr>
          <p:cNvPr id="17" name="Свиток: вертикальный 16">
            <a:extLst>
              <a:ext uri="{FF2B5EF4-FFF2-40B4-BE49-F238E27FC236}">
                <a16:creationId xmlns:a16="http://schemas.microsoft.com/office/drawing/2014/main" xmlns="" id="{A0D8D304-EC16-2921-0BEE-79B0B419C768}"/>
              </a:ext>
            </a:extLst>
          </p:cNvPr>
          <p:cNvSpPr/>
          <p:nvPr/>
        </p:nvSpPr>
        <p:spPr>
          <a:xfrm>
            <a:off x="480035" y="1899465"/>
            <a:ext cx="4557478" cy="2971793"/>
          </a:xfrm>
          <a:prstGeom prst="verticalScroll">
            <a:avLst/>
          </a:prstGeom>
          <a:solidFill>
            <a:srgbClr val="C5B9E7"/>
          </a:solidFill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</a:rPr>
              <a:t>1. Водители и пользователи крупногабаритной техники.</a:t>
            </a:r>
          </a:p>
          <a:p>
            <a:pPr>
              <a:defRPr/>
            </a:pPr>
            <a:r>
              <a:rPr lang="ru-RU" sz="1800" dirty="0">
                <a:solidFill>
                  <a:schemeClr val="tx1"/>
                </a:solidFill>
              </a:rPr>
              <a:t>2. Собственники бизнеса.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1800" dirty="0">
                <a:solidFill>
                  <a:schemeClr val="tx1"/>
                </a:solidFill>
              </a:rPr>
              <a:t>3. Заводы, выпускающие технику.</a:t>
            </a:r>
          </a:p>
          <a:p>
            <a:pPr>
              <a:defRPr/>
            </a:pPr>
            <a:r>
              <a:rPr lang="ru-RU" sz="1800" dirty="0">
                <a:solidFill>
                  <a:schemeClr val="tx1"/>
                </a:solidFill>
              </a:rPr>
              <a:t>4. Компании, продающие или сдающие в аренду технику.</a:t>
            </a:r>
          </a:p>
          <a:p>
            <a:pPr>
              <a:defRPr/>
            </a:pPr>
            <a:r>
              <a:rPr lang="ru-RU" sz="1800" dirty="0">
                <a:solidFill>
                  <a:schemeClr val="tx1"/>
                </a:solidFill>
              </a:rPr>
              <a:t>5. </a:t>
            </a:r>
            <a:r>
              <a:rPr lang="ru-RU" sz="1800" dirty="0"/>
              <a:t>Жители населенных пунктов, где работает техника.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8205C0A-E235-0476-17F8-98A90223BC07}"/>
              </a:ext>
            </a:extLst>
          </p:cNvPr>
          <p:cNvSpPr txBox="1"/>
          <p:nvPr/>
        </p:nvSpPr>
        <p:spPr>
          <a:xfrm>
            <a:off x="1783473" y="1899464"/>
            <a:ext cx="2386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000" b="1" dirty="0"/>
              <a:t>Кто заинтересован?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D4153B2-7917-E0C8-D85F-EFA1A8E05787}"/>
              </a:ext>
            </a:extLst>
          </p:cNvPr>
          <p:cNvSpPr txBox="1"/>
          <p:nvPr/>
        </p:nvSpPr>
        <p:spPr>
          <a:xfrm>
            <a:off x="805408" y="5208730"/>
            <a:ext cx="9847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Стоит заметить, что запрет на движение крупногабаритного транспорта в ночное время и по некоторым дорогам сильно влияет на </a:t>
            </a:r>
            <a:r>
              <a:rPr lang="ru-RU" sz="2000" u="sng" dirty="0"/>
              <a:t>собственников бизнеса</a:t>
            </a:r>
            <a:r>
              <a:rPr lang="ru-RU" sz="2000" dirty="0"/>
              <a:t>. В таком случае решение данной проблемы будет максимально актуально для них.</a:t>
            </a:r>
          </a:p>
        </p:txBody>
      </p:sp>
      <p:pic>
        <p:nvPicPr>
          <p:cNvPr id="23" name="Google Shape;274;p8">
            <a:extLst>
              <a:ext uri="{FF2B5EF4-FFF2-40B4-BE49-F238E27FC236}">
                <a16:creationId xmlns:a16="http://schemas.microsoft.com/office/drawing/2014/main" xmlns="" id="{3374C3B5-7F76-CC63-2E98-B74A6A8047DA}"/>
              </a:ext>
            </a:extLst>
          </p:cNvPr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4139971" y="4371080"/>
            <a:ext cx="459783" cy="46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38;p8">
            <a:extLst>
              <a:ext uri="{FF2B5EF4-FFF2-40B4-BE49-F238E27FC236}">
                <a16:creationId xmlns:a16="http://schemas.microsoft.com/office/drawing/2014/main" xmlns="" id="{21B27E89-D873-3765-440D-4E593C2979F2}"/>
              </a:ext>
            </a:extLst>
          </p:cNvPr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10666592" y="577885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75;p8">
            <a:extLst>
              <a:ext uri="{FF2B5EF4-FFF2-40B4-BE49-F238E27FC236}">
                <a16:creationId xmlns:a16="http://schemas.microsoft.com/office/drawing/2014/main" xmlns="" id="{81B45510-AEF8-07F7-88DE-8A1448D0391A}"/>
              </a:ext>
            </a:extLst>
          </p:cNvPr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10653218" y="252474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911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65F94B7-624F-3738-BDC2-4B6D1A6D6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41287"/>
          </a:xfrm>
          <a:prstGeom prst="rect">
            <a:avLst/>
          </a:prstGeom>
        </p:spPr>
      </p:pic>
      <p:sp>
        <p:nvSpPr>
          <p:cNvPr id="13" name="Google Shape;207;p8">
            <a:extLst>
              <a:ext uri="{FF2B5EF4-FFF2-40B4-BE49-F238E27FC236}">
                <a16:creationId xmlns:a16="http://schemas.microsoft.com/office/drawing/2014/main" xmlns="" id="{0713BA7B-C607-498E-4127-920A928739B8}"/>
              </a:ext>
            </a:extLst>
          </p:cNvPr>
          <p:cNvSpPr/>
          <p:nvPr/>
        </p:nvSpPr>
        <p:spPr>
          <a:xfrm>
            <a:off x="19389" y="0"/>
            <a:ext cx="12192000" cy="6858000"/>
          </a:xfrm>
          <a:prstGeom prst="rect">
            <a:avLst/>
          </a:prstGeom>
          <a:gradFill>
            <a:gsLst>
              <a:gs pos="0">
                <a:srgbClr val="AE9DDD">
                  <a:alpha val="75686"/>
                </a:srgbClr>
              </a:gs>
              <a:gs pos="38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208;p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9E10CF36-6F73-407C-A31B-8ED7F3B16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8913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9;p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8487223-6C01-2136-0CC6-B6BDBB161A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16" name="Google Shape;210;p8">
            <a:extLst>
              <a:ext uri="{FF2B5EF4-FFF2-40B4-BE49-F238E27FC236}">
                <a16:creationId xmlns:a16="http://schemas.microsoft.com/office/drawing/2014/main" xmlns="" id="{1D629F3B-954E-CBDA-CF4B-E85709D3A752}"/>
              </a:ext>
            </a:extLst>
          </p:cNvPr>
          <p:cNvSpPr txBox="1"/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/>
          </a:p>
        </p:txBody>
      </p:sp>
      <p:pic>
        <p:nvPicPr>
          <p:cNvPr id="17" name="Google Shape;211;p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901985A-F971-772E-EDCC-32EFF00369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12;p8">
            <a:extLst>
              <a:ext uri="{FF2B5EF4-FFF2-40B4-BE49-F238E27FC236}">
                <a16:creationId xmlns:a16="http://schemas.microsoft.com/office/drawing/2014/main" xmlns="" id="{7F1F5932-3418-1985-83DF-12CF7A64653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13;p8">
            <a:extLst>
              <a:ext uri="{FF2B5EF4-FFF2-40B4-BE49-F238E27FC236}">
                <a16:creationId xmlns:a16="http://schemas.microsoft.com/office/drawing/2014/main" xmlns="" id="{6A552125-6612-9D44-5676-0C89A3CCB59D}"/>
              </a:ext>
            </a:extLst>
          </p:cNvPr>
          <p:cNvSpPr txBox="1"/>
          <p:nvPr/>
        </p:nvSpPr>
        <p:spPr>
          <a:xfrm>
            <a:off x="695700" y="744751"/>
            <a:ext cx="10800600" cy="59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Фото специальных глушителей</a:t>
            </a:r>
            <a:endParaRPr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D41B6FFD-8E13-2783-6918-4C76FA314B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59" y="2416427"/>
            <a:ext cx="4758927" cy="31718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AE85C2-12A1-01AB-2602-F5427D2473A6}"/>
              </a:ext>
            </a:extLst>
          </p:cNvPr>
          <p:cNvSpPr txBox="1"/>
          <p:nvPr/>
        </p:nvSpPr>
        <p:spPr>
          <a:xfrm>
            <a:off x="900818" y="5724318"/>
            <a:ext cx="434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Avantis</a:t>
            </a:r>
            <a:r>
              <a:rPr lang="en-US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FX 250</a:t>
            </a:r>
            <a:r>
              <a:rPr lang="ru-RU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40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Мотоциклетный глушитель 51 мм.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1E5D7D9-E732-0664-B4FF-0D0C01CDCC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161" y="2416426"/>
            <a:ext cx="4758927" cy="31718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6750D2-F808-51A7-FAC3-A81C352830FD}"/>
              </a:ext>
            </a:extLst>
          </p:cNvPr>
          <p:cNvSpPr txBox="1"/>
          <p:nvPr/>
        </p:nvSpPr>
        <p:spPr>
          <a:xfrm>
            <a:off x="7301923" y="5724318"/>
            <a:ext cx="362740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Глушитель </a:t>
            </a:r>
            <a:r>
              <a:rPr lang="en-US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END SPORT WMR2 C 2XFI 90</a:t>
            </a:r>
            <a:r>
              <a:rPr lang="ru-RU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ля грузовых автомобилей.</a:t>
            </a:r>
            <a:endParaRPr lang="en-US" sz="140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4720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574ED45-0805-8332-E352-B92588E04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41287"/>
          </a:xfrm>
          <a:prstGeom prst="rect">
            <a:avLst/>
          </a:prstGeom>
        </p:spPr>
      </p:pic>
      <p:sp>
        <p:nvSpPr>
          <p:cNvPr id="19" name="Google Shape;207;p8">
            <a:extLst>
              <a:ext uri="{FF2B5EF4-FFF2-40B4-BE49-F238E27FC236}">
                <a16:creationId xmlns:a16="http://schemas.microsoft.com/office/drawing/2014/main" xmlns="" id="{80539F13-8858-0F57-4550-2BF106A8FAA5}"/>
              </a:ext>
            </a:extLst>
          </p:cNvPr>
          <p:cNvSpPr/>
          <p:nvPr/>
        </p:nvSpPr>
        <p:spPr>
          <a:xfrm>
            <a:off x="0" y="16713"/>
            <a:ext cx="12192000" cy="6858000"/>
          </a:xfrm>
          <a:prstGeom prst="rect">
            <a:avLst/>
          </a:prstGeom>
          <a:gradFill>
            <a:gsLst>
              <a:gs pos="0">
                <a:srgbClr val="AE9DDD">
                  <a:alpha val="75686"/>
                </a:srgbClr>
              </a:gs>
              <a:gs pos="38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dirty="0">
                <a:solidFill>
                  <a:schemeClr val="lt1"/>
                </a:solidFill>
                <a:ea typeface="Calibri"/>
                <a:cs typeface="Calibri"/>
                <a:sym typeface="Calibri"/>
              </a:rPr>
              <a:t>1. ЭКРИС 2. ATIHO 3. ФОБОС 4. ТРИ-В ПЛЮС 5. АВТО 63 6. АВТОГЛУШИТЕЛЬ 7. БАКСАН 8. ВАЗЛ</a:t>
            </a:r>
            <a:endParaRPr lang="ru-RU"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8;p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124231B-AB8D-262B-7529-556F15A13D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8913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9;p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2813D8D-28BA-969A-16CA-793E2572813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22" name="Google Shape;210;p8">
            <a:extLst>
              <a:ext uri="{FF2B5EF4-FFF2-40B4-BE49-F238E27FC236}">
                <a16:creationId xmlns:a16="http://schemas.microsoft.com/office/drawing/2014/main" xmlns="" id="{FEBE351A-378D-7A47-C3A6-DC20B2AF8340}"/>
              </a:ext>
            </a:extLst>
          </p:cNvPr>
          <p:cNvSpPr txBox="1"/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/>
          </a:p>
        </p:txBody>
      </p:sp>
      <p:pic>
        <p:nvPicPr>
          <p:cNvPr id="23" name="Google Shape;211;p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AF321541-F93F-BD65-2222-1AE5AD5388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12;p8">
            <a:extLst>
              <a:ext uri="{FF2B5EF4-FFF2-40B4-BE49-F238E27FC236}">
                <a16:creationId xmlns:a16="http://schemas.microsoft.com/office/drawing/2014/main" xmlns="" id="{0E830942-DE14-3DE4-92A3-5668ABC2B47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13;p8">
            <a:extLst>
              <a:ext uri="{FF2B5EF4-FFF2-40B4-BE49-F238E27FC236}">
                <a16:creationId xmlns:a16="http://schemas.microsoft.com/office/drawing/2014/main" xmlns="" id="{5012C441-AE98-8947-E503-57B66E828556}"/>
              </a:ext>
            </a:extLst>
          </p:cNvPr>
          <p:cNvSpPr txBox="1"/>
          <p:nvPr/>
        </p:nvSpPr>
        <p:spPr>
          <a:xfrm>
            <a:off x="695700" y="744751"/>
            <a:ext cx="10800600" cy="59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Наше решение</a:t>
            </a:r>
            <a:endParaRPr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4E95939-996A-3FA7-E4EB-91386413D09D}"/>
              </a:ext>
            </a:extLst>
          </p:cNvPr>
          <p:cNvSpPr txBox="1"/>
          <p:nvPr/>
        </p:nvSpPr>
        <p:spPr>
          <a:xfrm>
            <a:off x="1397908" y="3031816"/>
            <a:ext cx="437536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Долговечность нашего продукта, по нашим расчетам составляет порядка 10 лет в условиях нормальной эксплуатации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Система фильтрации, которую можно будет заменять без вмешательства в конструкционную целостность продукта.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 появлении более эффективных фильтров </a:t>
            </a:r>
            <a:endParaRPr lang="ru-RU" sz="1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экономичен в производстве, а как следствие выгоден для конечного потребителя</a:t>
            </a:r>
            <a:endParaRPr lang="ru-RU" sz="1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 же аналогичные продукты не представлены в больших объемах на рынке.</a:t>
            </a:r>
          </a:p>
        </p:txBody>
      </p:sp>
      <p:sp>
        <p:nvSpPr>
          <p:cNvPr id="27" name="Блок-схема: ссылка на другую страницу 26">
            <a:extLst>
              <a:ext uri="{FF2B5EF4-FFF2-40B4-BE49-F238E27FC236}">
                <a16:creationId xmlns:a16="http://schemas.microsoft.com/office/drawing/2014/main" xmlns="" id="{48067948-8E07-2ABD-DA80-3C3E42DBA724}"/>
              </a:ext>
            </a:extLst>
          </p:cNvPr>
          <p:cNvSpPr/>
          <p:nvPr/>
        </p:nvSpPr>
        <p:spPr>
          <a:xfrm>
            <a:off x="1290918" y="2740626"/>
            <a:ext cx="4633753" cy="3823355"/>
          </a:xfrm>
          <a:prstGeom prst="flowChartOffpageConnector">
            <a:avLst/>
          </a:prstGeom>
          <a:noFill/>
          <a:ln w="19050">
            <a:solidFill>
              <a:srgbClr val="5E48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ссылка на другую страницу 27">
            <a:extLst>
              <a:ext uri="{FF2B5EF4-FFF2-40B4-BE49-F238E27FC236}">
                <a16:creationId xmlns:a16="http://schemas.microsoft.com/office/drawing/2014/main" xmlns="" id="{92A73838-4000-91A8-6491-4B652A934B27}"/>
              </a:ext>
            </a:extLst>
          </p:cNvPr>
          <p:cNvSpPr/>
          <p:nvPr/>
        </p:nvSpPr>
        <p:spPr>
          <a:xfrm>
            <a:off x="6568310" y="2740626"/>
            <a:ext cx="3339282" cy="3823355"/>
          </a:xfrm>
          <a:prstGeom prst="flowChartOffpageConnector">
            <a:avLst/>
          </a:prstGeom>
          <a:noFill/>
          <a:ln w="19050">
            <a:solidFill>
              <a:srgbClr val="5E48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7C13BFB-4FF4-984A-2D6D-494639109D8B}"/>
              </a:ext>
            </a:extLst>
          </p:cNvPr>
          <p:cNvSpPr txBox="1"/>
          <p:nvPr/>
        </p:nvSpPr>
        <p:spPr>
          <a:xfrm>
            <a:off x="6934001" y="3081927"/>
            <a:ext cx="26078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Это позволит: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увеличить время работы техники в рамках закона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уменьшить количество вредных выбросов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качественно влиять на экологию как в локальном, так и в глобальном плане.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E8DF951-8E61-10BC-36CD-A5F8B5E5A0F5}"/>
              </a:ext>
            </a:extLst>
          </p:cNvPr>
          <p:cNvSpPr txBox="1"/>
          <p:nvPr/>
        </p:nvSpPr>
        <p:spPr>
          <a:xfrm>
            <a:off x="1397908" y="1406383"/>
            <a:ext cx="9396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ea typeface="Arial"/>
                <a:cs typeface="Arial"/>
              </a:rPr>
              <a:t>Съемный глушитель для крупногабаритной техники </a:t>
            </a:r>
          </a:p>
          <a:p>
            <a:pPr algn="ctr"/>
            <a:r>
              <a:rPr lang="ru-RU" b="1" dirty="0">
                <a:ea typeface="Arial"/>
                <a:cs typeface="Arial"/>
              </a:rPr>
              <a:t>со сменными фильтрами разной степени очистки, </a:t>
            </a:r>
          </a:p>
          <a:p>
            <a:pPr algn="ctr"/>
            <a:r>
              <a:rPr lang="ru-RU" b="1" dirty="0">
                <a:ea typeface="Arial"/>
                <a:cs typeface="Arial"/>
              </a:rPr>
              <a:t>подходящий под любые диаметры выхлопной трубы</a:t>
            </a:r>
          </a:p>
        </p:txBody>
      </p:sp>
      <p:sp>
        <p:nvSpPr>
          <p:cNvPr id="31" name="Скругленный прямоугольник 5">
            <a:extLst>
              <a:ext uri="{FF2B5EF4-FFF2-40B4-BE49-F238E27FC236}">
                <a16:creationId xmlns:a16="http://schemas.microsoft.com/office/drawing/2014/main" xmlns="" id="{7F8BADE6-758E-E702-57C1-F45C25B84C1A}"/>
              </a:ext>
            </a:extLst>
          </p:cNvPr>
          <p:cNvSpPr/>
          <p:nvPr/>
        </p:nvSpPr>
        <p:spPr>
          <a:xfrm>
            <a:off x="968188" y="1329959"/>
            <a:ext cx="10255623" cy="1116649"/>
          </a:xfrm>
          <a:prstGeom prst="roundRect">
            <a:avLst/>
          </a:prstGeom>
          <a:noFill/>
          <a:ln w="38100">
            <a:solidFill>
              <a:srgbClr val="5E48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24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57EBA77-CED9-26B3-E97E-24561384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0"/>
            <a:ext cx="9665591" cy="684239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4EC3BF0-733D-5561-07F6-CB2773780BE5}"/>
              </a:ext>
            </a:extLst>
          </p:cNvPr>
          <p:cNvSpPr>
            <a:spLocks/>
          </p:cNvSpPr>
          <p:nvPr/>
        </p:nvSpPr>
        <p:spPr>
          <a:xfrm>
            <a:off x="-2503" y="0"/>
            <a:ext cx="12191999" cy="6873606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13" name="Рисунок 12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F04FA78-B3C1-69CC-A672-35A24763A6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2CAFEF1-F303-2016-47CD-11DFA7B556D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15" name="Рисунок 1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D49BCC4-AAE8-E4D5-BA66-9FBE748C56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FF9E04E-BF0E-1C6B-0FF8-9D8BDCB480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52CC2F7-1B1B-A4E3-7FAC-2994910513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04E7A03-9345-31AA-9846-3C9B99E42030}"/>
              </a:ext>
            </a:extLst>
          </p:cNvPr>
          <p:cNvSpPr txBox="1"/>
          <p:nvPr/>
        </p:nvSpPr>
        <p:spPr>
          <a:xfrm>
            <a:off x="2346611" y="1868093"/>
            <a:ext cx="3076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Конкурентные преимущества</a:t>
            </a:r>
          </a:p>
        </p:txBody>
      </p:sp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xmlns="" id="{FF32FF28-0B0F-EEE9-3D97-DC69A7954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842051"/>
              </p:ext>
            </p:extLst>
          </p:nvPr>
        </p:nvGraphicFramePr>
        <p:xfrm>
          <a:off x="261471" y="2353919"/>
          <a:ext cx="7502325" cy="37997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7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61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61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761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61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877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Характеристика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Стоимость продукции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Массовость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Универсальность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Простота в обслуживании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2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Наше</a:t>
                      </a:r>
                      <a:r>
                        <a:rPr lang="ru-RU" sz="10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</a:rPr>
                        <a:t>решение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+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+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+</a:t>
                      </a:r>
                      <a:endParaRPr kumimoji="0" lang="ru-RU" sz="2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+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71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ATIHO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71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ФОБОС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-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+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53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ЭКРИС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-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1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6" name="Google Shape;122;p2">
            <a:extLst>
              <a:ext uri="{FF2B5EF4-FFF2-40B4-BE49-F238E27FC236}">
                <a16:creationId xmlns:a16="http://schemas.microsoft.com/office/drawing/2014/main" xmlns="" id="{A95904C4-946B-9AF6-8A1D-29BE1A4731DE}"/>
              </a:ext>
            </a:extLst>
          </p:cNvPr>
          <p:cNvSpPr txBox="1"/>
          <p:nvPr/>
        </p:nvSpPr>
        <p:spPr bwMode="auto">
          <a:xfrm>
            <a:off x="2755053" y="1131579"/>
            <a:ext cx="65190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2800" i="0" u="none" strike="noStrike" cap="none" dirty="0">
                <a:solidFill>
                  <a:schemeClr val="dk1"/>
                </a:solidFill>
                <a:ea typeface="Arial"/>
                <a:cs typeface="Arial"/>
              </a:rPr>
              <a:t>Конкуренты</a:t>
            </a:r>
            <a:endParaRPr lang="ru-RU" sz="1600" i="0" u="none" strike="noStrike" cap="none" dirty="0">
              <a:solidFill>
                <a:schemeClr val="dk1"/>
              </a:solidFill>
              <a:ea typeface="Arial"/>
              <a:cs typeface="Arial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5D862773-4675-D3C9-4CAF-2AB88231C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94" y="4896976"/>
            <a:ext cx="1514035" cy="12566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1C939398-ECE6-83D2-EC9F-0B7AFCE6BB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615" y="3882078"/>
            <a:ext cx="1831061" cy="12064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A0F89217-F1B1-8E1E-4DE1-37327719AA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783" y="2783157"/>
            <a:ext cx="2314575" cy="7239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7727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EA2AA64-DDFA-E894-2E41-DDB2A0B6E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41287"/>
          </a:xfrm>
          <a:prstGeom prst="rect">
            <a:avLst/>
          </a:prstGeom>
        </p:spPr>
      </p:pic>
      <p:sp>
        <p:nvSpPr>
          <p:cNvPr id="7" name="Google Shape;246;p10">
            <a:extLst>
              <a:ext uri="{FF2B5EF4-FFF2-40B4-BE49-F238E27FC236}">
                <a16:creationId xmlns:a16="http://schemas.microsoft.com/office/drawing/2014/main" xmlns="" id="{19FB0AB0-DFA6-AAE4-5159-D646B89784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E9DDD">
                  <a:alpha val="75686"/>
                </a:srgbClr>
              </a:gs>
              <a:gs pos="38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247;p10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64961D51-C99A-C967-C6F8-37A8623D71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1541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48;p10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17E7DF6-11BF-F265-12F9-CD810D42D5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78765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10" name="Google Shape;249;p10">
            <a:extLst>
              <a:ext uri="{FF2B5EF4-FFF2-40B4-BE49-F238E27FC236}">
                <a16:creationId xmlns:a16="http://schemas.microsoft.com/office/drawing/2014/main" xmlns="" id="{6E195E90-31A9-6679-E23D-D648D9A8AC99}"/>
              </a:ext>
            </a:extLst>
          </p:cNvPr>
          <p:cNvSpPr txBox="1"/>
          <p:nvPr/>
        </p:nvSpPr>
        <p:spPr>
          <a:xfrm>
            <a:off x="695660" y="188466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 dirty="0"/>
          </a:p>
        </p:txBody>
      </p:sp>
      <p:pic>
        <p:nvPicPr>
          <p:cNvPr id="11" name="Google Shape;250;p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336A03E-9DF9-0559-A1FC-0973F71E39A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51;p10">
            <a:extLst>
              <a:ext uri="{FF2B5EF4-FFF2-40B4-BE49-F238E27FC236}">
                <a16:creationId xmlns:a16="http://schemas.microsoft.com/office/drawing/2014/main" xmlns="" id="{F63A460F-BDF7-5A29-842B-002AD9482A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298765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B72FC1A-549A-7F3F-4D8E-018E337B1141}"/>
              </a:ext>
            </a:extLst>
          </p:cNvPr>
          <p:cNvSpPr txBox="1"/>
          <p:nvPr/>
        </p:nvSpPr>
        <p:spPr>
          <a:xfrm>
            <a:off x="4919588" y="494062"/>
            <a:ext cx="23528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Анализ рынка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4CAA37F5-AF57-1DB2-4F40-000870BD8791}"/>
              </a:ext>
            </a:extLst>
          </p:cNvPr>
          <p:cNvSpPr/>
          <p:nvPr/>
        </p:nvSpPr>
        <p:spPr>
          <a:xfrm>
            <a:off x="616170" y="2047802"/>
            <a:ext cx="3881820" cy="3881820"/>
          </a:xfrm>
          <a:prstGeom prst="ellipse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4BCD2B27-8AB9-1855-6A35-B32E323D69B3}"/>
              </a:ext>
            </a:extLst>
          </p:cNvPr>
          <p:cNvSpPr/>
          <p:nvPr/>
        </p:nvSpPr>
        <p:spPr>
          <a:xfrm>
            <a:off x="610057" y="2525151"/>
            <a:ext cx="2877095" cy="2877095"/>
          </a:xfrm>
          <a:prstGeom prst="ellipse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7276A637-8BC9-E1C8-97D0-C8DA9C51F2E9}"/>
              </a:ext>
            </a:extLst>
          </p:cNvPr>
          <p:cNvSpPr/>
          <p:nvPr/>
        </p:nvSpPr>
        <p:spPr>
          <a:xfrm>
            <a:off x="610057" y="3033625"/>
            <a:ext cx="1860146" cy="1860146"/>
          </a:xfrm>
          <a:prstGeom prst="ellipse">
            <a:avLst/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SOM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CF5DB3C-7AC0-06AB-DCE4-37EB6CF48F66}"/>
              </a:ext>
            </a:extLst>
          </p:cNvPr>
          <p:cNvSpPr txBox="1"/>
          <p:nvPr/>
        </p:nvSpPr>
        <p:spPr>
          <a:xfrm flipH="1">
            <a:off x="3645477" y="3702088"/>
            <a:ext cx="98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TAM</a:t>
            </a:r>
            <a:endParaRPr lang="ru-RU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E222734-ED3C-EBBB-7DDB-BDF9B1CAE51E}"/>
              </a:ext>
            </a:extLst>
          </p:cNvPr>
          <p:cNvSpPr txBox="1"/>
          <p:nvPr/>
        </p:nvSpPr>
        <p:spPr>
          <a:xfrm flipH="1">
            <a:off x="2503072" y="3702088"/>
            <a:ext cx="98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SAM</a:t>
            </a:r>
            <a:endParaRPr lang="ru-RU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24CDDC4-E3A7-0A8F-B869-DB8525B7D203}"/>
              </a:ext>
            </a:extLst>
          </p:cNvPr>
          <p:cNvSpPr txBox="1"/>
          <p:nvPr/>
        </p:nvSpPr>
        <p:spPr>
          <a:xfrm>
            <a:off x="5865962" y="2360460"/>
            <a:ext cx="56291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TAM</a:t>
            </a:r>
            <a:r>
              <a:rPr lang="ru-RU" dirty="0"/>
              <a:t> - 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 российские и иностранные бренды приходится 66,5% и 33,5% парка соответственно. Это в свою очередь 5,46 млн.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единиц крупногабаритной техники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3A95C40-8A7A-BFD8-6A6A-96B316E7E020}"/>
              </a:ext>
            </a:extLst>
          </p:cNvPr>
          <p:cNvSpPr txBox="1"/>
          <p:nvPr/>
        </p:nvSpPr>
        <p:spPr>
          <a:xfrm>
            <a:off x="5865962" y="3319338"/>
            <a:ext cx="55457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SAM</a:t>
            </a:r>
            <a:r>
              <a:rPr lang="ru-RU" sz="1600" dirty="0"/>
              <a:t> -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В Белгородской области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по данным на 1 января 2012 года, большая часть – 35,9 тыс. грузовых авто принадлежит физическим лицам, а общее количество транспорта составляет 56,6 тыс. единиц.</a:t>
            </a:r>
            <a:r>
              <a:rPr lang="ru-RU" sz="1600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77F36FE-E298-C040-E2A0-524CBB5CECF1}"/>
              </a:ext>
            </a:extLst>
          </p:cNvPr>
          <p:cNvSpPr txBox="1"/>
          <p:nvPr/>
        </p:nvSpPr>
        <p:spPr>
          <a:xfrm>
            <a:off x="5865962" y="4607409"/>
            <a:ext cx="56291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</a:t>
            </a:r>
            <a:r>
              <a:rPr lang="ru-RU" dirty="0"/>
              <a:t> –</a:t>
            </a:r>
            <a:r>
              <a:rPr lang="en-US" dirty="0"/>
              <a:t>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Реальный рынок составляет примерно 10% от техники в Белгородской области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от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SAM).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12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7E9A09B-47EF-51AC-EED6-AAD1BEBDC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4128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CC40BE0-FB0C-DA6E-61D8-6F10EA85806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Google Shape;196;p7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1C94DF0-72BA-AF42-8F09-CDA7727AF5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8913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7;p7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982EB-81E6-02D0-5966-96B6057CC6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6" name="Google Shape;198;p7">
            <a:extLst>
              <a:ext uri="{FF2B5EF4-FFF2-40B4-BE49-F238E27FC236}">
                <a16:creationId xmlns:a16="http://schemas.microsoft.com/office/drawing/2014/main" xmlns="" id="{010CD035-ECD9-6FBD-8A44-6239112ADE6F}"/>
              </a:ext>
            </a:extLst>
          </p:cNvPr>
          <p:cNvSpPr txBox="1"/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/>
          </a:p>
        </p:txBody>
      </p:sp>
      <p:pic>
        <p:nvPicPr>
          <p:cNvPr id="7" name="Google Shape;199;p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77280023-20C6-9DDF-7ADF-42552B447F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0;p7">
            <a:extLst>
              <a:ext uri="{FF2B5EF4-FFF2-40B4-BE49-F238E27FC236}">
                <a16:creationId xmlns:a16="http://schemas.microsoft.com/office/drawing/2014/main" xmlns="" id="{CAA1DBB7-6AA3-2D04-99FC-D8BC4F07586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01;p7">
            <a:extLst>
              <a:ext uri="{FF2B5EF4-FFF2-40B4-BE49-F238E27FC236}">
                <a16:creationId xmlns:a16="http://schemas.microsoft.com/office/drawing/2014/main" xmlns="" id="{56124728-04CF-1B80-F5CE-8DF0610BA8C5}"/>
              </a:ext>
            </a:extLst>
          </p:cNvPr>
          <p:cNvSpPr txBox="1"/>
          <p:nvPr/>
        </p:nvSpPr>
        <p:spPr>
          <a:xfrm>
            <a:off x="3362488" y="149837"/>
            <a:ext cx="469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dirty="0"/>
          </a:p>
        </p:txBody>
      </p:sp>
      <p:graphicFrame>
        <p:nvGraphicFramePr>
          <p:cNvPr id="10" name="Google Shape;202;p7">
            <a:extLst>
              <a:ext uri="{FF2B5EF4-FFF2-40B4-BE49-F238E27FC236}">
                <a16:creationId xmlns:a16="http://schemas.microsoft.com/office/drawing/2014/main" xmlns="" id="{0F155252-2938-5767-54DD-76951F1023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8261839"/>
              </p:ext>
            </p:extLst>
          </p:nvPr>
        </p:nvGraphicFramePr>
        <p:xfrm>
          <a:off x="161350" y="810705"/>
          <a:ext cx="11869300" cy="56491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37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394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523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142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1486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977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823275">
                <a:tc gridSpan="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Основной продукт – глушитель для крупногабаритной техники.</a:t>
                      </a:r>
                      <a:endParaRPr sz="1100" dirty="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32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/>
                        <a:t>8. КЛЮЧЕВЫЕ ПАРТНЕРЫ</a:t>
                      </a:r>
                      <a:r>
                        <a:rPr lang="ru-RU" sz="1200" dirty="0"/>
                        <a:t>: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Заводы или производители, которые будут изготавливать.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Поставщики материалов сталь.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Заводы по фильтрам.</a:t>
                      </a:r>
                      <a:endParaRPr sz="1200" dirty="0"/>
                    </a:p>
                  </a:txBody>
                  <a:tcPr marL="91425" marR="91425" marT="91425" marB="91425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7. </a:t>
                      </a:r>
                      <a:r>
                        <a:rPr lang="ru-RU" sz="1200" b="1" dirty="0"/>
                        <a:t>КЛЮЧЕВЫЕ ВИДЫ ДЕЯТЕЛЬНОСТИ:</a:t>
                      </a:r>
                      <a:endParaRPr sz="1200"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err="1"/>
                        <a:t>In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house</a:t>
                      </a:r>
                      <a:r>
                        <a:rPr lang="ru-RU" sz="1200" dirty="0"/>
                        <a:t> - производство композиционных материалов, торги и закупки.</a:t>
                      </a:r>
                      <a:endParaRPr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err="1"/>
                        <a:t>Outsourcing</a:t>
                      </a:r>
                      <a:r>
                        <a:rPr lang="ru-RU" sz="1200" dirty="0"/>
                        <a:t> - изготовление оборудования; бухгалтерия, маркетинг в Интернете.</a:t>
                      </a:r>
                      <a:endParaRPr sz="1200" dirty="0"/>
                    </a:p>
                  </a:txBody>
                  <a:tcPr marL="91425" marR="91425" marT="91425" marB="914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2. </a:t>
                      </a:r>
                      <a:r>
                        <a:rPr lang="ru-RU" sz="1200" b="1" dirty="0"/>
                        <a:t>ЦЕННОСТНОЕ ПРЕДЛОЖЕНИЕ:</a:t>
                      </a:r>
                      <a:r>
                        <a:rPr lang="ru-RU" sz="1200" dirty="0"/>
                        <a:t> </a:t>
                      </a:r>
                      <a:endParaRPr sz="1200" dirty="0"/>
                    </a:p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Мы разрабатываем съемный глушитель для крупногабаритной техники, чтобы понизить шумовое загрязнение и уменьшить выбросы продуктов неполного сгорания топлива за счёт особенности конструкции.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25" marR="91425" marT="91425" marB="914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4. </a:t>
                      </a:r>
                      <a:r>
                        <a:rPr lang="ru-RU" sz="1200" b="1" dirty="0"/>
                        <a:t>ВЗАИМООТНОШЕНИЕ С КЛИЕНТОМ:</a:t>
                      </a:r>
                      <a:endParaRPr sz="1200"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Разработка составов композиционных материалов под технологические задачи заказчика.</a:t>
                      </a:r>
                      <a:endParaRPr sz="1200" dirty="0"/>
                    </a:p>
                  </a:txBody>
                  <a:tcPr marL="91425" marR="91425" marT="91425" marB="914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ПОТРЕБИТЕЛЬСКИЕ СЕГМЕНТЫ: 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Водители и пользователи крупногабаритной техники.</a:t>
                      </a:r>
                    </a:p>
                    <a:p>
                      <a:pPr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Собственники бизнеса.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Заводы, выпускающие технику.</a:t>
                      </a:r>
                    </a:p>
                    <a:p>
                      <a:pPr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Компании, продающие или сдающие в аренду технику.</a:t>
                      </a:r>
                    </a:p>
                  </a:txBody>
                  <a:tcPr marL="91425" marR="91425" marT="91425" marB="914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45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6. </a:t>
                      </a:r>
                      <a:r>
                        <a:rPr lang="ru-RU" sz="1200" b="1" dirty="0"/>
                        <a:t>КЛЮЧЕВЫЕ РЕСУРСЫ:</a:t>
                      </a:r>
                      <a:endParaRPr sz="1200"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Научные разработки.</a:t>
                      </a:r>
                      <a:endParaRPr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Материально-техническая база БГТУ 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им В.Г. Шухова.</a:t>
                      </a:r>
                      <a:endParaRPr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Кадры с необходимыми техническими компетенциями.</a:t>
                      </a:r>
                      <a:endParaRPr sz="1200" dirty="0"/>
                    </a:p>
                  </a:txBody>
                  <a:tcPr marL="91425" marR="91425" marT="91425" marB="914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3. </a:t>
                      </a:r>
                      <a:r>
                        <a:rPr lang="ru-RU" sz="1200" b="1" dirty="0"/>
                        <a:t>КАНАЛЫ СБЫТА:</a:t>
                      </a:r>
                      <a:endParaRPr sz="1200" b="1" dirty="0"/>
                    </a:p>
                    <a:p>
                      <a:pPr marL="152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None/>
                      </a:pPr>
                      <a:r>
                        <a:rPr lang="ru-RU" sz="1200" b="0" dirty="0"/>
                        <a:t>Прямые продажи.</a:t>
                      </a:r>
                      <a:endParaRPr sz="1200" b="0" dirty="0"/>
                    </a:p>
                    <a:p>
                      <a:pPr marL="152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None/>
                      </a:pPr>
                      <a:r>
                        <a:rPr lang="ru-RU" sz="1200" dirty="0"/>
                        <a:t>Профильные магазины.</a:t>
                      </a:r>
                      <a:endParaRPr sz="1200" dirty="0"/>
                    </a:p>
                    <a:p>
                      <a:pPr marL="152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None/>
                      </a:pPr>
                      <a:r>
                        <a:rPr lang="ru-RU" sz="1200" dirty="0"/>
                        <a:t>Собственный сайт.</a:t>
                      </a:r>
                    </a:p>
                    <a:p>
                      <a:pPr marL="152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None/>
                      </a:pPr>
                      <a:r>
                        <a:rPr lang="ru-RU" sz="1200" dirty="0"/>
                        <a:t>Официальные дилеры.</a:t>
                      </a:r>
                    </a:p>
                    <a:p>
                      <a:pPr marL="152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None/>
                      </a:pPr>
                      <a:r>
                        <a:rPr lang="ru-RU" sz="1200" dirty="0"/>
                        <a:t>Представители ИП.</a:t>
                      </a:r>
                      <a:endParaRPr sz="1200" dirty="0"/>
                    </a:p>
                  </a:txBody>
                  <a:tcPr marL="91425" marR="91425" marT="91425" marB="914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0666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9.</a:t>
                      </a:r>
                      <a:r>
                        <a:rPr lang="ru-RU" sz="1200" b="1" dirty="0"/>
                        <a:t> СТРУКТУРА ИЗДЕРЖЕК:</a:t>
                      </a:r>
                      <a:endParaRPr sz="1200"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А) Расходы на организацию производства: аренда, коммун .услуги, приобретение сырья, оплата труда</a:t>
                      </a:r>
                      <a:endParaRPr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Б) Расходы на создание сайта, бренда продукта, рекламу, логистику.</a:t>
                      </a:r>
                      <a:endParaRPr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91425" marR="91425" marT="91425" marB="91425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5. </a:t>
                      </a:r>
                      <a:r>
                        <a:rPr lang="ru-RU" sz="1200" b="1" dirty="0"/>
                        <a:t>ПОТОК ПОСТУПЛЕНИЯ ДОХОДОВ:</a:t>
                      </a:r>
                      <a:endParaRPr sz="1200"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</a:rPr>
                        <a:t>Цена изделий на рынке составляет от 3</a:t>
                      </a: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5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</a:rPr>
                        <a:t> 000 руб./шт.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</a:rPr>
                        <a:t>Мы будем производить 500 штук в месяц (предполагаемо) 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</a:rPr>
                        <a:t>Себестоимость 1 штуки: 17500 руб. 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</a:rPr>
                        <a:t>Объем продаж в месяц: 500 штук (предполагаемый)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4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5917099-CD8B-2C56-B7E3-97FE61329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4"/>
            <a:ext cx="9668095" cy="6824574"/>
          </a:xfrm>
          <a:prstGeom prst="rect">
            <a:avLst/>
          </a:prstGeom>
        </p:spPr>
      </p:pic>
      <p:sp>
        <p:nvSpPr>
          <p:cNvPr id="12" name="Google Shape;207;p8">
            <a:extLst>
              <a:ext uri="{FF2B5EF4-FFF2-40B4-BE49-F238E27FC236}">
                <a16:creationId xmlns:a16="http://schemas.microsoft.com/office/drawing/2014/main" xmlns="" id="{F9255215-6842-6053-7D9C-99E8EDE64FB6}"/>
              </a:ext>
            </a:extLst>
          </p:cNvPr>
          <p:cNvSpPr/>
          <p:nvPr/>
        </p:nvSpPr>
        <p:spPr>
          <a:xfrm>
            <a:off x="0" y="-16713"/>
            <a:ext cx="12192000" cy="6858000"/>
          </a:xfrm>
          <a:prstGeom prst="rect">
            <a:avLst/>
          </a:prstGeom>
          <a:gradFill>
            <a:gsLst>
              <a:gs pos="0">
                <a:srgbClr val="AE9DDD">
                  <a:alpha val="75686"/>
                </a:srgbClr>
              </a:gs>
              <a:gs pos="38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208;p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A8A5ADE7-5DAB-8F79-9172-03E947FBDB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8913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9;p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400EAA2-7BB8-81AF-0C84-487883456D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15" name="Google Shape;210;p8">
            <a:extLst>
              <a:ext uri="{FF2B5EF4-FFF2-40B4-BE49-F238E27FC236}">
                <a16:creationId xmlns:a16="http://schemas.microsoft.com/office/drawing/2014/main" xmlns="" id="{EA852A9B-7A6F-E464-FDE0-BD2497FDE66F}"/>
              </a:ext>
            </a:extLst>
          </p:cNvPr>
          <p:cNvSpPr txBox="1"/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/>
          </a:p>
        </p:txBody>
      </p:sp>
      <p:pic>
        <p:nvPicPr>
          <p:cNvPr id="16" name="Google Shape;211;p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AB766D3C-1410-98C3-223F-D70406E5283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12;p8">
            <a:extLst>
              <a:ext uri="{FF2B5EF4-FFF2-40B4-BE49-F238E27FC236}">
                <a16:creationId xmlns:a16="http://schemas.microsoft.com/office/drawing/2014/main" xmlns="" id="{9D6C06B9-012B-ED81-AAC1-BDF3796853D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13;p8">
            <a:extLst>
              <a:ext uri="{FF2B5EF4-FFF2-40B4-BE49-F238E27FC236}">
                <a16:creationId xmlns:a16="http://schemas.microsoft.com/office/drawing/2014/main" xmlns="" id="{92D345E2-9831-DE7F-4C8E-3043652C05AD}"/>
              </a:ext>
            </a:extLst>
          </p:cNvPr>
          <p:cNvSpPr txBox="1"/>
          <p:nvPr/>
        </p:nvSpPr>
        <p:spPr>
          <a:xfrm>
            <a:off x="695699" y="761464"/>
            <a:ext cx="10800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Бюджет и источники его формирования 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327881C-547A-6B2E-4A1A-346132E33A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1835" y="1505108"/>
            <a:ext cx="9888330" cy="13241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9A4B7BA-44E8-2355-B064-ECE5F1E9A4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909" y="3017134"/>
            <a:ext cx="5844179" cy="35696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Диагональная полоса 7">
            <a:extLst>
              <a:ext uri="{FF2B5EF4-FFF2-40B4-BE49-F238E27FC236}">
                <a16:creationId xmlns:a16="http://schemas.microsoft.com/office/drawing/2014/main" xmlns="" id="{8527C18B-0B83-6727-ACC6-02ABA1ABF538}"/>
              </a:ext>
            </a:extLst>
          </p:cNvPr>
          <p:cNvSpPr/>
          <p:nvPr/>
        </p:nvSpPr>
        <p:spPr>
          <a:xfrm>
            <a:off x="9230415" y="3090413"/>
            <a:ext cx="1809750" cy="1914525"/>
          </a:xfrm>
          <a:prstGeom prst="diagStripe">
            <a:avLst/>
          </a:prstGeom>
          <a:solidFill>
            <a:srgbClr val="B3A4D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Диагональная полоса 9">
            <a:extLst>
              <a:ext uri="{FF2B5EF4-FFF2-40B4-BE49-F238E27FC236}">
                <a16:creationId xmlns:a16="http://schemas.microsoft.com/office/drawing/2014/main" xmlns="" id="{A3E8E0A9-6EDC-6FBF-070C-AF8A9114FDAF}"/>
              </a:ext>
            </a:extLst>
          </p:cNvPr>
          <p:cNvSpPr/>
          <p:nvPr/>
        </p:nvSpPr>
        <p:spPr>
          <a:xfrm rot="5400000">
            <a:off x="1099447" y="3069522"/>
            <a:ext cx="1914525" cy="1809749"/>
          </a:xfrm>
          <a:prstGeom prst="diagStripe">
            <a:avLst>
              <a:gd name="adj" fmla="val 50000"/>
            </a:avLst>
          </a:prstGeom>
          <a:solidFill>
            <a:srgbClr val="B3A4D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Диагональная полоса 10">
            <a:extLst>
              <a:ext uri="{FF2B5EF4-FFF2-40B4-BE49-F238E27FC236}">
                <a16:creationId xmlns:a16="http://schemas.microsoft.com/office/drawing/2014/main" xmlns="" id="{E203DDFE-BB79-A2F1-99D5-20389BBE65CB}"/>
              </a:ext>
            </a:extLst>
          </p:cNvPr>
          <p:cNvSpPr/>
          <p:nvPr/>
        </p:nvSpPr>
        <p:spPr>
          <a:xfrm rot="5400000">
            <a:off x="1064811" y="4448017"/>
            <a:ext cx="1914525" cy="1809749"/>
          </a:xfrm>
          <a:prstGeom prst="diagStripe">
            <a:avLst>
              <a:gd name="adj" fmla="val 50000"/>
            </a:avLst>
          </a:prstGeom>
          <a:solidFill>
            <a:srgbClr val="B3A4D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Диагональная полоса 18">
            <a:extLst>
              <a:ext uri="{FF2B5EF4-FFF2-40B4-BE49-F238E27FC236}">
                <a16:creationId xmlns:a16="http://schemas.microsoft.com/office/drawing/2014/main" xmlns="" id="{05A9DE43-4CF8-0F2A-7B61-D7E48DA475D9}"/>
              </a:ext>
            </a:extLst>
          </p:cNvPr>
          <p:cNvSpPr/>
          <p:nvPr/>
        </p:nvSpPr>
        <p:spPr>
          <a:xfrm>
            <a:off x="9230413" y="4395628"/>
            <a:ext cx="1809750" cy="1914525"/>
          </a:xfrm>
          <a:prstGeom prst="diagStripe">
            <a:avLst/>
          </a:prstGeom>
          <a:solidFill>
            <a:srgbClr val="B3A4D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557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20E48A3-1413-85B8-811B-7CB7EBB58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41287"/>
          </a:xfrm>
          <a:prstGeom prst="rect">
            <a:avLst/>
          </a:prstGeom>
        </p:spPr>
      </p:pic>
      <p:sp>
        <p:nvSpPr>
          <p:cNvPr id="13" name="Google Shape;246;p10">
            <a:extLst>
              <a:ext uri="{FF2B5EF4-FFF2-40B4-BE49-F238E27FC236}">
                <a16:creationId xmlns:a16="http://schemas.microsoft.com/office/drawing/2014/main" xmlns="" id="{7435AA78-0E05-ECC0-9445-FEE177C54F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E9DDD">
                  <a:alpha val="75686"/>
                </a:srgbClr>
              </a:gs>
              <a:gs pos="38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247;p10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3E608FF1-924A-1B2E-602A-737717FB5C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1541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8;p10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65C9543-9001-C932-DC57-352EAE18243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78765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16" name="Google Shape;249;p10">
            <a:extLst>
              <a:ext uri="{FF2B5EF4-FFF2-40B4-BE49-F238E27FC236}">
                <a16:creationId xmlns:a16="http://schemas.microsoft.com/office/drawing/2014/main" xmlns="" id="{B32649D1-D288-4CD9-CE46-1C7B2A6AA751}"/>
              </a:ext>
            </a:extLst>
          </p:cNvPr>
          <p:cNvSpPr txBox="1"/>
          <p:nvPr/>
        </p:nvSpPr>
        <p:spPr>
          <a:xfrm>
            <a:off x="695660" y="188466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 dirty="0"/>
          </a:p>
        </p:txBody>
      </p:sp>
      <p:pic>
        <p:nvPicPr>
          <p:cNvPr id="17" name="Google Shape;250;p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CFDD337-4270-E8DE-0C22-B8F16E0C5F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51;p10">
            <a:extLst>
              <a:ext uri="{FF2B5EF4-FFF2-40B4-BE49-F238E27FC236}">
                <a16:creationId xmlns:a16="http://schemas.microsoft.com/office/drawing/2014/main" xmlns="" id="{0E3F9D3C-3A8C-12BB-E6DA-2E7AE16437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298765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EE91FC6-D027-0123-F65C-CE6D0D218871}"/>
              </a:ext>
            </a:extLst>
          </p:cNvPr>
          <p:cNvSpPr txBox="1"/>
          <p:nvPr/>
        </p:nvSpPr>
        <p:spPr>
          <a:xfrm>
            <a:off x="1586913" y="899384"/>
            <a:ext cx="9018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Перспективы развития стартапа и этапы выхода на рынок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3B4F2B5-9DB5-3D9F-6D03-17F07C57EDED}"/>
              </a:ext>
            </a:extLst>
          </p:cNvPr>
          <p:cNvSpPr txBox="1"/>
          <p:nvPr/>
        </p:nvSpPr>
        <p:spPr>
          <a:xfrm>
            <a:off x="805408" y="1827926"/>
            <a:ext cx="500774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Этапы выхода на рынок</a:t>
            </a:r>
            <a:r>
              <a:rPr lang="en-US" sz="2000" dirty="0"/>
              <a:t>: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AutoNum type="arabicPeriod"/>
            </a:pPr>
            <a:r>
              <a:rPr lang="ru-RU" dirty="0">
                <a:latin typeface="inherit"/>
              </a:rPr>
              <a:t>Создание опытного образца.</a:t>
            </a:r>
            <a:endParaRPr lang="ru-RU" b="0" i="0" dirty="0">
              <a:effectLst/>
              <a:latin typeface="inherit"/>
            </a:endParaRPr>
          </a:p>
          <a:p>
            <a:pPr marL="342900" indent="-342900">
              <a:buAutoNum type="arabicPeriod"/>
            </a:pPr>
            <a:r>
              <a:rPr lang="ru-RU" b="0" i="0" dirty="0">
                <a:effectLst/>
                <a:latin typeface="inherit"/>
              </a:rPr>
              <a:t>Сбор и анализ данных эффективности продукта с целью его дальнейшей модернизации.</a:t>
            </a:r>
          </a:p>
          <a:p>
            <a:pPr marL="342900" indent="-342900">
              <a:buAutoNum type="arabicPeriod"/>
            </a:pPr>
            <a:r>
              <a:rPr lang="ru-RU" dirty="0">
                <a:latin typeface="inherit"/>
              </a:rPr>
              <a:t>Производство продукта на </a:t>
            </a:r>
            <a:r>
              <a:rPr lang="ru-RU" dirty="0" err="1">
                <a:latin typeface="inherit"/>
              </a:rPr>
              <a:t>аутсорсе</a:t>
            </a:r>
            <a:r>
              <a:rPr lang="ru-RU" dirty="0">
                <a:latin typeface="inherit"/>
              </a:rPr>
              <a:t>.</a:t>
            </a:r>
            <a:endParaRPr lang="ru-RU" b="0" i="0" dirty="0">
              <a:effectLst/>
              <a:latin typeface="inherit"/>
            </a:endParaRPr>
          </a:p>
          <a:p>
            <a:pPr marL="342900" indent="-342900">
              <a:buAutoNum type="arabicPeriod"/>
            </a:pPr>
            <a:r>
              <a:rPr lang="ru-RU" b="0" i="0" dirty="0">
                <a:effectLst/>
                <a:latin typeface="inherit"/>
              </a:rPr>
              <a:t>Создание собственного производства.</a:t>
            </a:r>
          </a:p>
          <a:p>
            <a:pPr marL="342900" indent="-342900">
              <a:buAutoNum type="arabicPeriod"/>
            </a:pPr>
            <a:r>
              <a:rPr lang="ru-RU" b="0" i="0" dirty="0">
                <a:effectLst/>
                <a:latin typeface="inherit"/>
              </a:rPr>
              <a:t>Модернизация имеющегося продукта. </a:t>
            </a:r>
          </a:p>
          <a:p>
            <a:pPr marL="342900" indent="-342900">
              <a:buAutoNum type="arabicPeriod"/>
            </a:pPr>
            <a:r>
              <a:rPr lang="ru-RU" b="0" i="0" dirty="0">
                <a:effectLst/>
                <a:latin typeface="inherit"/>
              </a:rPr>
              <a:t>Сотрудничество с компаниями, производящими крупногабаритный транспорт (Например: КамАЗ, БелАЗ, Komatsu)</a:t>
            </a:r>
          </a:p>
          <a:p>
            <a:pPr marL="342900" indent="-342900">
              <a:buAutoNum type="arabicPeriod"/>
            </a:pPr>
            <a:r>
              <a:rPr lang="ru-RU" b="0" i="0" dirty="0">
                <a:effectLst/>
                <a:latin typeface="inherit"/>
              </a:rPr>
              <a:t>Выход на мировой рынок.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822187-A4A8-64D6-A87A-8BFB8FC7CA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765549"/>
            <a:ext cx="5648325" cy="43712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276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EF735F4F-A6BB-8DD3-A49B-FA55FE37E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40055" y="12444"/>
            <a:ext cx="9777327" cy="6833112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25983B01-50FC-8A57-0751-D2B64C74DD76}"/>
              </a:ext>
            </a:extLst>
          </p:cNvPr>
          <p:cNvSpPr>
            <a:spLocks/>
          </p:cNvSpPr>
          <p:nvPr/>
        </p:nvSpPr>
        <p:spPr>
          <a:xfrm>
            <a:off x="0" y="12444"/>
            <a:ext cx="12217382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Google Shape;176;p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23B49E2A-A114-C731-F3E2-D92EFE9BDB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8913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77;p6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F22ED31-2D0B-857E-3070-6428E6189E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20" name="Google Shape;178;p6">
            <a:extLst>
              <a:ext uri="{FF2B5EF4-FFF2-40B4-BE49-F238E27FC236}">
                <a16:creationId xmlns:a16="http://schemas.microsoft.com/office/drawing/2014/main" xmlns="" id="{0A81A867-1D15-4F51-DD31-0DA3F48102A7}"/>
              </a:ext>
            </a:extLst>
          </p:cNvPr>
          <p:cNvSpPr txBox="1"/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/>
          </a:p>
        </p:txBody>
      </p:sp>
      <p:pic>
        <p:nvPicPr>
          <p:cNvPr id="21" name="Google Shape;179;p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2A8A561-D99C-A789-92CF-D1612B44020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80;p6">
            <a:extLst>
              <a:ext uri="{FF2B5EF4-FFF2-40B4-BE49-F238E27FC236}">
                <a16:creationId xmlns:a16="http://schemas.microsoft.com/office/drawing/2014/main" xmlns="" id="{1ED5AE31-41D6-8F8D-77E5-DB7419A9BCD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81;p6">
            <a:extLst>
              <a:ext uri="{FF2B5EF4-FFF2-40B4-BE49-F238E27FC236}">
                <a16:creationId xmlns:a16="http://schemas.microsoft.com/office/drawing/2014/main" xmlns="" id="{1359C6B7-FFDB-C8CF-2EB8-33B1B629DE36}"/>
              </a:ext>
            </a:extLst>
          </p:cNvPr>
          <p:cNvSpPr txBox="1"/>
          <p:nvPr/>
        </p:nvSpPr>
        <p:spPr>
          <a:xfrm>
            <a:off x="316098" y="61366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Имеющиеся ресурсы</a:t>
            </a:r>
            <a:endParaRPr sz="2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83;p6" descr="https://lh3.googleusercontent.com/XzNYlOSvi5m1kprkeD6Dh_3SrqdT0-uXbKiYduZ4y3AIaIUDkPrMfqXc_hr1SLWkwK5Gq0qael-P_D8V7BQtcQ57YPv4Mm6GJqiNEMXTFlNiGHLgb0Csftl0esHJyn-lpE_u9w89ErfglvdMIMe1VP7lMyyl_17s7bSIbig8gCG0DshiwHTBKIHL1iFHwAAHeJc">
            <a:extLst>
              <a:ext uri="{FF2B5EF4-FFF2-40B4-BE49-F238E27FC236}">
                <a16:creationId xmlns:a16="http://schemas.microsoft.com/office/drawing/2014/main" xmlns="" id="{D235A33A-C0C8-3A70-50F4-FC410A3A556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83754" y="1506824"/>
            <a:ext cx="1706109" cy="194870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84;p6">
            <a:extLst>
              <a:ext uri="{FF2B5EF4-FFF2-40B4-BE49-F238E27FC236}">
                <a16:creationId xmlns:a16="http://schemas.microsoft.com/office/drawing/2014/main" xmlns="" id="{01EBF79F-6EF3-6E28-0FAA-B0CBA2AED1B4}"/>
              </a:ext>
            </a:extLst>
          </p:cNvPr>
          <p:cNvSpPr txBox="1"/>
          <p:nvPr/>
        </p:nvSpPr>
        <p:spPr>
          <a:xfrm>
            <a:off x="250210" y="3518628"/>
            <a:ext cx="3466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База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БГТУ им. В.Г. Шухова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185;p6">
            <a:extLst>
              <a:ext uri="{FF2B5EF4-FFF2-40B4-BE49-F238E27FC236}">
                <a16:creationId xmlns:a16="http://schemas.microsoft.com/office/drawing/2014/main" xmlns="" id="{D833C34B-F5A7-CD70-BADA-5EFFDB56742B}"/>
              </a:ext>
            </a:extLst>
          </p:cNvPr>
          <p:cNvSpPr txBox="1"/>
          <p:nvPr/>
        </p:nvSpPr>
        <p:spPr>
          <a:xfrm>
            <a:off x="3823588" y="3518628"/>
            <a:ext cx="404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Кадры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Учёные и студенты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186;p6">
            <a:extLst>
              <a:ext uri="{FF2B5EF4-FFF2-40B4-BE49-F238E27FC236}">
                <a16:creationId xmlns:a16="http://schemas.microsoft.com/office/drawing/2014/main" xmlns="" id="{7BE89413-BBF8-A468-FF64-E491C18A7C65}"/>
              </a:ext>
            </a:extLst>
          </p:cNvPr>
          <p:cNvSpPr txBox="1"/>
          <p:nvPr/>
        </p:nvSpPr>
        <p:spPr>
          <a:xfrm>
            <a:off x="7869097" y="3641779"/>
            <a:ext cx="404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Оборудование</a:t>
            </a: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Лабораторное и опытно-промышленное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8" name="Google Shape;187;p6">
            <a:extLst>
              <a:ext uri="{FF2B5EF4-FFF2-40B4-BE49-F238E27FC236}">
                <a16:creationId xmlns:a16="http://schemas.microsoft.com/office/drawing/2014/main" xmlns="" id="{48EA14AB-F688-BAE0-0E72-B395AEA499B9}"/>
              </a:ext>
            </a:extLst>
          </p:cNvPr>
          <p:cNvSpPr txBox="1"/>
          <p:nvPr/>
        </p:nvSpPr>
        <p:spPr>
          <a:xfrm>
            <a:off x="5663474" y="4847688"/>
            <a:ext cx="510229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Партнеры</a:t>
            </a: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ООО «ТК «</a:t>
            </a:r>
            <a:r>
              <a:rPr lang="ru-RU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Экотранс</a:t>
            </a:r>
            <a:r>
              <a:rPr lang="ru-RU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», БГТУ им В.Г. Шухова</a:t>
            </a: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МБУ </a:t>
            </a:r>
            <a:r>
              <a:rPr lang="ru-RU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16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Управление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Белгорблагоустройство</a:t>
            </a:r>
            <a:r>
              <a:rPr lang="ru-RU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r>
              <a:rPr lang="en-US" sz="16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188;p6" descr="https://lh4.googleusercontent.com/44YPCmZ2ojitH-Bnb4QK7Ds2BDae6KX0Yujhe3R1eI7Mcql42g7QmY6LNDDlJVrx6M7UVe45nA_vPfc9S2AptTbisxV_sv1LlK3APKZHM4B7sTrvGilFd0kqav8jgLnyaD18Uo53-0-ST320AJBo5aP9LKUlauGxHqhZImjMqoyaMAGM-RtSDFhT_ORm4IfWufc">
            <a:extLst>
              <a:ext uri="{FF2B5EF4-FFF2-40B4-BE49-F238E27FC236}">
                <a16:creationId xmlns:a16="http://schemas.microsoft.com/office/drawing/2014/main" xmlns="" id="{D50F2C5A-83C8-D2BE-6B94-E26814BE1FE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02190" y="1456103"/>
            <a:ext cx="2288307" cy="193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89;p6" descr="https://lh6.googleusercontent.com/wqhXJOF-mZGoHPExqMuRI9k94Y1hrKUuk7aqU70YYY7EATiJBq4xjF68xg_Rk6-kTKWBdhG1PLqTyyB8f58Hvi-S8FuPKQ3jfHv6Wtmn56rz30WS--tuiMTbsajm3SRJ88E9ofP04zMr5LzZOuUvUHzdFv8XYaW5gv4wdAFbXmS14tw2p_Sn7y2rfktzeD0PxLU">
            <a:extLst>
              <a:ext uri="{FF2B5EF4-FFF2-40B4-BE49-F238E27FC236}">
                <a16:creationId xmlns:a16="http://schemas.microsoft.com/office/drawing/2014/main" xmlns="" id="{E2A18F0B-3749-47F9-1E00-1747E335C76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56481" y="1354355"/>
            <a:ext cx="2111936" cy="2101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90;p6" descr="https://lh4.googleusercontent.com/J3y1j762AJznpHESL2ds8Q9wx8IyBt8k5FWt3crZ_S0szqyyWZQvKp8rydb2BmeHuigqAHd6PQWC7eeTS_w_2CY4y_hJcrJ_KvDiMm0u1ENgxsb8UabIV8oOHVJptHf2yM-fzboCCaiVsXyfxwBuj3wmzauix_MQfHbeoVA-Txr4R15PAt2Zyt8xyd50X2D4LmI">
            <a:extLst>
              <a:ext uri="{FF2B5EF4-FFF2-40B4-BE49-F238E27FC236}">
                <a16:creationId xmlns:a16="http://schemas.microsoft.com/office/drawing/2014/main" xmlns="" id="{9AE558BB-C30A-5950-623A-3C79C9E3014E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65756" y="4569643"/>
            <a:ext cx="2918090" cy="1816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756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C426D33-0A53-C8CC-FF16-FC6B75EDF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41287"/>
          </a:xfrm>
          <a:prstGeom prst="rect">
            <a:avLst/>
          </a:prstGeom>
        </p:spPr>
      </p:pic>
      <p:sp>
        <p:nvSpPr>
          <p:cNvPr id="12" name="Google Shape;246;p10">
            <a:extLst>
              <a:ext uri="{FF2B5EF4-FFF2-40B4-BE49-F238E27FC236}">
                <a16:creationId xmlns:a16="http://schemas.microsoft.com/office/drawing/2014/main" xmlns="" id="{C22AA90D-DD5B-1F33-435E-C129D34D66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E9DDD">
                  <a:alpha val="75686"/>
                </a:srgbClr>
              </a:gs>
              <a:gs pos="38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247;p10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130C94C6-FB8A-11D3-C7F2-6F89AD42B8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1541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48;p10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D615D0A-FB79-392E-5E52-30726BD41C2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78765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15" name="Google Shape;249;p10">
            <a:extLst>
              <a:ext uri="{FF2B5EF4-FFF2-40B4-BE49-F238E27FC236}">
                <a16:creationId xmlns:a16="http://schemas.microsoft.com/office/drawing/2014/main" xmlns="" id="{ECEC84C5-F80F-07D7-508D-57BD77BE60C8}"/>
              </a:ext>
            </a:extLst>
          </p:cNvPr>
          <p:cNvSpPr txBox="1"/>
          <p:nvPr/>
        </p:nvSpPr>
        <p:spPr>
          <a:xfrm>
            <a:off x="695660" y="188466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 dirty="0"/>
          </a:p>
        </p:txBody>
      </p:sp>
      <p:pic>
        <p:nvPicPr>
          <p:cNvPr id="16" name="Google Shape;250;p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C7497E21-AFDC-3815-1EF1-B2FB71F3D3D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51;p10">
            <a:extLst>
              <a:ext uri="{FF2B5EF4-FFF2-40B4-BE49-F238E27FC236}">
                <a16:creationId xmlns:a16="http://schemas.microsoft.com/office/drawing/2014/main" xmlns="" id="{4D179D7E-C9D9-9C5E-EE73-645192D4FC0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298765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8C35BB6-076D-8E80-FB90-C154E810339E}"/>
              </a:ext>
            </a:extLst>
          </p:cNvPr>
          <p:cNvSpPr txBox="1"/>
          <p:nvPr/>
        </p:nvSpPr>
        <p:spPr>
          <a:xfrm>
            <a:off x="4325867" y="1118134"/>
            <a:ext cx="35402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/>
              <a:t>Запрос на акселерацию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B3F5E80-86A2-2598-0D31-BB5A2A8E9E55}"/>
              </a:ext>
            </a:extLst>
          </p:cNvPr>
          <p:cNvSpPr txBox="1"/>
          <p:nvPr/>
        </p:nvSpPr>
        <p:spPr>
          <a:xfrm>
            <a:off x="5609401" y="3130994"/>
            <a:ext cx="6042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1. Крупногабаритная техника – 1шт.</a:t>
            </a:r>
            <a:br>
              <a:rPr lang="ru-RU" b="0" i="0" dirty="0">
                <a:effectLst/>
              </a:rPr>
            </a:br>
            <a:r>
              <a:rPr lang="ru-RU" dirty="0"/>
              <a:t>2. 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Приборы газового анализа выхлопных газов – 1шт.</a:t>
            </a:r>
            <a:br>
              <a:rPr lang="ru-RU" b="0" i="0" dirty="0">
                <a:solidFill>
                  <a:srgbClr val="000000"/>
                </a:solidFill>
                <a:effectLst/>
              </a:rPr>
            </a:br>
            <a:r>
              <a:rPr lang="ru-RU" b="0" i="0" dirty="0">
                <a:solidFill>
                  <a:srgbClr val="000000"/>
                </a:solidFill>
                <a:effectLst/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Фильтры разной степени очистки.</a:t>
            </a:r>
            <a:endParaRPr lang="ru-RU" b="0" i="0" dirty="0">
              <a:solidFill>
                <a:srgbClr val="000000"/>
              </a:solidFill>
              <a:effectLst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18E38C-F40E-3184-9D92-05788B9982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48" y="1824493"/>
            <a:ext cx="1004042" cy="10040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EFAA72-39B5-7AB2-44EF-F237436AAC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50" y="2797987"/>
            <a:ext cx="1278738" cy="127873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78160C3-BCF1-8F0E-2E5D-7026EF2868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15" y="4076725"/>
            <a:ext cx="897942" cy="89794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8AEE443-567C-5086-13AE-C169937E48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964" y="5117209"/>
            <a:ext cx="1004043" cy="100404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B190619-4863-4E4F-0F53-4BB490EDEC5C}"/>
              </a:ext>
            </a:extLst>
          </p:cNvPr>
          <p:cNvSpPr txBox="1"/>
          <p:nvPr/>
        </p:nvSpPr>
        <p:spPr>
          <a:xfrm>
            <a:off x="2244342" y="2012581"/>
            <a:ext cx="8389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effectLst/>
                <a:cs typeface="Arial" panose="020B0604020202020204" pitchFamily="34" charset="0"/>
              </a:rPr>
              <a:t>Денежные средства в размере 3,5 </a:t>
            </a:r>
            <a:r>
              <a:rPr lang="ru-RU" sz="1800" b="0" i="0" dirty="0" err="1">
                <a:effectLst/>
                <a:cs typeface="Arial" panose="020B0604020202020204" pitchFamily="34" charset="0"/>
              </a:rPr>
              <a:t>млн.р</a:t>
            </a:r>
            <a:r>
              <a:rPr lang="ru-RU" sz="1800" b="0" i="0" dirty="0">
                <a:effectLst/>
                <a:cs typeface="Arial" panose="020B0604020202020204" pitchFamily="34" charset="0"/>
              </a:rPr>
              <a:t>. для создания собственного производства и полноценного выхода на рынок. </a:t>
            </a:r>
          </a:p>
          <a:p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222BA8A-6D49-7DF9-E65A-CF96D3E88D49}"/>
              </a:ext>
            </a:extLst>
          </p:cNvPr>
          <p:cNvSpPr txBox="1"/>
          <p:nvPr/>
        </p:nvSpPr>
        <p:spPr>
          <a:xfrm>
            <a:off x="2244342" y="3128812"/>
            <a:ext cx="3588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0" i="0" dirty="0">
                <a:effectLst/>
                <a:cs typeface="Arial" panose="020B0604020202020204" pitchFamily="34" charset="0"/>
              </a:rPr>
              <a:t>Оборудование для эксперимента</a:t>
            </a:r>
            <a:r>
              <a:rPr lang="en-US" sz="1800" dirty="0">
                <a:cs typeface="Arial" panose="020B0604020202020204" pitchFamily="34" charset="0"/>
              </a:rPr>
              <a:t>:</a:t>
            </a:r>
            <a:r>
              <a:rPr lang="en-US" sz="1800" b="0" i="0" dirty="0">
                <a:effectLst/>
                <a:cs typeface="Arial" panose="020B0604020202020204" pitchFamily="34" charset="0"/>
              </a:rPr>
              <a:t> </a:t>
            </a:r>
            <a:endParaRPr lang="ru-RU" sz="1800" b="0" i="0" dirty="0">
              <a:effectLst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057244B-ACBF-6C38-1761-11D8624E6BCD}"/>
              </a:ext>
            </a:extLst>
          </p:cNvPr>
          <p:cNvSpPr txBox="1"/>
          <p:nvPr/>
        </p:nvSpPr>
        <p:spPr>
          <a:xfrm>
            <a:off x="2244342" y="4333161"/>
            <a:ext cx="4209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0" i="0" dirty="0">
                <a:effectLst/>
                <a:cs typeface="Arial" panose="020B0604020202020204" pitchFamily="34" charset="0"/>
              </a:rPr>
              <a:t>Проведение промышленных испытаний.</a:t>
            </a:r>
          </a:p>
          <a:p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BF866AA-0B5F-784E-C0CC-470C458C4C71}"/>
              </a:ext>
            </a:extLst>
          </p:cNvPr>
          <p:cNvSpPr txBox="1"/>
          <p:nvPr/>
        </p:nvSpPr>
        <p:spPr>
          <a:xfrm>
            <a:off x="2244342" y="5296064"/>
            <a:ext cx="7278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0" i="0" dirty="0">
                <a:effectLst/>
                <a:cs typeface="Arial" panose="020B0604020202020204" pitchFamily="34" charset="0"/>
              </a:rPr>
              <a:t>Заполнить определенную вакансию в команде</a:t>
            </a:r>
            <a:r>
              <a:rPr lang="en-US" sz="1800" b="0" i="0" dirty="0">
                <a:effectLst/>
                <a:cs typeface="Arial" panose="020B0604020202020204" pitchFamily="34" charset="0"/>
              </a:rPr>
              <a:t>: </a:t>
            </a:r>
            <a:r>
              <a:rPr lang="ru-RU" sz="1800" b="0" i="0" dirty="0">
                <a:effectLst/>
                <a:cs typeface="Arial" panose="020B0604020202020204" pitchFamily="34" charset="0"/>
              </a:rPr>
              <a:t>Финансист – экономист.</a:t>
            </a:r>
            <a:endParaRPr lang="ru-RU" sz="1800" dirty="0"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021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71F52EE-AB1D-B003-78EA-5E05C15E2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41287"/>
          </a:xfrm>
          <a:prstGeom prst="rect">
            <a:avLst/>
          </a:prstGeom>
        </p:spPr>
      </p:pic>
      <p:sp>
        <p:nvSpPr>
          <p:cNvPr id="13" name="Google Shape;246;p10">
            <a:extLst>
              <a:ext uri="{FF2B5EF4-FFF2-40B4-BE49-F238E27FC236}">
                <a16:creationId xmlns:a16="http://schemas.microsoft.com/office/drawing/2014/main" xmlns="" id="{B0D239C4-5768-4190-EC3C-E5AD745784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E9DDD">
                  <a:alpha val="75686"/>
                </a:srgbClr>
              </a:gs>
              <a:gs pos="38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247;p10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27D47C27-3815-46AF-58E0-8B0AE7F32E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19" y="181541"/>
            <a:ext cx="142363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8;p10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67C7809-B735-5DC9-B753-F051FFB8AF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68" r="2" b="17651"/>
          <a:stretch/>
        </p:blipFill>
        <p:spPr>
          <a:xfrm>
            <a:off x="805408" y="478765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 extrusionOk="0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chemeClr val="lt1"/>
            </a:outerShdw>
          </a:effectLst>
        </p:spPr>
      </p:pic>
      <p:sp>
        <p:nvSpPr>
          <p:cNvPr id="16" name="Google Shape;249;p10">
            <a:extLst>
              <a:ext uri="{FF2B5EF4-FFF2-40B4-BE49-F238E27FC236}">
                <a16:creationId xmlns:a16="http://schemas.microsoft.com/office/drawing/2014/main" xmlns="" id="{A6CAC8D2-12D2-CE96-0305-E1F83FBC5125}"/>
              </a:ext>
            </a:extLst>
          </p:cNvPr>
          <p:cNvSpPr txBox="1"/>
          <p:nvPr/>
        </p:nvSpPr>
        <p:spPr>
          <a:xfrm>
            <a:off x="695660" y="188466"/>
            <a:ext cx="1861420" cy="30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2.10 </a:t>
            </a:r>
            <a:endParaRPr/>
          </a:p>
        </p:txBody>
      </p:sp>
      <p:pic>
        <p:nvPicPr>
          <p:cNvPr id="17" name="Google Shape;250;p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68F70C3-26BC-C2F8-30C9-C8D871F8916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6486" y="195838"/>
            <a:ext cx="8930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51;p10">
            <a:extLst>
              <a:ext uri="{FF2B5EF4-FFF2-40B4-BE49-F238E27FC236}">
                <a16:creationId xmlns:a16="http://schemas.microsoft.com/office/drawing/2014/main" xmlns="" id="{E032A9C3-D4DC-427F-E315-538671D756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640" r="2429"/>
          <a:stretch/>
        </p:blipFill>
        <p:spPr>
          <a:xfrm>
            <a:off x="10053638" y="298765"/>
            <a:ext cx="1441450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52;p10">
            <a:extLst>
              <a:ext uri="{FF2B5EF4-FFF2-40B4-BE49-F238E27FC236}">
                <a16:creationId xmlns:a16="http://schemas.microsoft.com/office/drawing/2014/main" xmlns="" id="{C8A3C424-E9C8-EF8E-0C82-82F60B7A4086}"/>
              </a:ext>
            </a:extLst>
          </p:cNvPr>
          <p:cNvSpPr txBox="1"/>
          <p:nvPr/>
        </p:nvSpPr>
        <p:spPr>
          <a:xfrm>
            <a:off x="131864" y="371067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Возможности и риски</a:t>
            </a:r>
            <a:endParaRPr dirty="0"/>
          </a:p>
        </p:txBody>
      </p:sp>
      <p:sp>
        <p:nvSpPr>
          <p:cNvPr id="20" name="Google Shape;253;p10">
            <a:extLst>
              <a:ext uri="{FF2B5EF4-FFF2-40B4-BE49-F238E27FC236}">
                <a16:creationId xmlns:a16="http://schemas.microsoft.com/office/drawing/2014/main" xmlns="" id="{5CD1852A-9296-D624-236E-AC5459038D51}"/>
              </a:ext>
            </a:extLst>
          </p:cNvPr>
          <p:cNvSpPr txBox="1"/>
          <p:nvPr/>
        </p:nvSpPr>
        <p:spPr>
          <a:xfrm>
            <a:off x="695660" y="2366630"/>
            <a:ext cx="108006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" name="Google Shape;254;p10">
            <a:extLst>
              <a:ext uri="{FF2B5EF4-FFF2-40B4-BE49-F238E27FC236}">
                <a16:creationId xmlns:a16="http://schemas.microsoft.com/office/drawing/2014/main" xmlns="" id="{28BD6E02-AF1E-E643-4779-53B2A24957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4388874"/>
              </p:ext>
            </p:extLst>
          </p:nvPr>
        </p:nvGraphicFramePr>
        <p:xfrm>
          <a:off x="131864" y="959650"/>
          <a:ext cx="11945125" cy="58215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1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1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93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0461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2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Риск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Ожидаемые последствия наступления риска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Мероприятия по предупреждению наступления риска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Действия в случае наступления риска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70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Риск принятия неправильных решений</a:t>
                      </a:r>
                      <a:endParaRPr sz="13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Простои в работе, перерасход средств и увеличение сроков выполнения проекта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1) Ужесточение требований к отбору в команду проекта 2) Проведение дополнительных этапов отбора 3) Тренировка членов команды проекта; превентивная и постоянная подготовка персонала в области управления проектами 4) Привлечение внешних консультантов и партнеров 5) Ужесточение требований при отборе субподрядчика 6) Пересмотр условий контракта с субподрядчиком</a:t>
                      </a:r>
                      <a:endParaRPr sz="13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1) Использование передового опыта управления проектами. 2) Принятие мер по уменьшению последствий возможных ошибок (регламентация проекта, дробление проекта на этапы и стадии и др.). 3) Привлечение внешнего независимого управляющего проектом. 4) Встречи и переговоры для решения возникающих вопросов и проблем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4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Технические риски</a:t>
                      </a:r>
                      <a:endParaRPr sz="13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Простои в работе, увеличение сроков проекта, затраты на ремонт оборудования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Проверка условий содержания оборудования </a:t>
                      </a:r>
                      <a:endParaRPr sz="13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1) Использование высококачественных технических решений в соответствии с текущими требованиями проекта и перспективами его развития. 2) Создание необходимых условий для эффективной эксплуатации технических средств. 3) Повышение квалификации персонала, 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7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Проектные риски.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Возникновение ошибок в проектных разработках, проектной документации. Результат - перерасход средств и увеличение сроков выполнения проекта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None/>
                      </a:pPr>
                      <a:endParaRPr sz="13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Привлечение независимых экспертов.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1) Вовлечение в проект ключевых специалистов заказчика. 2) Тщательный выбор исполнителя и инструментов выполнения проекта. 3) Контроль качества разработанных проектных решений независимыми экспертами. 4) Апробация проектных решений на прототипах. 5) Выполнение пилотных проектов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4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Риск невыполнения договорных обязательств</a:t>
                      </a:r>
                      <a:endParaRPr sz="13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Выполнение проекта с большими претензиями со стороны заказчика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Ужесточение требований при отборе субподрядчика</a:t>
                      </a:r>
                      <a:endParaRPr sz="13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1) Пересмотр условий контракта с субподрядчиком. 2) </a:t>
                      </a:r>
                      <a:r>
                        <a:rPr lang="ru-RU" sz="13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Возврат денежных средств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26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CC3961A-8B3D-93CD-132C-116634139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6713"/>
            <a:ext cx="9668095" cy="6824574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C501955-9E29-04C7-CECF-2E2177F2E866}"/>
              </a:ext>
            </a:extLst>
          </p:cNvPr>
          <p:cNvSpPr>
            <a:spLocks/>
          </p:cNvSpPr>
          <p:nvPr/>
        </p:nvSpPr>
        <p:spPr>
          <a:xfrm>
            <a:off x="0" y="-16713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12787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Команда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7A2761F-8150-7129-B4F0-E6CD4276DF38}"/>
              </a:ext>
            </a:extLst>
          </p:cNvPr>
          <p:cNvSpPr txBox="1"/>
          <p:nvPr/>
        </p:nvSpPr>
        <p:spPr>
          <a:xfrm>
            <a:off x="595393" y="4534975"/>
            <a:ext cx="236303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Романенко Евгений Денисович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Лидер команды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Генератор идей, конструктор, технолог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685B42-FF28-9922-7FFF-DA1C19A86174}"/>
              </a:ext>
            </a:extLst>
          </p:cNvPr>
          <p:cNvSpPr txBox="1"/>
          <p:nvPr/>
        </p:nvSpPr>
        <p:spPr>
          <a:xfrm>
            <a:off x="3486617" y="4531824"/>
            <a:ext cx="236303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Сазонов Максим Денисович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Участник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Презентация проекта, менеджмент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99A5F3-4779-4FCE-A872-2B450432FEBD}"/>
              </a:ext>
            </a:extLst>
          </p:cNvPr>
          <p:cNvSpPr txBox="1"/>
          <p:nvPr/>
        </p:nvSpPr>
        <p:spPr>
          <a:xfrm>
            <a:off x="9300385" y="4538313"/>
            <a:ext cx="222940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err="1"/>
              <a:t>Горягин</a:t>
            </a:r>
            <a:r>
              <a:rPr lang="ru-RU" sz="1600" dirty="0"/>
              <a:t> Павел Юрьевич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Наставник</a:t>
            </a:r>
          </a:p>
          <a:p>
            <a:pPr algn="ctr"/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Консультант, руководитель команды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1198BD1-1E42-1CEF-093D-64031C0F469F}"/>
              </a:ext>
            </a:extLst>
          </p:cNvPr>
          <p:cNvSpPr txBox="1"/>
          <p:nvPr/>
        </p:nvSpPr>
        <p:spPr>
          <a:xfrm>
            <a:off x="6477502" y="4531824"/>
            <a:ext cx="216067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Тараканов Владислав Ильич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Участник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Маркетолог, тестировщик</a:t>
            </a:r>
          </a:p>
        </p:txBody>
      </p:sp>
      <p:pic>
        <p:nvPicPr>
          <p:cNvPr id="17" name="Google Shape;270;p11">
            <a:extLst>
              <a:ext uri="{FF2B5EF4-FFF2-40B4-BE49-F238E27FC236}">
                <a16:creationId xmlns:a16="http://schemas.microsoft.com/office/drawing/2014/main" xmlns="" id="{9FF968B2-5AAB-73F3-B1CB-947E22E27AD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51919" y="2343194"/>
            <a:ext cx="1726339" cy="2171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AAC0C21-CD56-4C58-A8A5-BBEA7CC5CB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2" y="2349500"/>
            <a:ext cx="1726340" cy="2159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8928A525-DA24-D96A-47EB-78EBEA74D2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966" y="2353605"/>
            <a:ext cx="1726339" cy="21978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8D282E5-52C7-DA2B-C2C3-7D60288705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68" y="2326481"/>
            <a:ext cx="1726339" cy="2171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7200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4D7BAC1-22C1-E2C4-48B4-9B54BE096C9F}"/>
              </a:ext>
            </a:extLst>
          </p:cNvPr>
          <p:cNvSpPr>
            <a:spLocks/>
          </p:cNvSpPr>
          <p:nvPr/>
        </p:nvSpPr>
        <p:spPr>
          <a:xfrm>
            <a:off x="0" y="-155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9B85A85-A243-87C4-4122-86072CEE4B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B713754-328D-E570-2C01-F4400A0744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9BB469E-66D3-F166-4739-6CE0015412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52" name="Рисунок 5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696C459-8597-AFEE-B64B-3FD2AF3EE0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DBFBF631-B3D6-396C-B138-3068AD0A3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0D0BC51-5F2E-DB2B-1821-7073B6E3C5B6}"/>
              </a:ext>
            </a:extLst>
          </p:cNvPr>
          <p:cNvSpPr txBox="1"/>
          <p:nvPr/>
        </p:nvSpPr>
        <p:spPr>
          <a:xfrm>
            <a:off x="695660" y="1278738"/>
            <a:ext cx="10800680" cy="5544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600" b="1" dirty="0">
                <a:latin typeface="TT Supermolot Neue Exp DBold" panose="02000503030000020004" pitchFamily="2" charset="-52"/>
              </a:rPr>
              <a:t>Контакты</a:t>
            </a:r>
          </a:p>
        </p:txBody>
      </p:sp>
      <p:pic>
        <p:nvPicPr>
          <p:cNvPr id="13" name="Рисунок 12" descr="значки-03.png">
            <a:extLst>
              <a:ext uri="{FF2B5EF4-FFF2-40B4-BE49-F238E27FC236}">
                <a16:creationId xmlns:a16="http://schemas.microsoft.com/office/drawing/2014/main" xmlns="" id="{15A09BE2-ED5E-E163-4406-242F2A632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9099" y="2728419"/>
            <a:ext cx="720000" cy="717575"/>
          </a:xfrm>
          <a:prstGeom prst="rect">
            <a:avLst/>
          </a:prstGeom>
        </p:spPr>
      </p:pic>
      <p:pic>
        <p:nvPicPr>
          <p:cNvPr id="15" name="Рисунок 14" descr="значки-06.png">
            <a:extLst>
              <a:ext uri="{FF2B5EF4-FFF2-40B4-BE49-F238E27FC236}">
                <a16:creationId xmlns:a16="http://schemas.microsoft.com/office/drawing/2014/main" xmlns="" id="{46EE6943-A22F-68A8-AADB-9F1BC4AA17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9099" y="3790925"/>
            <a:ext cx="720000" cy="7175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5671C05-A597-EE43-9F5E-EE5CAFADDB04}"/>
              </a:ext>
            </a:extLst>
          </p:cNvPr>
          <p:cNvSpPr txBox="1"/>
          <p:nvPr/>
        </p:nvSpPr>
        <p:spPr>
          <a:xfrm>
            <a:off x="5328109" y="2887151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T Supermolot Neue DemiBold" panose="02000503030000020004" pitchFamily="2" charset="-52"/>
              </a:rPr>
              <a:t>greentune@yandex.ru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9CE9D03-4641-90E6-9747-353DB5630A96}"/>
              </a:ext>
            </a:extLst>
          </p:cNvPr>
          <p:cNvSpPr txBox="1"/>
          <p:nvPr/>
        </p:nvSpPr>
        <p:spPr>
          <a:xfrm>
            <a:off x="5328109" y="394548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T Supermolot Neue DemiBold" panose="02000503030000020004" pitchFamily="2" charset="-52"/>
              </a:rPr>
              <a:t>+7 (</a:t>
            </a:r>
            <a:r>
              <a:rPr lang="en-US" dirty="0">
                <a:latin typeface="TT Supermolot Neue DemiBold" panose="02000503030000020004" pitchFamily="2" charset="-52"/>
              </a:rPr>
              <a:t>920</a:t>
            </a:r>
            <a:r>
              <a:rPr lang="ru-RU" dirty="0">
                <a:latin typeface="TT Supermolot Neue DemiBold" panose="02000503030000020004" pitchFamily="2" charset="-52"/>
              </a:rPr>
              <a:t>) </a:t>
            </a:r>
            <a:r>
              <a:rPr lang="en-US" dirty="0">
                <a:latin typeface="TT Supermolot Neue DemiBold" panose="02000503030000020004" pitchFamily="2" charset="-52"/>
              </a:rPr>
              <a:t>203</a:t>
            </a:r>
            <a:r>
              <a:rPr lang="ru-RU" dirty="0">
                <a:latin typeface="TT Supermolot Neue DemiBold" panose="02000503030000020004" pitchFamily="2" charset="-52"/>
              </a:rPr>
              <a:t>-</a:t>
            </a:r>
            <a:r>
              <a:rPr lang="en-US" dirty="0">
                <a:latin typeface="TT Supermolot Neue DemiBold" panose="02000503030000020004" pitchFamily="2" charset="-52"/>
              </a:rPr>
              <a:t>40</a:t>
            </a:r>
            <a:r>
              <a:rPr lang="ru-RU" dirty="0">
                <a:latin typeface="TT Supermolot Neue DemiBold" panose="02000503030000020004" pitchFamily="2" charset="-52"/>
              </a:rPr>
              <a:t>-</a:t>
            </a:r>
            <a:r>
              <a:rPr lang="en-US" dirty="0">
                <a:latin typeface="TT Supermolot Neue DemiBold" panose="02000503030000020004" pitchFamily="2" charset="-52"/>
              </a:rPr>
              <a:t>30</a:t>
            </a:r>
            <a:endParaRPr lang="ru-RU" dirty="0">
              <a:latin typeface="TT Supermolot Neue DemiBold" panose="0200050303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50211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E4CF188-02EB-9C5D-C8A2-9B8C20B2F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23905" y="15607"/>
            <a:ext cx="9665591" cy="684239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A89332E-C4E8-427D-DC5C-858A0C41B1B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1999" cy="6857999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63C1F21-B769-E5C6-E101-F36FCA9F01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9" y="188913"/>
            <a:ext cx="1423637" cy="3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D72FD36-A4E6-D1BA-7B34-BB23A3B827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5660" y="195838"/>
            <a:ext cx="1861420" cy="3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T Supermolot Neue Exp DBold" panose="02000503030000020004" pitchFamily="2" charset="-52"/>
              </a:rPr>
              <a:t>АКСЕЛЕРАТОР 2.10 </a:t>
            </a:r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A6D7C14-5C82-B8B0-DE77-4D3283475B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86" y="195838"/>
            <a:ext cx="893022" cy="36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C3D2E90-D29B-19E4-F4F6-834F77CEA7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r="2429"/>
          <a:stretch/>
        </p:blipFill>
        <p:spPr>
          <a:xfrm>
            <a:off x="10053638" y="306137"/>
            <a:ext cx="1441450" cy="1800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наружный объект, паут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8706826-B91D-070E-B7D1-67597BC428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2" b="17652"/>
          <a:stretch/>
        </p:blipFill>
        <p:spPr>
          <a:xfrm>
            <a:off x="805408" y="486137"/>
            <a:ext cx="1641923" cy="1278738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noFill/>
          <a:ln w="158750">
            <a:noFill/>
          </a:ln>
          <a:effectLst>
            <a:glow>
              <a:schemeClr val="bg1">
                <a:alpha val="10000"/>
              </a:schemeClr>
            </a:glow>
            <a:outerShdw blurRad="50800" dist="38100" dir="8100000" algn="tr" rotWithShape="0">
              <a:schemeClr val="bg1"/>
            </a:outerShdw>
            <a:softEdge rad="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AB818A7-02CA-7CE8-C49F-106DE9D8DFDA}"/>
              </a:ext>
            </a:extLst>
          </p:cNvPr>
          <p:cNvSpPr txBox="1"/>
          <p:nvPr/>
        </p:nvSpPr>
        <p:spPr>
          <a:xfrm>
            <a:off x="1343025" y="4076700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940CFF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5683194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1661</TotalTime>
  <Words>1115</Words>
  <Application>Microsoft Office PowerPoint</Application>
  <PresentationFormat>Широкоэкранный</PresentationFormat>
  <Paragraphs>200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Gilroy</vt:lpstr>
      <vt:lpstr>Helvetica Neue</vt:lpstr>
      <vt:lpstr>inherit</vt:lpstr>
      <vt:lpstr>TT Supermolot Neue DemiBold</vt:lpstr>
      <vt:lpstr>TT Supermolot Neue Exp DBold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Константин М. Старченко</dc:creator>
  <cp:lastModifiedBy>Учетная запись Майкрософт</cp:lastModifiedBy>
  <cp:revision>36</cp:revision>
  <dcterms:created xsi:type="dcterms:W3CDTF">2022-10-03T05:33:10Z</dcterms:created>
  <dcterms:modified xsi:type="dcterms:W3CDTF">2023-12-07T11:53:27Z</dcterms:modified>
</cp:coreProperties>
</file>