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Bai Jamjuree" charset="-34"/>
      <p:regular r:id="rId10"/>
      <p:bold r:id="rId11"/>
      <p:italic r:id="rId12"/>
      <p:boldItalic r:id="rId13"/>
    </p:embeddedFont>
    <p:embeddedFont>
      <p:font typeface="Fira Sans" charset="0"/>
      <p:regular r:id="rId14"/>
      <p:bold r:id="rId15"/>
      <p:italic r:id="rId16"/>
      <p:boldItalic r:id="rId17"/>
    </p:embeddedFont>
    <p:embeddedFont>
      <p:font typeface="Manrope" charset="0"/>
      <p:regular r:id="rId18"/>
      <p:bold r:id="rId19"/>
    </p:embeddedFont>
    <p:embeddedFont>
      <p:font typeface="Bebas Neue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8028AA-F13B-46F0-A68D-FB1EC6A41930}">
  <a:tblStyle styleId="{668028AA-F13B-46F0-A68D-FB1EC6A419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544" y="-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5a60323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5a60323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95a603236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95a603236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7c53662005_1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7c53662005_1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a603236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a603236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7bf3f6b7fb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7bf3f6b7fb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237125" y="1039653"/>
            <a:ext cx="5193600" cy="258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 b="0">
                <a:latin typeface="Bai Jamjuree"/>
                <a:ea typeface="Bai Jamjuree"/>
                <a:cs typeface="Bai Jamjuree"/>
                <a:sym typeface="Bai Jamjure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37125" y="3628038"/>
            <a:ext cx="5193600" cy="47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t="1243" r="25953" b="24709"/>
          <a:stretch/>
        </p:blipFill>
        <p:spPr>
          <a:xfrm rot="10800000">
            <a:off x="0" y="0"/>
            <a:ext cx="914395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t="1243" r="25953" b="24709"/>
          <a:stretch/>
        </p:blipFill>
        <p:spPr>
          <a:xfrm>
            <a:off x="0" y="0"/>
            <a:ext cx="914395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713225" y="2068500"/>
            <a:ext cx="43554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823525"/>
            <a:ext cx="1508400" cy="1094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713225" y="3642300"/>
            <a:ext cx="43554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 l="10733" t="2250" r="2355" b="1083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7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0000" y="2217976"/>
            <a:ext cx="7704000" cy="22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 sz="12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○"/>
              <a:defRPr sz="1200"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l="6453" t="6453" r="6453" b="6453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5055284" y="354282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1583300" y="354282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5055275" y="3122525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1583075" y="3122525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 l="10933" t="12963" r="7166" b="8660"/>
          <a:stretch/>
        </p:blipFill>
        <p:spPr>
          <a:xfrm rot="10800000" flipH="1">
            <a:off x="0" y="0"/>
            <a:ext cx="9144003" cy="514350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345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ubTitle" idx="1"/>
          </p:nvPr>
        </p:nvSpPr>
        <p:spPr>
          <a:xfrm>
            <a:off x="2596800" y="1700300"/>
            <a:ext cx="39504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345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1768550" y="1307100"/>
            <a:ext cx="56070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203950" y="1511750"/>
            <a:ext cx="47361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203950" y="2673050"/>
            <a:ext cx="47361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713225" y="517325"/>
            <a:ext cx="3617700" cy="1100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86775"/>
            <a:ext cx="6576000" cy="118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1284000" y="2774099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Bai Jamjuree"/>
              <a:buNone/>
              <a:defRPr sz="3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●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○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■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●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○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■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●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○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Fira Sans"/>
              <a:buChar char="■"/>
              <a:def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vito.ru/user/d7b8a9e201cf19e8261e52229ba69e81/profile?id=1854512298&amp;src=item&amp;page_from=from_item_card&amp;iid=185451229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avito.ru/user/a692e489dae522c47d1f60102e255002/profile?id=1230882674&amp;src=item&amp;page_from=from_item_card&amp;iid=123088267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579450" y="1048203"/>
            <a:ext cx="5193600" cy="25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 dirty="0" smtClean="0"/>
              <a:t>3D</a:t>
            </a:r>
            <a:r>
              <a:rPr lang="ru-RU" sz="5000" b="1" dirty="0" smtClean="0"/>
              <a:t>-</a:t>
            </a:r>
            <a:r>
              <a:rPr lang="en" sz="5000" b="1" dirty="0" smtClean="0"/>
              <a:t>модель </a:t>
            </a:r>
            <a:r>
              <a:rPr lang="en" sz="5000" b="1" dirty="0"/>
              <a:t>предприятия</a:t>
            </a:r>
            <a:endParaRPr sz="50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7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Проблема</a:t>
            </a:r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720000" y="1425751"/>
            <a:ext cx="7704000" cy="22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900"/>
              <a:buFont typeface="Fira Sans"/>
              <a:buChar char="●"/>
            </a:pPr>
            <a:r>
              <a:rPr lang="en" sz="1900" dirty="0"/>
              <a:t>Большие затраты времени и труда на поиск неисправностей в обеспечивающих процессах производства </a:t>
            </a:r>
            <a:endParaRPr lang="ru-RU" sz="1900" dirty="0" smtClean="0"/>
          </a:p>
          <a:p>
            <a:pPr marL="457200" lvl="0" indent="-349250" algn="l" rtl="0"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900"/>
              <a:buFont typeface="Fira Sans"/>
              <a:buChar char="●"/>
            </a:pPr>
            <a:r>
              <a:rPr lang="ru-RU" sz="1900" dirty="0" smtClean="0"/>
              <a:t>Недостаточный контроль за процессами </a:t>
            </a:r>
          </a:p>
          <a:p>
            <a:pPr marL="457200" lvl="0" indent="-349250" algn="l" rtl="0"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900"/>
              <a:buFont typeface="Fira Sans"/>
              <a:buChar char="●"/>
            </a:pPr>
            <a:endParaRPr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7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Продукт</a:t>
            </a:r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720000" y="1277801"/>
            <a:ext cx="7704000" cy="22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2000" lvl="0" indent="-34925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900"/>
              <a:buFont typeface="Fira Sans"/>
              <a:buChar char="●"/>
            </a:pPr>
            <a:r>
              <a:rPr lang="en" sz="2500" dirty="0"/>
              <a:t>Технологическая карта по разработке </a:t>
            </a:r>
            <a:endParaRPr lang="ru-RU" sz="2500" dirty="0" smtClean="0"/>
          </a:p>
          <a:p>
            <a:pPr marL="432000" lvl="0" indent="-34925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900"/>
              <a:buNone/>
            </a:pPr>
            <a:r>
              <a:rPr lang="en" sz="2500" dirty="0" smtClean="0"/>
              <a:t>3D</a:t>
            </a:r>
            <a:r>
              <a:rPr lang="ru-RU" sz="2500" dirty="0" smtClean="0"/>
              <a:t>-</a:t>
            </a:r>
            <a:r>
              <a:rPr lang="en" sz="2500" dirty="0" smtClean="0"/>
              <a:t>модели </a:t>
            </a:r>
            <a:r>
              <a:rPr lang="en" sz="2500" dirty="0"/>
              <a:t>предприятия </a:t>
            </a:r>
            <a:endParaRPr sz="1900"/>
          </a:p>
        </p:txBody>
      </p:sp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75" y="2218022"/>
            <a:ext cx="6564651" cy="286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7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Конкурентное преимущество</a:t>
            </a:r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720000" y="1425750"/>
            <a:ext cx="7704000" cy="2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Преимущества </a:t>
            </a:r>
            <a:r>
              <a:rPr lang="en" sz="1800" dirty="0" smtClean="0"/>
              <a:t>3D</a:t>
            </a:r>
            <a:r>
              <a:rPr lang="ru-RU" sz="1800" dirty="0" smtClean="0"/>
              <a:t>-</a:t>
            </a:r>
            <a:r>
              <a:rPr lang="en" sz="1800" dirty="0" smtClean="0"/>
              <a:t>модел</a:t>
            </a:r>
            <a:r>
              <a:rPr lang="ru-RU" sz="1800" dirty="0" smtClean="0"/>
              <a:t>и</a:t>
            </a:r>
            <a:r>
              <a:rPr lang="en" sz="1800" dirty="0" smtClean="0"/>
              <a:t>: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"/>
              <a:buChar char="●"/>
            </a:pPr>
            <a:r>
              <a:rPr lang="ru-RU" sz="1800" dirty="0" smtClean="0"/>
              <a:t>сокращается </a:t>
            </a:r>
            <a:r>
              <a:rPr lang="en" sz="1800" dirty="0" smtClean="0"/>
              <a:t>время </a:t>
            </a:r>
            <a:r>
              <a:rPr lang="en" sz="1800" dirty="0"/>
              <a:t>на устранение неисправностей в производственном процессе 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"/>
              <a:buChar char="●"/>
            </a:pPr>
            <a:r>
              <a:rPr lang="ru-RU" sz="1800" dirty="0" smtClean="0"/>
              <a:t>я</a:t>
            </a:r>
            <a:r>
              <a:rPr lang="en" sz="1800" dirty="0" smtClean="0"/>
              <a:t>вляется </a:t>
            </a:r>
            <a:r>
              <a:rPr lang="en" sz="1800" dirty="0"/>
              <a:t>мощным инструментом для визуализации 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"/>
              <a:buChar char="●"/>
            </a:pPr>
            <a:r>
              <a:rPr lang="ru-RU" sz="1800" dirty="0" smtClean="0"/>
              <a:t>позволяет проводить </a:t>
            </a:r>
            <a:r>
              <a:rPr lang="en" sz="1800" dirty="0" smtClean="0"/>
              <a:t>аналитик</a:t>
            </a:r>
            <a:r>
              <a:rPr lang="ru-RU" sz="1800" dirty="0" smtClean="0"/>
              <a:t>у</a:t>
            </a:r>
            <a:r>
              <a:rPr lang="en" sz="1800" dirty="0" smtClean="0"/>
              <a:t> </a:t>
            </a:r>
            <a:r>
              <a:rPr lang="en" sz="1800" dirty="0"/>
              <a:t>и контроль процессов </a:t>
            </a:r>
            <a:r>
              <a:rPr lang="ru-RU" sz="1800" dirty="0" smtClean="0"/>
              <a:t>на </a:t>
            </a:r>
            <a:r>
              <a:rPr lang="ru-RU" sz="1800" dirty="0" err="1" smtClean="0"/>
              <a:t>пр</a:t>
            </a:r>
            <a:r>
              <a:rPr lang="en" sz="1800" dirty="0" smtClean="0"/>
              <a:t>едприяти</a:t>
            </a:r>
            <a:r>
              <a:rPr lang="ru-RU" sz="1800" dirty="0" smtClean="0"/>
              <a:t>и</a:t>
            </a:r>
            <a:endParaRPr sz="1800" dirty="0"/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Дорожная карта проекта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82;p18"/>
          <p:cNvGrpSpPr/>
          <p:nvPr/>
        </p:nvGrpSpPr>
        <p:grpSpPr>
          <a:xfrm>
            <a:off x="733150" y="2993890"/>
            <a:ext cx="1832700" cy="1385260"/>
            <a:chOff x="733150" y="2993890"/>
            <a:chExt cx="1832700" cy="1385260"/>
          </a:xfrm>
        </p:grpSpPr>
        <p:sp>
          <p:nvSpPr>
            <p:cNvPr id="83" name="Google Shape;83;p18"/>
            <p:cNvSpPr txBox="1"/>
            <p:nvPr/>
          </p:nvSpPr>
          <p:spPr>
            <a:xfrm>
              <a:off x="733150" y="3453050"/>
              <a:ext cx="1832700" cy="92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dk2"/>
                  </a:solidFill>
                </a:rPr>
                <a:t>анализ проблемы и ее решения, а также </a:t>
              </a:r>
              <a:r>
                <a:rPr lang="en" dirty="0" smtClean="0">
                  <a:solidFill>
                    <a:schemeClr val="dk2"/>
                  </a:solidFill>
                </a:rPr>
                <a:t>выявлени</a:t>
              </a:r>
              <a:r>
                <a:rPr lang="ru-RU" dirty="0" smtClean="0">
                  <a:solidFill>
                    <a:schemeClr val="dk2"/>
                  </a:solidFill>
                </a:rPr>
                <a:t>е</a:t>
              </a:r>
              <a:r>
                <a:rPr lang="en" dirty="0" smtClean="0">
                  <a:solidFill>
                    <a:schemeClr val="dk2"/>
                  </a:solidFill>
                </a:rPr>
                <a:t> </a:t>
              </a:r>
              <a:r>
                <a:rPr lang="en" dirty="0">
                  <a:solidFill>
                    <a:schemeClr val="dk2"/>
                  </a:solidFill>
                </a:rPr>
                <a:t>конечного продукта</a:t>
              </a:r>
              <a:endParaRPr dirty="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4" name="Google Shape;84;p18"/>
            <p:cNvSpPr/>
            <p:nvPr/>
          </p:nvSpPr>
          <p:spPr>
            <a:xfrm>
              <a:off x="893100" y="2993890"/>
              <a:ext cx="15129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1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Этап 1</a:t>
              </a:r>
              <a:endParaRPr sz="2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grpSp>
        <p:nvGrpSpPr>
          <p:cNvPr id="85" name="Google Shape;85;p18"/>
          <p:cNvGrpSpPr/>
          <p:nvPr/>
        </p:nvGrpSpPr>
        <p:grpSpPr>
          <a:xfrm>
            <a:off x="2841325" y="2474923"/>
            <a:ext cx="1712700" cy="1404502"/>
            <a:chOff x="2841325" y="2474923"/>
            <a:chExt cx="1712700" cy="1404502"/>
          </a:xfrm>
        </p:grpSpPr>
        <p:sp>
          <p:nvSpPr>
            <p:cNvPr id="86" name="Google Shape;86;p18"/>
            <p:cNvSpPr txBox="1"/>
            <p:nvPr/>
          </p:nvSpPr>
          <p:spPr>
            <a:xfrm>
              <a:off x="2841325" y="2934125"/>
              <a:ext cx="1712700" cy="94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>
                  <a:solidFill>
                    <a:schemeClr val="dk2"/>
                  </a:solidFill>
                </a:rPr>
                <a:t>анализ конкурентного преимущества и целевой аудитории</a:t>
              </a:r>
              <a:endPara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7" name="Google Shape;87;p18"/>
            <p:cNvSpPr/>
            <p:nvPr/>
          </p:nvSpPr>
          <p:spPr>
            <a:xfrm>
              <a:off x="2899042" y="2474923"/>
              <a:ext cx="15129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1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Этап 2</a:t>
              </a:r>
              <a:endParaRPr sz="2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grpSp>
        <p:nvGrpSpPr>
          <p:cNvPr id="88" name="Google Shape;88;p18"/>
          <p:cNvGrpSpPr/>
          <p:nvPr/>
        </p:nvGrpSpPr>
        <p:grpSpPr>
          <a:xfrm>
            <a:off x="4905008" y="1955957"/>
            <a:ext cx="1631442" cy="1404518"/>
            <a:chOff x="4905008" y="1955957"/>
            <a:chExt cx="1631442" cy="1404518"/>
          </a:xfrm>
        </p:grpSpPr>
        <p:sp>
          <p:nvSpPr>
            <p:cNvPr id="89" name="Google Shape;89;p18"/>
            <p:cNvSpPr txBox="1"/>
            <p:nvPr/>
          </p:nvSpPr>
          <p:spPr>
            <a:xfrm>
              <a:off x="4905050" y="2415175"/>
              <a:ext cx="1631400" cy="94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>
                  <a:solidFill>
                    <a:schemeClr val="dk2"/>
                  </a:solidFill>
                </a:rPr>
                <a:t>разработка технологической карты</a:t>
              </a:r>
              <a:endPara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0" name="Google Shape;90;p18"/>
            <p:cNvSpPr/>
            <p:nvPr/>
          </p:nvSpPr>
          <p:spPr>
            <a:xfrm>
              <a:off x="4905008" y="1955957"/>
              <a:ext cx="15129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1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Этап 3</a:t>
              </a:r>
              <a:endParaRPr sz="2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grpSp>
        <p:nvGrpSpPr>
          <p:cNvPr id="91" name="Google Shape;91;p18"/>
          <p:cNvGrpSpPr/>
          <p:nvPr/>
        </p:nvGrpSpPr>
        <p:grpSpPr>
          <a:xfrm>
            <a:off x="6869100" y="1284590"/>
            <a:ext cx="1712700" cy="1404510"/>
            <a:chOff x="6869100" y="1284590"/>
            <a:chExt cx="1712700" cy="1404510"/>
          </a:xfrm>
        </p:grpSpPr>
        <p:sp>
          <p:nvSpPr>
            <p:cNvPr id="92" name="Google Shape;92;p18"/>
            <p:cNvSpPr txBox="1"/>
            <p:nvPr/>
          </p:nvSpPr>
          <p:spPr>
            <a:xfrm>
              <a:off x="6869100" y="1763000"/>
              <a:ext cx="1712700" cy="92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</a:rPr>
                <a:t>доработка технологической карты</a:t>
              </a:r>
              <a:endPara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3" name="Google Shape;93;p18"/>
            <p:cNvSpPr/>
            <p:nvPr/>
          </p:nvSpPr>
          <p:spPr>
            <a:xfrm>
              <a:off x="6911000" y="1284590"/>
              <a:ext cx="15129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1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Этап 4</a:t>
              </a:r>
              <a:endParaRPr sz="2400" b="1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cxnSp>
        <p:nvCxnSpPr>
          <p:cNvPr id="94" name="Google Shape;94;p18"/>
          <p:cNvCxnSpPr>
            <a:stCxn id="87" idx="1"/>
            <a:endCxn id="84" idx="3"/>
          </p:cNvCxnSpPr>
          <p:nvPr/>
        </p:nvCxnSpPr>
        <p:spPr>
          <a:xfrm flipH="1">
            <a:off x="2406142" y="2712523"/>
            <a:ext cx="492900" cy="519000"/>
          </a:xfrm>
          <a:prstGeom prst="bentConnector3">
            <a:avLst>
              <a:gd name="adj1" fmla="val 500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95" name="Google Shape;95;p18"/>
          <p:cNvCxnSpPr>
            <a:stCxn id="87" idx="3"/>
            <a:endCxn id="90" idx="1"/>
          </p:cNvCxnSpPr>
          <p:nvPr/>
        </p:nvCxnSpPr>
        <p:spPr>
          <a:xfrm rot="10800000" flipH="1">
            <a:off x="4411942" y="2193523"/>
            <a:ext cx="493200" cy="519000"/>
          </a:xfrm>
          <a:prstGeom prst="bentConnector3">
            <a:avLst>
              <a:gd name="adj1" fmla="val 4998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6" name="Google Shape;96;p18"/>
          <p:cNvCxnSpPr>
            <a:stCxn id="90" idx="3"/>
            <a:endCxn id="93" idx="1"/>
          </p:cNvCxnSpPr>
          <p:nvPr/>
        </p:nvCxnSpPr>
        <p:spPr>
          <a:xfrm rot="10800000" flipH="1">
            <a:off x="6417908" y="1522157"/>
            <a:ext cx="493200" cy="671400"/>
          </a:xfrm>
          <a:prstGeom prst="bentConnector3">
            <a:avLst>
              <a:gd name="adj1" fmla="val 4998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7" name="Google Shape;97;p18"/>
          <p:cNvSpPr/>
          <p:nvPr/>
        </p:nvSpPr>
        <p:spPr>
          <a:xfrm>
            <a:off x="7285438" y="3615058"/>
            <a:ext cx="764100" cy="764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1371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5457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181800" y="641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Бизнес-модель</a:t>
            </a:r>
            <a:endParaRPr sz="37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grpSp>
        <p:nvGrpSpPr>
          <p:cNvPr id="103" name="Google Shape;103;p19"/>
          <p:cNvGrpSpPr/>
          <p:nvPr/>
        </p:nvGrpSpPr>
        <p:grpSpPr>
          <a:xfrm>
            <a:off x="172500" y="813725"/>
            <a:ext cx="3459650" cy="1530750"/>
            <a:chOff x="733150" y="2993900"/>
            <a:chExt cx="3459650" cy="1530750"/>
          </a:xfrm>
        </p:grpSpPr>
        <p:sp>
          <p:nvSpPr>
            <p:cNvPr id="104" name="Google Shape;104;p19"/>
            <p:cNvSpPr txBox="1"/>
            <p:nvPr/>
          </p:nvSpPr>
          <p:spPr>
            <a:xfrm>
              <a:off x="733150" y="3453050"/>
              <a:ext cx="3459600" cy="1071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 dirty="0">
                  <a:solidFill>
                    <a:schemeClr val="dk2"/>
                  </a:solidFill>
                </a:rPr>
                <a:t>Конкурсы и выставки</a:t>
              </a:r>
              <a:endParaRPr>
                <a:solidFill>
                  <a:schemeClr val="dk2"/>
                </a:solidFill>
              </a:endParaRPr>
            </a:p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 dirty="0" smtClean="0">
                  <a:solidFill>
                    <a:schemeClr val="dk2"/>
                  </a:solidFill>
                </a:rPr>
                <a:t>Онлайн</a:t>
              </a:r>
              <a:r>
                <a:rPr lang="ru-RU" dirty="0" smtClean="0">
                  <a:solidFill>
                    <a:schemeClr val="dk2"/>
                  </a:solidFill>
                </a:rPr>
                <a:t>-</a:t>
              </a:r>
              <a:r>
                <a:rPr lang="en" dirty="0" smtClean="0">
                  <a:solidFill>
                    <a:schemeClr val="dk2"/>
                  </a:solidFill>
                </a:rPr>
                <a:t>платформы </a:t>
              </a:r>
              <a:r>
                <a:rPr lang="en" dirty="0">
                  <a:solidFill>
                    <a:schemeClr val="dk2"/>
                  </a:solidFill>
                </a:rPr>
                <a:t>и рынки</a:t>
              </a:r>
              <a:endParaRPr>
                <a:solidFill>
                  <a:schemeClr val="dk2"/>
                </a:solidFill>
              </a:endParaRPr>
            </a:p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 dirty="0">
                  <a:solidFill>
                    <a:schemeClr val="dk2"/>
                  </a:solidFill>
                </a:rPr>
                <a:t>Инженерные и архитектурные компании</a:t>
              </a:r>
              <a:endParaRPr>
                <a:solidFill>
                  <a:schemeClr val="dk2"/>
                </a:solidFill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05" name="Google Shape;105;p19"/>
            <p:cNvSpPr/>
            <p:nvPr/>
          </p:nvSpPr>
          <p:spPr>
            <a:xfrm>
              <a:off x="893100" y="2993900"/>
              <a:ext cx="32997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2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Каналы сбыта</a:t>
              </a:r>
              <a:endParaRPr sz="2400" b="1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sp>
        <p:nvSpPr>
          <p:cNvPr id="106" name="Google Shape;106;p19"/>
          <p:cNvSpPr/>
          <p:nvPr/>
        </p:nvSpPr>
        <p:spPr>
          <a:xfrm>
            <a:off x="7285438" y="3615058"/>
            <a:ext cx="764100" cy="764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1371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54570"/>
              </a:solidFill>
            </a:endParaRPr>
          </a:p>
        </p:txBody>
      </p:sp>
      <p:grpSp>
        <p:nvGrpSpPr>
          <p:cNvPr id="107" name="Google Shape;107;p19"/>
          <p:cNvGrpSpPr/>
          <p:nvPr/>
        </p:nvGrpSpPr>
        <p:grpSpPr>
          <a:xfrm>
            <a:off x="0" y="2375825"/>
            <a:ext cx="4124432" cy="2767650"/>
            <a:chOff x="801555" y="2993900"/>
            <a:chExt cx="3391245" cy="2767650"/>
          </a:xfrm>
        </p:grpSpPr>
        <p:sp>
          <p:nvSpPr>
            <p:cNvPr id="108" name="Google Shape;108;p19"/>
            <p:cNvSpPr txBox="1"/>
            <p:nvPr/>
          </p:nvSpPr>
          <p:spPr>
            <a:xfrm>
              <a:off x="801555" y="3453050"/>
              <a:ext cx="3256800" cy="23085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 dirty="0">
                  <a:solidFill>
                    <a:schemeClr val="dk2"/>
                  </a:solidFill>
                </a:rPr>
                <a:t>Программные обеспечения для </a:t>
              </a:r>
              <a:r>
                <a:rPr lang="en" dirty="0" smtClean="0">
                  <a:solidFill>
                    <a:schemeClr val="dk2"/>
                  </a:solidFill>
                </a:rPr>
                <a:t>3D</a:t>
              </a:r>
              <a:r>
                <a:rPr lang="ru-RU" dirty="0" smtClean="0">
                  <a:solidFill>
                    <a:schemeClr val="dk2"/>
                  </a:solidFill>
                </a:rPr>
                <a:t>-</a:t>
              </a:r>
              <a:r>
                <a:rPr lang="en" dirty="0" smtClean="0">
                  <a:solidFill>
                    <a:schemeClr val="dk2"/>
                  </a:solidFill>
                </a:rPr>
                <a:t>моделирования </a:t>
              </a:r>
              <a:r>
                <a:rPr lang="en" dirty="0">
                  <a:solidFill>
                    <a:schemeClr val="dk2"/>
                  </a:solidFill>
                </a:rPr>
                <a:t>(AutoCAD, SolidWorks, Blender, 3ds Max или другие подобные программы)</a:t>
              </a:r>
              <a:endParaRPr>
                <a:solidFill>
                  <a:schemeClr val="dk2"/>
                </a:solidFill>
              </a:endParaRPr>
            </a:p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 dirty="0">
                  <a:solidFill>
                    <a:schemeClr val="dk2"/>
                  </a:solidFill>
                </a:rPr>
                <a:t>Визуальные материалы предприятия</a:t>
              </a:r>
              <a:endParaRPr>
                <a:solidFill>
                  <a:schemeClr val="dk2"/>
                </a:solidFill>
              </a:endParaRPr>
            </a:p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 dirty="0">
                  <a:solidFill>
                    <a:schemeClr val="dk2"/>
                  </a:solidFill>
                </a:rPr>
                <a:t>Технические данные и спецификации оборудования на предприятии</a:t>
              </a:r>
              <a:endParaRPr>
                <a:solidFill>
                  <a:schemeClr val="dk2"/>
                </a:solidFill>
              </a:endParaRPr>
            </a:p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 dirty="0">
                  <a:solidFill>
                    <a:schemeClr val="dk2"/>
                  </a:solidFill>
                </a:rPr>
                <a:t>Данные о процессах и организации работы </a:t>
              </a:r>
              <a:endParaRPr>
                <a:solidFill>
                  <a:schemeClr val="dk2"/>
                </a:solidFill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893100" y="2993900"/>
              <a:ext cx="32997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2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Необходимые ресурсы</a:t>
              </a:r>
              <a:endParaRPr sz="2400" b="1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grpSp>
        <p:nvGrpSpPr>
          <p:cNvPr id="110" name="Google Shape;110;p19"/>
          <p:cNvGrpSpPr/>
          <p:nvPr/>
        </p:nvGrpSpPr>
        <p:grpSpPr>
          <a:xfrm>
            <a:off x="4183900" y="130625"/>
            <a:ext cx="4960031" cy="2106450"/>
            <a:chOff x="733146" y="2993900"/>
            <a:chExt cx="3459601" cy="2106450"/>
          </a:xfrm>
        </p:grpSpPr>
        <p:sp>
          <p:nvSpPr>
            <p:cNvPr id="111" name="Google Shape;111;p19"/>
            <p:cNvSpPr txBox="1"/>
            <p:nvPr/>
          </p:nvSpPr>
          <p:spPr>
            <a:xfrm>
              <a:off x="733146" y="3453050"/>
              <a:ext cx="3409200" cy="1647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>
                <a:lnSpc>
                  <a:spcPct val="115000"/>
                </a:lnSpc>
                <a:buClr>
                  <a:schemeClr val="dk2"/>
                </a:buClr>
                <a:buSzPts val="1400"/>
                <a:buChar char="●"/>
              </a:pPr>
              <a:r>
                <a:rPr lang="ru-RU" dirty="0" smtClean="0">
                  <a:solidFill>
                    <a:schemeClr val="dk2"/>
                  </a:solidFill>
                </a:rPr>
                <a:t>3D-модель позволит улучшить эффективность производства, оптимизировать использование ресурсов, повысить качество продукции и снизить издержки</a:t>
              </a:r>
              <a:endParaRPr sz="1200" dirty="0">
                <a:solidFill>
                  <a:schemeClr val="dk2"/>
                </a:solidFill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893048" y="2993900"/>
              <a:ext cx="32997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2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Ценностное предложение</a:t>
              </a:r>
              <a:endParaRPr sz="2400" b="1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grpSp>
        <p:nvGrpSpPr>
          <p:cNvPr id="113" name="Google Shape;113;p19"/>
          <p:cNvGrpSpPr/>
          <p:nvPr/>
        </p:nvGrpSpPr>
        <p:grpSpPr>
          <a:xfrm>
            <a:off x="4322542" y="2505325"/>
            <a:ext cx="4758396" cy="1071450"/>
            <a:chOff x="733155" y="2993900"/>
            <a:chExt cx="3459645" cy="1071450"/>
          </a:xfrm>
        </p:grpSpPr>
        <p:sp>
          <p:nvSpPr>
            <p:cNvPr id="114" name="Google Shape;114;p19"/>
            <p:cNvSpPr txBox="1"/>
            <p:nvPr/>
          </p:nvSpPr>
          <p:spPr>
            <a:xfrm>
              <a:off x="733155" y="3453050"/>
              <a:ext cx="3459600" cy="612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>
                  <a:solidFill>
                    <a:schemeClr val="dk2"/>
                  </a:solidFill>
                </a:rPr>
                <a:t>Крупные предприятия, которые стремятся к цифровизации производства</a:t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893100" y="2993900"/>
              <a:ext cx="32997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2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Целевая аудитория</a:t>
              </a:r>
              <a:endParaRPr sz="2400" b="1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grpSp>
        <p:nvGrpSpPr>
          <p:cNvPr id="116" name="Google Shape;116;p19"/>
          <p:cNvGrpSpPr/>
          <p:nvPr/>
        </p:nvGrpSpPr>
        <p:grpSpPr>
          <a:xfrm>
            <a:off x="4401000" y="3831700"/>
            <a:ext cx="4960093" cy="1071450"/>
            <a:chOff x="733155" y="2993900"/>
            <a:chExt cx="3459645" cy="1071450"/>
          </a:xfrm>
        </p:grpSpPr>
        <p:sp>
          <p:nvSpPr>
            <p:cNvPr id="117" name="Google Shape;117;p19"/>
            <p:cNvSpPr txBox="1"/>
            <p:nvPr/>
          </p:nvSpPr>
          <p:spPr>
            <a:xfrm>
              <a:off x="733155" y="3453050"/>
              <a:ext cx="3257700" cy="612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>
                  <a:solidFill>
                    <a:schemeClr val="dk2"/>
                  </a:solidFill>
                </a:rPr>
                <a:t>IT-компании и разработчики</a:t>
              </a:r>
              <a:endParaRPr>
                <a:solidFill>
                  <a:schemeClr val="dk2"/>
                </a:solidFill>
              </a:endParaRPr>
            </a:p>
            <a:p>
              <a:pPr marL="45720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Char char="●"/>
              </a:pPr>
              <a:r>
                <a:rPr lang="en">
                  <a:solidFill>
                    <a:schemeClr val="dk2"/>
                  </a:solidFill>
                </a:rPr>
                <a:t>Архитектурные и дизайнерские студии</a:t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893100" y="2993900"/>
              <a:ext cx="3299700" cy="475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2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Планируемые партнеры</a:t>
              </a:r>
              <a:endParaRPr sz="2400" b="1">
                <a:solidFill>
                  <a:schemeClr val="dk2"/>
                </a:solidFill>
                <a:latin typeface="Bai Jamjuree"/>
                <a:ea typeface="Bai Jamjuree"/>
                <a:cs typeface="Bai Jamjuree"/>
                <a:sym typeface="Bai Jamjuree"/>
              </a:endParaRPr>
            </a:p>
          </p:txBody>
        </p:sp>
      </p:grpSp>
      <p:cxnSp>
        <p:nvCxnSpPr>
          <p:cNvPr id="119" name="Google Shape;119;p19"/>
          <p:cNvCxnSpPr/>
          <p:nvPr/>
        </p:nvCxnSpPr>
        <p:spPr>
          <a:xfrm flipH="1">
            <a:off x="4071550" y="332925"/>
            <a:ext cx="1800" cy="47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19"/>
          <p:cNvCxnSpPr/>
          <p:nvPr/>
        </p:nvCxnSpPr>
        <p:spPr>
          <a:xfrm>
            <a:off x="156300" y="2419425"/>
            <a:ext cx="8831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19"/>
          <p:cNvCxnSpPr/>
          <p:nvPr/>
        </p:nvCxnSpPr>
        <p:spPr>
          <a:xfrm>
            <a:off x="4013450" y="3705463"/>
            <a:ext cx="4887600" cy="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276100" y="1121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Финансовый план</a:t>
            </a:r>
            <a:endParaRPr b="0"/>
          </a:p>
        </p:txBody>
      </p:sp>
      <p:graphicFrame>
        <p:nvGraphicFramePr>
          <p:cNvPr id="127" name="Google Shape;127;p20"/>
          <p:cNvGraphicFramePr/>
          <p:nvPr>
            <p:extLst>
              <p:ext uri="{D42A27DB-BD31-4B8C-83A1-F6EECF244321}">
                <p14:modId xmlns="" xmlns:p14="http://schemas.microsoft.com/office/powerpoint/2010/main" val="3897129920"/>
              </p:ext>
            </p:extLst>
          </p:nvPr>
        </p:nvGraphicFramePr>
        <p:xfrm>
          <a:off x="720000" y="915975"/>
          <a:ext cx="7704000" cy="3847283"/>
        </p:xfrm>
        <a:graphic>
          <a:graphicData uri="http://schemas.openxmlformats.org/drawingml/2006/table">
            <a:tbl>
              <a:tblPr>
                <a:noFill/>
                <a:tableStyleId>{668028AA-F13B-46F0-A68D-FB1EC6A41930}</a:tableStyleId>
              </a:tblPr>
              <a:tblGrid>
                <a:gridCol w="2134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41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356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8500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300" b="1" dirty="0">
                          <a:solidFill>
                            <a:schemeClr val="dk1"/>
                          </a:solidFill>
                          <a:latin typeface="Bai Jamjuree"/>
                          <a:ea typeface="Bai Jamjuree"/>
                          <a:cs typeface="Bai Jamjuree"/>
                          <a:sym typeface="Bai Jamjuree"/>
                        </a:rPr>
                        <a:t>Цель</a:t>
                      </a:r>
                      <a:endParaRPr sz="2300" b="1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300" b="1">
                          <a:solidFill>
                            <a:schemeClr val="dk1"/>
                          </a:solidFill>
                          <a:latin typeface="Bai Jamjuree"/>
                          <a:ea typeface="Bai Jamjuree"/>
                          <a:cs typeface="Bai Jamjuree"/>
                          <a:sym typeface="Bai Jamjuree"/>
                        </a:rPr>
                        <a:t>Сумма</a:t>
                      </a:r>
                      <a:endParaRPr sz="2300" b="1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300" b="1">
                          <a:solidFill>
                            <a:schemeClr val="dk1"/>
                          </a:solidFill>
                          <a:latin typeface="Bai Jamjuree"/>
                          <a:ea typeface="Bai Jamjuree"/>
                          <a:cs typeface="Bai Jamjuree"/>
                          <a:sym typeface="Bai Jamjuree"/>
                        </a:rPr>
                        <a:t>Источник</a:t>
                      </a:r>
                      <a:endParaRPr sz="2300" b="1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4638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600">
                          <a:solidFill>
                            <a:schemeClr val="dk2"/>
                          </a:solidFill>
                        </a:rPr>
                        <a:t>Разработка технологической карты</a:t>
                      </a:r>
                      <a:endParaRPr sz="1600" b="1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Приблизительно </a:t>
                      </a:r>
                      <a:r>
                        <a:rPr lang="en" sz="1600" dirty="0" smtClean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5</a:t>
                      </a:r>
                      <a:r>
                        <a:rPr lang="ru-RU" sz="1600" dirty="0" smtClean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</a:t>
                      </a:r>
                      <a:r>
                        <a:rPr lang="en" sz="1600" dirty="0" smtClean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000 </a:t>
                      </a:r>
                      <a:r>
                        <a:rPr lang="en" sz="1600" dirty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рублей</a:t>
                      </a:r>
                      <a:endParaRPr sz="1600" b="1" dirty="0">
                        <a:solidFill>
                          <a:schemeClr val="dk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uFill>
                            <a:noFill/>
                          </a:uFill>
                          <a:latin typeface="Manrope"/>
                          <a:ea typeface="Manrope"/>
                          <a:cs typeface="Manrope"/>
                          <a:sym typeface="Manrope"/>
                          <a:hlinkClick r:id="rId3">
                            <a:extLst>
                              <a:ext uri="{A12FA001-AC4F-418D-AE19-62706E023703}">
          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          </a:ext>
                            </a:extLst>
                          </a:hlinkClick>
                        </a:rPr>
                        <a:t>PPR-24</a:t>
                      </a:r>
                      <a:endParaRPr sz="1600" dirty="0">
                        <a:solidFill>
                          <a:schemeClr val="dk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627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600">
                          <a:solidFill>
                            <a:schemeClr val="dk2"/>
                          </a:solidFill>
                        </a:rPr>
                        <a:t>Ниокр и доработка технологической карты</a:t>
                      </a:r>
                      <a:endParaRPr sz="1600" b="1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dirty="0" smtClean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Приблизительно 30000 рублей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PPR-24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3002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</a:rPr>
                        <a:t>Создание </a:t>
                      </a:r>
                      <a:r>
                        <a:rPr lang="en" sz="1600" dirty="0" smtClean="0">
                          <a:solidFill>
                            <a:schemeClr val="dk2"/>
                          </a:solidFill>
                        </a:rPr>
                        <a:t>3D</a:t>
                      </a:r>
                      <a:r>
                        <a:rPr lang="ru-RU" sz="1600" dirty="0" smtClean="0">
                          <a:solidFill>
                            <a:schemeClr val="dk2"/>
                          </a:solidFill>
                        </a:rPr>
                        <a:t>-</a:t>
                      </a:r>
                      <a:r>
                        <a:rPr lang="en" sz="1600" dirty="0" smtClean="0">
                          <a:solidFill>
                            <a:schemeClr val="dk2"/>
                          </a:solidFill>
                        </a:rPr>
                        <a:t>модели</a:t>
                      </a:r>
                      <a:endParaRPr sz="1600" b="1">
                        <a:solidFill>
                          <a:schemeClr val="dk1"/>
                        </a:solidFill>
                        <a:latin typeface="Bai Jamjuree"/>
                        <a:ea typeface="Bai Jamjuree"/>
                        <a:cs typeface="Bai Jamjuree"/>
                        <a:sym typeface="Bai Jamjur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Приблизительно </a:t>
                      </a:r>
                      <a:r>
                        <a:rPr lang="ru-RU" sz="1600" dirty="0" smtClean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120</a:t>
                      </a:r>
                      <a:r>
                        <a:rPr lang="en" sz="1600" dirty="0" smtClean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000 </a:t>
                      </a:r>
                      <a:r>
                        <a:rPr lang="en" sz="1600" dirty="0">
                          <a:solidFill>
                            <a:schemeClr val="dk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рублей</a:t>
                      </a:r>
                      <a:endParaRPr sz="1600" b="1" dirty="0">
                        <a:solidFill>
                          <a:schemeClr val="dk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latin typeface="Manrope"/>
                          <a:ea typeface="Manrope"/>
                          <a:cs typeface="Manrope"/>
                          <a:sym typeface="Manrope"/>
                          <a:hlinkClick r:id="rId4">
                            <a:extLst>
                              <a:ext uri="{A12FA001-AC4F-418D-AE19-62706E023703}">
          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          </a:ext>
                            </a:extLst>
                          </a:hlinkClick>
                        </a:rPr>
                        <a:t>INFENIXI</a:t>
                      </a:r>
                      <a:endParaRPr sz="1600" dirty="0">
                        <a:solidFill>
                          <a:schemeClr val="dk1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Managing Stress and Self-Doubt for High School Students Infographics by Slidesgo">
  <a:themeElements>
    <a:clrScheme name="Simple Light">
      <a:dk1>
        <a:srgbClr val="5B549B"/>
      </a:dk1>
      <a:lt1>
        <a:srgbClr val="E5E9EA"/>
      </a:lt1>
      <a:dk2>
        <a:srgbClr val="423A74"/>
      </a:dk2>
      <a:lt2>
        <a:srgbClr val="4081F4"/>
      </a:lt2>
      <a:accent1>
        <a:srgbClr val="5EB2F0"/>
      </a:accent1>
      <a:accent2>
        <a:srgbClr val="C5D2ED"/>
      </a:accent2>
      <a:accent3>
        <a:srgbClr val="F56355"/>
      </a:accent3>
      <a:accent4>
        <a:srgbClr val="F7D2B2"/>
      </a:accent4>
      <a:accent5>
        <a:srgbClr val="FD66F3"/>
      </a:accent5>
      <a:accent6>
        <a:srgbClr val="D3BAF1"/>
      </a:accent6>
      <a:hlink>
        <a:srgbClr val="463E7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220</Words>
  <Application>Microsoft Office PowerPoint</Application>
  <PresentationFormat>Экран (16:9)</PresentationFormat>
  <Paragraphs>51</Paragraphs>
  <Slides>7</Slides>
  <Notes>7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Bai Jamjuree</vt:lpstr>
      <vt:lpstr>Fira Sans</vt:lpstr>
      <vt:lpstr>Anaheim</vt:lpstr>
      <vt:lpstr>Manrope</vt:lpstr>
      <vt:lpstr>Roboto Condensed Light</vt:lpstr>
      <vt:lpstr>Bebas Neue</vt:lpstr>
      <vt:lpstr>Nunito Light</vt:lpstr>
      <vt:lpstr>Managing Stress and Self-Doubt for High School Students Infographics by Slidesgo</vt:lpstr>
      <vt:lpstr>3D-модель предприятия</vt:lpstr>
      <vt:lpstr>Проблема</vt:lpstr>
      <vt:lpstr>Продукт</vt:lpstr>
      <vt:lpstr>Конкурентное преимущество</vt:lpstr>
      <vt:lpstr>Дорожная карта проекта </vt:lpstr>
      <vt:lpstr>Бизнес-модель </vt:lpstr>
      <vt:lpstr>Финансовый план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модель предприятия</dc:title>
  <dc:creator>admin</dc:creator>
  <cp:lastModifiedBy>1</cp:lastModifiedBy>
  <cp:revision>5</cp:revision>
  <dcterms:modified xsi:type="dcterms:W3CDTF">2023-12-26T17:33:33Z</dcterms:modified>
</cp:coreProperties>
</file>