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embeddedFontLst>
    <p:embeddedFont>
      <p:font typeface="Fraunces Extra Bold" pitchFamily="2" charset="0"/>
      <p:regular r:id="rId10"/>
      <p:italic r:id="rId11"/>
    </p:embeddedFont>
    <p:embeddedFont>
      <p:font typeface="Nobile" panose="02000503050000020004" pitchFamily="2" charset="0"/>
      <p:regular r:id="rId12"/>
    </p:embeddedFont>
  </p:embeddedFontLst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57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5886" y="1578279"/>
            <a:ext cx="7924326" cy="5185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800" b="1" dirty="0" err="1">
                <a:solidFill>
                  <a:srgbClr val="92D05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Zap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Agro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</a:t>
            </a: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- сайт для подбора и заказа запчастей для всей техники агропромышленного комплекса.</a:t>
            </a:r>
            <a:endParaRPr lang="en-US" sz="4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1848"/>
            <a:ext cx="101554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Какую проблему решает наш сайт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614255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ZapAgro решает острую проблему, с которой сталкиваются предприятия агропромышленного комплекса: </a:t>
            </a:r>
            <a:r>
              <a:rPr lang="en-US" sz="1750" b="1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сложность и длительность поиска, подбора и заказа необходимых запасных частей</a:t>
            </a: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для широкого спектра сельскохозяйственной техники.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958114"/>
            <a:ext cx="4196358" cy="2819519"/>
          </a:xfrm>
          <a:prstGeom prst="roundRect">
            <a:avLst>
              <a:gd name="adj" fmla="val 5189"/>
            </a:avLst>
          </a:prstGeom>
          <a:solidFill>
            <a:srgbClr val="FAFFFA"/>
          </a:solidFill>
          <a:ln w="30480">
            <a:solidFill>
              <a:srgbClr val="CED9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3310" y="3958114"/>
            <a:ext cx="121920" cy="2819519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/>
        </p:spPr>
      </p:sp>
      <p:sp>
        <p:nvSpPr>
          <p:cNvPr id="6" name="Text 4"/>
          <p:cNvSpPr/>
          <p:nvPr/>
        </p:nvSpPr>
        <p:spPr>
          <a:xfrm>
            <a:off x="1142524" y="4215408"/>
            <a:ext cx="32319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Фрагментация рынка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42524" y="4705826"/>
            <a:ext cx="35903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Множество поставщиков, отсутствие единой базы данных и стандартизации каталогов.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958114"/>
            <a:ext cx="4196358" cy="2819519"/>
          </a:xfrm>
          <a:prstGeom prst="roundRect">
            <a:avLst>
              <a:gd name="adj" fmla="val 5189"/>
            </a:avLst>
          </a:prstGeom>
          <a:solidFill>
            <a:srgbClr val="FAFFFA"/>
          </a:solidFill>
          <a:ln w="30480">
            <a:solidFill>
              <a:srgbClr val="CED9C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186482" y="3958114"/>
            <a:ext cx="121920" cy="2819519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/>
        </p:spPr>
      </p:sp>
      <p:sp>
        <p:nvSpPr>
          <p:cNvPr id="10" name="Text 8"/>
          <p:cNvSpPr/>
          <p:nvPr/>
        </p:nvSpPr>
        <p:spPr>
          <a:xfrm>
            <a:off x="5565696" y="4215408"/>
            <a:ext cx="32651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Риск простоя техники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565696" y="4705826"/>
            <a:ext cx="35903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Длительный поиск запчастей приводит к дорогостоящим простоям в критические периоды полевых работ.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3958114"/>
            <a:ext cx="4196358" cy="2819519"/>
          </a:xfrm>
          <a:prstGeom prst="roundRect">
            <a:avLst>
              <a:gd name="adj" fmla="val 5189"/>
            </a:avLst>
          </a:prstGeom>
          <a:solidFill>
            <a:srgbClr val="FAFFFA"/>
          </a:solidFill>
          <a:ln w="30480">
            <a:solidFill>
              <a:srgbClr val="CED9C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9653" y="3958114"/>
            <a:ext cx="121920" cy="2819519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/>
        </p:spPr>
      </p:sp>
      <p:sp>
        <p:nvSpPr>
          <p:cNvPr id="14" name="Text 12"/>
          <p:cNvSpPr/>
          <p:nvPr/>
        </p:nvSpPr>
        <p:spPr>
          <a:xfrm>
            <a:off x="9988868" y="42154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Ошибки подбора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988868" y="4705826"/>
            <a:ext cx="35903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Сложность идентификации нужной детали, что ведет к заказам неподходящих запчастей и дополнительным задержкам.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6491" y="719971"/>
            <a:ext cx="7683817" cy="1303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Почему эта проблема действительно важна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6216491" y="2336602"/>
            <a:ext cx="7683817" cy="667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Проблема поиска запчастей имеет прямое влияние на </a:t>
            </a:r>
            <a:r>
              <a:rPr lang="en-US" sz="1600" b="1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операционную эффективность и финансовые результаты</a:t>
            </a: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агропредприятий.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529388" y="3551634"/>
            <a:ext cx="3882628" cy="39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Экономические потери</a:t>
            </a:r>
            <a:endParaRPr lang="en-US" sz="2450" dirty="0"/>
          </a:p>
        </p:txBody>
      </p:sp>
      <p:sp>
        <p:nvSpPr>
          <p:cNvPr id="6" name="Text 3"/>
          <p:cNvSpPr/>
          <p:nvPr/>
        </p:nvSpPr>
        <p:spPr>
          <a:xfrm>
            <a:off x="6529388" y="4255651"/>
            <a:ext cx="7370921" cy="1334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Каждый день простоя дорогостоящей техники в сезон может обернуться потерей урожая и значительными финансовыми убытками. Быстрый доступ к запчастям — это залог непрерывности производственного цикла.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29388" y="5903476"/>
            <a:ext cx="5300663" cy="39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Снижение производительности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6529388" y="6607492"/>
            <a:ext cx="7370921" cy="667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Неэффективный процесс поиска отвлекает квалифицированный персонал от основных задач и замедляет ремонтные работы.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6491" y="3238738"/>
            <a:ext cx="22860" cy="4270891"/>
          </a:xfrm>
          <a:prstGeom prst="rect">
            <a:avLst/>
          </a:prstGeom>
          <a:solidFill>
            <a:srgbClr val="438951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522" y="438745"/>
            <a:ext cx="4626293" cy="498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Как он будет работать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558522" y="1256467"/>
            <a:ext cx="13513356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ZapAgro предлагает интуитивно понятный и эффективный механизм работы, основанный на централизованном доступе и умном поиске.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728" y="1691164"/>
            <a:ext cx="7936825" cy="4710589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2871" y="2842510"/>
            <a:ext cx="675663" cy="67566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870897" y="5119075"/>
            <a:ext cx="1972938" cy="760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Цена и заказ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99309" y="2843777"/>
            <a:ext cx="675663" cy="67566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84454" y="4929044"/>
            <a:ext cx="1972938" cy="1140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Сравнение поставщиков</a:t>
            </a:r>
            <a:endParaRPr lang="en-US" sz="13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12866" y="2843777"/>
            <a:ext cx="675664" cy="67566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857472" y="5119075"/>
            <a:ext cx="1972938" cy="760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Ввод модели</a:t>
            </a:r>
            <a:endParaRPr lang="en-US" sz="1350" dirty="0"/>
          </a:p>
        </p:txBody>
      </p:sp>
      <p:sp>
        <p:nvSpPr>
          <p:cNvPr id="12" name="Shape 6"/>
          <p:cNvSpPr/>
          <p:nvPr/>
        </p:nvSpPr>
        <p:spPr>
          <a:xfrm>
            <a:off x="558522" y="6797635"/>
            <a:ext cx="4398050" cy="91440"/>
          </a:xfrm>
          <a:prstGeom prst="roundRect">
            <a:avLst>
              <a:gd name="adj" fmla="val 157068"/>
            </a:avLst>
          </a:prstGeom>
          <a:solidFill>
            <a:srgbClr val="438951"/>
          </a:solidFill>
          <a:ln/>
        </p:spPr>
      </p:sp>
      <p:sp>
        <p:nvSpPr>
          <p:cNvPr id="13" name="Shape 7"/>
          <p:cNvSpPr/>
          <p:nvPr/>
        </p:nvSpPr>
        <p:spPr>
          <a:xfrm>
            <a:off x="2518172" y="6581180"/>
            <a:ext cx="478631" cy="478631"/>
          </a:xfrm>
          <a:prstGeom prst="roundRect">
            <a:avLst>
              <a:gd name="adj" fmla="val 191045"/>
            </a:avLst>
          </a:prstGeom>
          <a:solidFill>
            <a:srgbClr val="438951"/>
          </a:solidFill>
          <a:ln/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61761" y="6724769"/>
            <a:ext cx="191453" cy="19145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40926" y="6961941"/>
            <a:ext cx="1994654" cy="25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Умный поиск</a:t>
            </a:r>
            <a:endParaRPr lang="en-US" sz="1550" dirty="0"/>
          </a:p>
        </p:txBody>
      </p:sp>
      <p:sp>
        <p:nvSpPr>
          <p:cNvPr id="16" name="Text 9"/>
          <p:cNvSpPr/>
          <p:nvPr/>
        </p:nvSpPr>
        <p:spPr>
          <a:xfrm>
            <a:off x="740926" y="7312105"/>
            <a:ext cx="4033242" cy="91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Поиск по модели техники, VIN-номеру, каталожному номеру или даже по названию детали.</a:t>
            </a:r>
            <a:endParaRPr lang="en-US" sz="1250" dirty="0"/>
          </a:p>
        </p:txBody>
      </p:sp>
      <p:sp>
        <p:nvSpPr>
          <p:cNvPr id="18" name="Shape 11"/>
          <p:cNvSpPr/>
          <p:nvPr/>
        </p:nvSpPr>
        <p:spPr>
          <a:xfrm>
            <a:off x="5116116" y="6797635"/>
            <a:ext cx="4398050" cy="91440"/>
          </a:xfrm>
          <a:prstGeom prst="roundRect">
            <a:avLst>
              <a:gd name="adj" fmla="val 157068"/>
            </a:avLst>
          </a:prstGeom>
          <a:solidFill>
            <a:srgbClr val="438951"/>
          </a:solidFill>
          <a:ln/>
        </p:spPr>
      </p:sp>
      <p:sp>
        <p:nvSpPr>
          <p:cNvPr id="19" name="Shape 12"/>
          <p:cNvSpPr/>
          <p:nvPr/>
        </p:nvSpPr>
        <p:spPr>
          <a:xfrm>
            <a:off x="7075765" y="6581180"/>
            <a:ext cx="478631" cy="478631"/>
          </a:xfrm>
          <a:prstGeom prst="roundRect">
            <a:avLst>
              <a:gd name="adj" fmla="val 191045"/>
            </a:avLst>
          </a:prstGeom>
          <a:solidFill>
            <a:srgbClr val="438951"/>
          </a:solidFill>
          <a:ln/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19355" y="6724769"/>
            <a:ext cx="191453" cy="191453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298519" y="6973133"/>
            <a:ext cx="1994654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Единый каталог</a:t>
            </a:r>
            <a:endParaRPr lang="en-US" sz="1550" dirty="0"/>
          </a:p>
        </p:txBody>
      </p:sp>
      <p:sp>
        <p:nvSpPr>
          <p:cNvPr id="22" name="Text 14"/>
          <p:cNvSpPr/>
          <p:nvPr/>
        </p:nvSpPr>
        <p:spPr>
          <a:xfrm>
            <a:off x="5298519" y="7312104"/>
            <a:ext cx="4033242" cy="92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Агрегация предложений от множества официальных дилеров и проверенных поставщиков в одном месте.</a:t>
            </a:r>
            <a:endParaRPr lang="en-US" sz="1250" dirty="0"/>
          </a:p>
        </p:txBody>
      </p:sp>
      <p:sp>
        <p:nvSpPr>
          <p:cNvPr id="24" name="Shape 16"/>
          <p:cNvSpPr/>
          <p:nvPr/>
        </p:nvSpPr>
        <p:spPr>
          <a:xfrm>
            <a:off x="9673709" y="6797635"/>
            <a:ext cx="4398050" cy="91440"/>
          </a:xfrm>
          <a:prstGeom prst="roundRect">
            <a:avLst>
              <a:gd name="adj" fmla="val 157068"/>
            </a:avLst>
          </a:prstGeom>
          <a:solidFill>
            <a:srgbClr val="438951"/>
          </a:solidFill>
          <a:ln/>
        </p:spPr>
      </p:sp>
      <p:sp>
        <p:nvSpPr>
          <p:cNvPr id="25" name="Shape 17"/>
          <p:cNvSpPr/>
          <p:nvPr/>
        </p:nvSpPr>
        <p:spPr>
          <a:xfrm>
            <a:off x="11633359" y="6581180"/>
            <a:ext cx="478631" cy="478631"/>
          </a:xfrm>
          <a:prstGeom prst="roundRect">
            <a:avLst>
              <a:gd name="adj" fmla="val 191045"/>
            </a:avLst>
          </a:prstGeom>
          <a:solidFill>
            <a:srgbClr val="438951"/>
          </a:solidFill>
          <a:ln/>
        </p:spPr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776948" y="6724769"/>
            <a:ext cx="191453" cy="191453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9856113" y="6989088"/>
            <a:ext cx="1994654" cy="29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Сравнение и заказ</a:t>
            </a:r>
            <a:endParaRPr lang="en-US" sz="1550" dirty="0"/>
          </a:p>
        </p:txBody>
      </p:sp>
      <p:sp>
        <p:nvSpPr>
          <p:cNvPr id="28" name="Text 19"/>
          <p:cNvSpPr/>
          <p:nvPr/>
        </p:nvSpPr>
        <p:spPr>
          <a:xfrm>
            <a:off x="9856113" y="7307817"/>
            <a:ext cx="4033242" cy="102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Мгновенное сравнение цен, сроков доставки и наличия. Оформление заказа в несколько кликов.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84" y="496491"/>
            <a:ext cx="8945761" cy="564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Для какого контингента полезен сайт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84" y="1534716"/>
            <a:ext cx="6462951" cy="646295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43086" y="1534716"/>
            <a:ext cx="406241" cy="406241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8129826" y="1568529"/>
            <a:ext cx="5876211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Агрохолдинги и крупные фермерские хозяйства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8129826" y="2426018"/>
            <a:ext cx="5876211" cy="577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централизованного управления закупками запчастей для большого и разнообразного парка техники.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543086" y="3365063"/>
            <a:ext cx="406241" cy="406241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8129826" y="3398877"/>
            <a:ext cx="5813465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Малые и средние фермерские хозяйства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8129826" y="3917871"/>
            <a:ext cx="5876211" cy="866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быстрого и экономичного поиска редких или срочных деталей без необходимости обзванивать десятки поставщиков.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543086" y="5145881"/>
            <a:ext cx="406241" cy="406241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8129826" y="5179695"/>
            <a:ext cx="5876211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Сервисные центры и ремонтные мастерские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8129826" y="6037183"/>
            <a:ext cx="5876211" cy="577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оперативного обеспечения своих клиентов необходимыми запчастями и сокращения времени ремонта.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6280" y="573524"/>
            <a:ext cx="8761809" cy="639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План его дальнейшего развития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1023223" y="2133838"/>
            <a:ext cx="6189583" cy="204549"/>
          </a:xfrm>
          <a:prstGeom prst="roundRect">
            <a:avLst>
              <a:gd name="adj" fmla="val 90047"/>
            </a:avLst>
          </a:prstGeom>
          <a:solidFill>
            <a:srgbClr val="E8F3E8"/>
          </a:solidFill>
          <a:ln/>
        </p:spPr>
      </p:sp>
      <p:sp>
        <p:nvSpPr>
          <p:cNvPr id="4" name="Shape 2"/>
          <p:cNvSpPr/>
          <p:nvPr/>
        </p:nvSpPr>
        <p:spPr>
          <a:xfrm>
            <a:off x="716280" y="1929170"/>
            <a:ext cx="613886" cy="613886"/>
          </a:xfrm>
          <a:prstGeom prst="roundRect">
            <a:avLst>
              <a:gd name="adj" fmla="val 74476"/>
            </a:avLst>
          </a:prstGeom>
          <a:solidFill>
            <a:srgbClr val="E8F3E8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752" y="2082641"/>
            <a:ext cx="306943" cy="30694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20829" y="2747605"/>
            <a:ext cx="4295894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Фаза 1: Мобильное приложение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20829" y="3190161"/>
            <a:ext cx="6087547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Разработка мобильного приложения для быстрого поиска и заказа "в поле", включая функцию сканирования VIN-кода или штрих-кода детали.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724418" y="1826895"/>
            <a:ext cx="6189583" cy="204549"/>
          </a:xfrm>
          <a:prstGeom prst="roundRect">
            <a:avLst>
              <a:gd name="adj" fmla="val 90047"/>
            </a:avLst>
          </a:prstGeom>
          <a:solidFill>
            <a:srgbClr val="E8F3E8"/>
          </a:solidFill>
          <a:ln/>
        </p:spPr>
      </p:sp>
      <p:sp>
        <p:nvSpPr>
          <p:cNvPr id="9" name="Shape 6"/>
          <p:cNvSpPr/>
          <p:nvPr/>
        </p:nvSpPr>
        <p:spPr>
          <a:xfrm>
            <a:off x="7417475" y="1622227"/>
            <a:ext cx="613886" cy="613886"/>
          </a:xfrm>
          <a:prstGeom prst="roundRect">
            <a:avLst>
              <a:gd name="adj" fmla="val 74476"/>
            </a:avLst>
          </a:prstGeom>
          <a:solidFill>
            <a:srgbClr val="E8F3E8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0946" y="1775698"/>
            <a:ext cx="306943" cy="30694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22024" y="2440662"/>
            <a:ext cx="330517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Фаза 2: Интеграция с ИИ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7622024" y="2883218"/>
            <a:ext cx="6087547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Внедрение ИИ для прогнозирования износа деталей на основе данных о наработке техники и автоматического формирования рекомендаций по закупкам.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1023223" y="5093137"/>
            <a:ext cx="6189583" cy="204549"/>
          </a:xfrm>
          <a:prstGeom prst="roundRect">
            <a:avLst>
              <a:gd name="adj" fmla="val 90047"/>
            </a:avLst>
          </a:prstGeom>
          <a:solidFill>
            <a:srgbClr val="E8F3E8"/>
          </a:solidFill>
          <a:ln/>
        </p:spPr>
      </p:sp>
      <p:sp>
        <p:nvSpPr>
          <p:cNvPr id="14" name="Shape 10"/>
          <p:cNvSpPr/>
          <p:nvPr/>
        </p:nvSpPr>
        <p:spPr>
          <a:xfrm>
            <a:off x="716280" y="4888468"/>
            <a:ext cx="613886" cy="613886"/>
          </a:xfrm>
          <a:prstGeom prst="roundRect">
            <a:avLst>
              <a:gd name="adj" fmla="val 74476"/>
            </a:avLst>
          </a:prstGeom>
          <a:solidFill>
            <a:srgbClr val="E8F3E8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9752" y="5041940"/>
            <a:ext cx="306943" cy="30694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20829" y="5706904"/>
            <a:ext cx="6087547" cy="639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Фаза 3: Расширение географии и ассортимента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920829" y="6469261"/>
            <a:ext cx="6087547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Привлечение международных поставщиков и расширение каталога до 100% покрытия всех популярных брендов агротехники.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7724418" y="4786193"/>
            <a:ext cx="6189583" cy="204549"/>
          </a:xfrm>
          <a:prstGeom prst="roundRect">
            <a:avLst>
              <a:gd name="adj" fmla="val 90047"/>
            </a:avLst>
          </a:prstGeom>
          <a:solidFill>
            <a:srgbClr val="E8F3E8"/>
          </a:solidFill>
          <a:ln/>
        </p:spPr>
      </p:sp>
      <p:sp>
        <p:nvSpPr>
          <p:cNvPr id="19" name="Shape 14"/>
          <p:cNvSpPr/>
          <p:nvPr/>
        </p:nvSpPr>
        <p:spPr>
          <a:xfrm>
            <a:off x="7417475" y="4581525"/>
            <a:ext cx="613886" cy="613886"/>
          </a:xfrm>
          <a:prstGeom prst="roundRect">
            <a:avLst>
              <a:gd name="adj" fmla="val 74476"/>
            </a:avLst>
          </a:prstGeom>
          <a:solidFill>
            <a:srgbClr val="E8F3E8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0946" y="4734997"/>
            <a:ext cx="306943" cy="30694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22024" y="5399961"/>
            <a:ext cx="3522940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Фаза 4: Услуги по ремонту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7622024" y="5842516"/>
            <a:ext cx="6087547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Интеграция с сетью сертифицированных сервисных партнеров для предложения комплексных услуг по ремонту и установке запчастей.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53601" y="994291"/>
            <a:ext cx="6675239" cy="834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50" b="1" dirty="0">
                <a:solidFill>
                  <a:srgbClr val="92D05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Zap</a:t>
            </a:r>
            <a:r>
              <a:rPr lang="en-US" sz="5250" b="1" dirty="0">
                <a:solidFill>
                  <a:schemeClr val="accent6">
                    <a:lumMod val="75000"/>
                  </a:schemeClr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Agro:</a:t>
            </a:r>
            <a:endParaRPr lang="en-US" sz="52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953601" y="2028825"/>
            <a:ext cx="8209598" cy="2503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0"/>
              </a:lnSpc>
              <a:buNone/>
            </a:pPr>
            <a:r>
              <a:rPr lang="en-US" sz="7850" b="1" dirty="0">
                <a:solidFill>
                  <a:srgbClr val="438951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Время — деньги.</a:t>
            </a:r>
            <a:endParaRPr lang="en-US" sz="7850" dirty="0"/>
          </a:p>
        </p:txBody>
      </p:sp>
      <p:sp>
        <p:nvSpPr>
          <p:cNvPr id="5" name="Text 2"/>
          <p:cNvSpPr/>
          <p:nvPr/>
        </p:nvSpPr>
        <p:spPr>
          <a:xfrm>
            <a:off x="5953601" y="4208745"/>
            <a:ext cx="8209598" cy="2503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0"/>
              </a:lnSpc>
              <a:buNone/>
            </a:pPr>
            <a:r>
              <a:rPr lang="en-US" sz="78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Мы экономим оба.</a:t>
            </a:r>
            <a:endParaRPr lang="en-US" sz="7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410</Words>
  <Application>Microsoft Macintosh PowerPoint</Application>
  <PresentationFormat>Произвольный</PresentationFormat>
  <Paragraphs>52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Fraunces Extra Bold</vt:lpstr>
      <vt:lpstr>Nobile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Владимир Корякин</cp:lastModifiedBy>
  <cp:revision>2</cp:revision>
  <dcterms:created xsi:type="dcterms:W3CDTF">2025-10-28T20:31:48Z</dcterms:created>
  <dcterms:modified xsi:type="dcterms:W3CDTF">2025-10-28T20:41:05Z</dcterms:modified>
</cp:coreProperties>
</file>