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303" r:id="rId3"/>
    <p:sldId id="309" r:id="rId4"/>
    <p:sldId id="312" r:id="rId5"/>
    <p:sldId id="266" r:id="rId6"/>
    <p:sldId id="316" r:id="rId7"/>
    <p:sldId id="324" r:id="rId8"/>
    <p:sldId id="318" r:id="rId9"/>
    <p:sldId id="325" r:id="rId10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366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90D23-0CAD-4571-BB7B-36983800F011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7D8FA-3A20-4DA5-8DF2-64BAAC1E37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97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403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709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95B87A-D920-F451-4E4E-C3BDA49AD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188666-8A69-C52D-BA62-C40815EB7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AD5AD5-396F-D21C-4880-D1371AD76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7C3CC9-AAF9-8242-21CA-C1EE7B19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047DE8-54D9-C084-1010-A0EE6EAF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083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9A606-E819-23C6-B406-66665602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43A1B9-1980-492B-65E1-80143191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9A939B-7195-088B-EFA3-C3B3EC174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6AEA1F-79BA-973D-F599-FD827B0D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E0F53-A468-B41F-67B3-BA1DC730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731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C21B5-D9BE-4107-D878-A6AEB05E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B78E52-10EF-2186-A69D-857801AB2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0D8FCE-E1A6-409C-98C6-8E127BC7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4B2A1E-8691-9626-4F15-D395C4E9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D8ADF-E6B7-111E-659B-1EF08B84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52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33D1C-4E46-D8A5-AF5D-4547890D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F36763-30D0-7157-B4FD-F9EC3FF12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F4F2A8-2269-70A4-B2F2-B047DE666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84FED9-2D9A-9464-78E5-58CC115BB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F77327-4CCF-0973-AF58-045535F80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57CF9C-52C5-2F54-309E-681E7694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150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E5D8FA-4C27-B07C-1970-E0CFF5A3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A6AE63-8B1A-46BD-F6B1-FE8866DD0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A98D9A-AD59-A0FE-33D3-88DFF1D3F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E4BE71-EC93-80FD-6D8E-0F4B46E50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2FAA74-BF2A-B01E-5FF8-E85D22B49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D7B4173-BCD4-36ED-9AC9-8AC4404F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3B4DF75-6808-1E1D-89D3-4F2F50EE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72F3950-0C71-7FDD-2A4D-CA3209AB9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699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B5F8C-3104-D62B-D09A-99E16B6DB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282924-B8DC-9EE3-C5C4-DDE893DC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E7B681-EC07-E0BD-3499-FD9A604A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3E001F-CEB8-31C1-A549-419C78923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095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D97BFD-7178-A2F0-D6AB-6F5F0942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01573B-FD42-89CF-8547-E9EF8967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8BCF0B-A3A2-576F-3DBC-54519C5A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463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5C6A4-D3D7-B03A-1DFC-0E93E5E5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F7C002-3733-F186-5CCD-BD4C5603D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3ACFBD-2892-99E0-771C-9057FB77A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D2A405-04F8-FABC-C8AD-4D4A64BF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83E399-07C2-3663-9ED9-CFC3156B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2EB8CE-85AC-E35D-C2FC-196EAE00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20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67D64-8A7A-881A-7C7A-92B644C4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6765063-182B-729D-B3BC-5A9817D2AD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0C414D-75E3-4CE2-0E24-C0AE22CF0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624493-C1CF-B84D-7EB3-36E2B207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23060F-26FD-4FC9-625A-EAE51ACA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2E9541-78DB-FB7B-E985-86C90D74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136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584C2-6F5A-86B1-45FE-5A1D1069D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449A8F-CF1B-8763-BED8-01D02B95C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0D4129-3BF8-00A4-13D1-E36C4DD15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F1912C-0A8B-7FC1-21F6-23399CC30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53C043-293F-E182-9ADB-02012728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432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B2BA18-096C-7793-CC2B-AF66D70A3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CEAA12-61D4-EA45-480C-1813DAB6B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53DCD8-B54E-F2B1-F19F-EAC19C13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098FCF-8CAE-317E-B919-2504CA6EA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FEB461-F49E-3862-24E3-8E4D065F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233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4335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FDDE0D-4946-531A-5EA5-71A88BDBE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36BFFB-415D-9147-75D6-A8BD75A32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BD346F-61E3-E297-E5B4-1698F0973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ADE29-5D30-41C9-8D42-10D9AF283304}" type="datetimeFigureOut">
              <a:rPr lang="ru-RU" smtClean="0"/>
              <a:t>09.12.2023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E0DAA4-9B4C-1C2E-969C-B5DBA3C69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A68A05-984C-DC65-DB86-C99863685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E3C1B-51DD-4CF7-A34B-73DA4A860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3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89;p1"/>
          <p:cNvGrpSpPr/>
          <p:nvPr/>
        </p:nvGrpSpPr>
        <p:grpSpPr>
          <a:xfrm>
            <a:off x="5680" y="11360"/>
            <a:ext cx="12192000" cy="6858001"/>
            <a:chOff x="0" y="0"/>
            <a:chExt cx="12192000" cy="6857999"/>
          </a:xfrm>
        </p:grpSpPr>
        <p:pic>
          <p:nvPicPr>
            <p:cNvPr id="115" name="Google Shape;90;p1" descr="Google Shape;90;p1"/>
            <p:cNvPicPr>
              <a:picLocks noChangeAspect="1"/>
            </p:cNvPicPr>
            <p:nvPr/>
          </p:nvPicPr>
          <p:blipFill>
            <a:blip r:embed="rId2"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2"/>
              <a:ext cx="12191980" cy="685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" name="Google Shape;91;p1"/>
            <p:cNvSpPr/>
            <p:nvPr/>
          </p:nvSpPr>
          <p:spPr>
            <a:xfrm>
              <a:off x="0" y="0"/>
              <a:ext cx="12192000" cy="685671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 w="12700" cap="flat">
              <a:solidFill>
                <a:srgbClr val="1C305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ru-RU" dirty="0" smtClean="0"/>
                <a:t>З</a:t>
              </a:r>
              <a:endParaRPr dirty="0"/>
            </a:p>
          </p:txBody>
        </p:sp>
      </p:grpSp>
      <p:sp>
        <p:nvSpPr>
          <p:cNvPr id="118" name="Google Shape;92;p1"/>
          <p:cNvSpPr/>
          <p:nvPr/>
        </p:nvSpPr>
        <p:spPr>
          <a:xfrm>
            <a:off x="-2" y="3627120"/>
            <a:ext cx="6451601" cy="579121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Google Shape;93;p1"/>
          <p:cNvSpPr txBox="1"/>
          <p:nvPr/>
        </p:nvSpPr>
        <p:spPr>
          <a:xfrm>
            <a:off x="513074" y="2712724"/>
            <a:ext cx="7980686" cy="83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5800" b="1"/>
            </a:pP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«Помогатор ЕГЭ»</a:t>
            </a:r>
            <a:endParaRPr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Google Shape;94;p1" descr="Google Shape;94;p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66" y="189770"/>
            <a:ext cx="1295314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Google Shape;95;p1" descr="Google Shape;95;p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39" y="81350"/>
            <a:ext cx="1158241" cy="48535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C3EBA0-6293-4FDF-84E0-6711878A0DDE}"/>
              </a:ext>
            </a:extLst>
          </p:cNvPr>
          <p:cNvSpPr txBox="1"/>
          <p:nvPr/>
        </p:nvSpPr>
        <p:spPr>
          <a:xfrm>
            <a:off x="507394" y="3706275"/>
            <a:ext cx="498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Приложения для подготовки к ЕГЭ офлайн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94271" y="4936996"/>
            <a:ext cx="65008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Руководитель проекта: Захаров Илья Сергеевич</a:t>
            </a:r>
          </a:p>
          <a:p>
            <a:r>
              <a:rPr lang="ru-RU" sz="2400" dirty="0" smtClean="0"/>
              <a:t>Телефон: +7-983-277-80-75</a:t>
            </a:r>
          </a:p>
          <a:p>
            <a:r>
              <a:rPr lang="ru-RU" sz="2400" dirty="0" smtClean="0"/>
              <a:t>Почта: </a:t>
            </a:r>
            <a:r>
              <a:rPr lang="en-US" sz="2400" dirty="0" smtClean="0"/>
              <a:t>zaharovila780@gmail.com</a:t>
            </a: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66;p10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239" name="Google Shape;267;p10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237" name="Google Shape;268;p10" descr="Google Shape;268;p10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38" name="Google Shape;269;p10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40" name="Google Shape;270;p10" descr="Google Shape;270;p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" name="Google Shape;271;p10" descr="Google Shape;271;p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3" name="Google Shape;272;p10"/>
          <p:cNvSpPr txBox="1"/>
          <p:nvPr/>
        </p:nvSpPr>
        <p:spPr>
          <a:xfrm>
            <a:off x="594376" y="274324"/>
            <a:ext cx="28857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244" name="Google Shape;273;p10"/>
          <p:cNvSpPr/>
          <p:nvPr/>
        </p:nvSpPr>
        <p:spPr>
          <a:xfrm>
            <a:off x="-1" y="761999"/>
            <a:ext cx="3276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274;p10">
            <a:extLst>
              <a:ext uri="{FF2B5EF4-FFF2-40B4-BE49-F238E27FC236}">
                <a16:creationId xmlns:a16="http://schemas.microsoft.com/office/drawing/2014/main" id="{B1403F65-A442-7379-084E-2416179D857F}"/>
              </a:ext>
            </a:extLst>
          </p:cNvPr>
          <p:cNvSpPr txBox="1"/>
          <p:nvPr/>
        </p:nvSpPr>
        <p:spPr>
          <a:xfrm>
            <a:off x="215742" y="887866"/>
            <a:ext cx="6463353" cy="5632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Проблема, которую мы хотим решить в проекте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школьников к поступлению в ВУЗы, благодаря программно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му решению «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Помогатор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ЕГЭ»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(Так, в 2021 году репетиторов нанимали родители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% учащихся 10–11 классов. Сейчас с репетитором занимается каждый второй ученик старших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классов.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Дополнительные уроки по разным предметам 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10–11 классах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берут 48% учащихся. С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2021 года это значение не изменилось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настоящее время эту проблему решают следующими способами:</a:t>
            </a:r>
          </a:p>
          <a:p>
            <a:pPr marL="457200" indent="-457200">
              <a:buAutoNum type="arabicPeriod"/>
              <a:defRPr sz="1800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Частные репетиторы, не обеспечивающие должного качества подготовки выпускника и предлагающие неконкурентоспособную стоимость решения (соотношение «цена – качество»)</a:t>
            </a:r>
          </a:p>
          <a:p>
            <a:pPr marL="457200" indent="-457200">
              <a:buAutoNum type="arabicPeriod"/>
              <a:defRPr sz="1800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Другие платформы предоставляют материал только в онлайн режиме.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 неэффективны, потому что:</a:t>
            </a:r>
          </a:p>
          <a:p>
            <a:pPr>
              <a:defRPr sz="1800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Связь в любом случае прерывается.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804" y="1944774"/>
            <a:ext cx="4721487" cy="35184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8281150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42;p14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303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01" name="Google Shape;344;p14" descr="Google Shape;344;p14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02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4" name="Google Shape;346;p14" descr="Google Shape;346;p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Google Shape;347;p14" descr="Google Shape;347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Google Shape;348;p14"/>
          <p:cNvSpPr/>
          <p:nvPr/>
        </p:nvSpPr>
        <p:spPr>
          <a:xfrm>
            <a:off x="0" y="761999"/>
            <a:ext cx="2772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5" y="274319"/>
            <a:ext cx="203246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ПРОДУКТ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E81F34-4552-B322-2F44-9E1A2B366185}"/>
              </a:ext>
            </a:extLst>
          </p:cNvPr>
          <p:cNvSpPr txBox="1"/>
          <p:nvPr/>
        </p:nvSpPr>
        <p:spPr>
          <a:xfrm>
            <a:off x="594365" y="1412240"/>
            <a:ext cx="560398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 продукт: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Кроссплатформенное приложение для подготовки к ЕГЭ.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Основные функции / возможности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Хранение результатов решённых вариантов.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20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прорабатывать разные прототипы одного задания.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Сценарий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использования: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При входе в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любое из приложений пользовател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 доступен разбор семи первых заданий экзамена, после чего пользоваться приложением можно будет только после оплаты годовой подписки.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385495-A4AC-8C31-6678-331B7A00445D}"/>
              </a:ext>
            </a:extLst>
          </p:cNvPr>
          <p:cNvSpPr/>
          <p:nvPr/>
        </p:nvSpPr>
        <p:spPr>
          <a:xfrm>
            <a:off x="7361178" y="1198880"/>
            <a:ext cx="3469382" cy="3590161"/>
          </a:xfrm>
          <a:prstGeom prst="rect">
            <a:avLst/>
          </a:prstGeom>
          <a:noFill/>
          <a:ln w="19050">
            <a:solidFill>
              <a:srgbClr val="08C8D6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05ECD4-B9E4-8452-DEDD-F2844EDD1788}"/>
              </a:ext>
            </a:extLst>
          </p:cNvPr>
          <p:cNvSpPr txBox="1"/>
          <p:nvPr/>
        </p:nvSpPr>
        <p:spPr>
          <a:xfrm>
            <a:off x="7578606" y="4966454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Примеры внешнего вида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638" y="1807923"/>
            <a:ext cx="3296462" cy="237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440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0" y="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Google Shape;367;p15">
            <a:extLst>
              <a:ext uri="{FF2B5EF4-FFF2-40B4-BE49-F238E27FC236}">
                <a16:creationId xmlns:a16="http://schemas.microsoft.com/office/drawing/2014/main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:a16="http://schemas.microsoft.com/office/drawing/2014/main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EEAD6F-847E-CD95-98AC-80B42E8293C4}"/>
              </a:ext>
            </a:extLst>
          </p:cNvPr>
          <p:cNvSpPr txBox="1"/>
          <p:nvPr/>
        </p:nvSpPr>
        <p:spPr>
          <a:xfrm>
            <a:off x="185245" y="1626758"/>
            <a:ext cx="528935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Наше решение основано на технологии: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 приложения будут написаны на ЯП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#.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 будет написан на языке разметки 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языке стилей 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CSS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ЯП 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JavaScript.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Планируемая нейронная сеть будет написана на 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Продукт обладает следующими техническими параметрами: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Кроссплатформенность.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Малый вес приложения.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Работа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без подключения к интернету.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Уровень готовности технологии: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TRL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824" y="1834837"/>
            <a:ext cx="5982953" cy="39850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588178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85;p11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255" name="Google Shape;286;p11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253" name="Google Shape;287;p11" descr="Google Shape;287;p11"/>
              <p:cNvPicPr>
                <a:picLocks noChangeAspect="1"/>
              </p:cNvPicPr>
              <p:nvPr/>
            </p:nvPicPr>
            <p:blipFill>
              <a:blip r:embed="rId3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54" name="Google Shape;288;p11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56" name="Google Shape;289;p11" descr="Google Shape;289;p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7" name="Google Shape;290;p11" descr="Google Shape;290;p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9" name="Google Shape;291;p11"/>
          <p:cNvSpPr txBox="1"/>
          <p:nvPr/>
        </p:nvSpPr>
        <p:spPr>
          <a:xfrm>
            <a:off x="594375" y="274324"/>
            <a:ext cx="52779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</a:p>
        </p:txBody>
      </p:sp>
      <p:sp>
        <p:nvSpPr>
          <p:cNvPr id="260" name="Google Shape;292;p11"/>
          <p:cNvSpPr/>
          <p:nvPr/>
        </p:nvSpPr>
        <p:spPr>
          <a:xfrm>
            <a:off x="-1" y="761999"/>
            <a:ext cx="5292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Google Shape;295;p11"/>
          <p:cNvSpPr/>
          <p:nvPr/>
        </p:nvSpPr>
        <p:spPr>
          <a:xfrm>
            <a:off x="133958" y="1919128"/>
            <a:ext cx="3099391" cy="3877521"/>
          </a:xfrm>
          <a:prstGeom prst="rect">
            <a:avLst/>
          </a:prstGeom>
          <a:solidFill>
            <a:srgbClr val="FFFFFF"/>
          </a:solidFill>
          <a:ln w="12700">
            <a:solidFill>
              <a:srgbClr val="20A1D4"/>
            </a:solidFill>
            <a:miter/>
          </a:ln>
          <a:effectLst>
            <a:outerShdw blurRad="203200" dist="152400" dir="2580000" rotWithShape="0">
              <a:srgbClr val="000000">
                <a:alpha val="18823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Google Shape;297;p11"/>
          <p:cNvSpPr txBox="1"/>
          <p:nvPr/>
        </p:nvSpPr>
        <p:spPr>
          <a:xfrm>
            <a:off x="3507003" y="903254"/>
            <a:ext cx="8547652" cy="5909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 b="1">
                <a:solidFill>
                  <a:srgbClr val="20A1D4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Общие </a:t>
            </a:r>
            <a:r>
              <a:rPr dirty="0" smtClean="0">
                <a:latin typeface="Arial" panose="020B0604020202020204" pitchFamily="34" charset="0"/>
                <a:cs typeface="Arial" panose="020B0604020202020204" pitchFamily="34" charset="0"/>
              </a:rPr>
              <a:t>характеристики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Родители и их дети, обучающиеся в 10 – 11 классах.</a:t>
            </a:r>
          </a:p>
          <a:p>
            <a:pPr>
              <a:defRPr sz="1800" b="1">
                <a:solidFill>
                  <a:srgbClr val="20A1D4"/>
                </a:solidFill>
              </a:defRPr>
            </a:pP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Проблемы и потребности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Проблемы – плохая связь, нехватка актуального материала.</a:t>
            </a:r>
            <a:endParaRPr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Потребности – 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озможность готовиться к экзамену офлайн.</a:t>
            </a: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Продукты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которые сейчас использует для решения проблемы / которые есть на рынке</a:t>
            </a:r>
            <a:r>
              <a:rPr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b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занятия с учителем, репетиторы, материал из учебников, справочники для подготовки к ЕГЭ.</a:t>
            </a:r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Причины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 которым текущие решения «не работают»: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Из-за погодных условий Норильска, не всегда есть возможность посетить репетитора или дополнительно позаниматься с учителем.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Подготовка только с помощью материала учебника или справочников для подготовки к ЕГЭ недостаточна для получения хорошего результата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ЕГЭ.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Что ценит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 что обращает внимание</a:t>
            </a:r>
            <a:r>
              <a:rPr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b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Ценит актуальный материал для подготовки к ЕГЭ, который доступен в любое время и стоит не дорого.</a:t>
            </a:r>
            <a:endParaRPr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298" y="2287367"/>
            <a:ext cx="3024709" cy="314104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77;p16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332" name="Google Shape;378;p16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30" name="Google Shape;379;p16" descr="Google Shape;379;p16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31" name="Google Shape;380;p16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33" name="Google Shape;381;p16" descr="Google Shape;381;p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4" name="Google Shape;382;p16" descr="Google Shape;382;p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36" name="Google Shape;383;p16"/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Google Shape;386;p16"/>
          <p:cNvSpPr txBox="1"/>
          <p:nvPr/>
        </p:nvSpPr>
        <p:spPr>
          <a:xfrm>
            <a:off x="594364" y="274319"/>
            <a:ext cx="297118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</a:p>
        </p:txBody>
      </p:sp>
      <p:graphicFrame>
        <p:nvGraphicFramePr>
          <p:cNvPr id="344" name="Google Shape;391;p16"/>
          <p:cNvGraphicFramePr/>
          <p:nvPr>
            <p:extLst>
              <p:ext uri="{D42A27DB-BD31-4B8C-83A1-F6EECF244321}">
                <p14:modId xmlns:p14="http://schemas.microsoft.com/office/powerpoint/2010/main" val="3866116887"/>
              </p:ext>
            </p:extLst>
          </p:nvPr>
        </p:nvGraphicFramePr>
        <p:xfrm>
          <a:off x="515937" y="1095363"/>
          <a:ext cx="10842925" cy="4239712"/>
        </p:xfrm>
        <a:graphic>
          <a:graphicData uri="http://schemas.openxmlformats.org/drawingml/2006/table">
            <a:tbl>
              <a:tblPr firstRow="1" bandRow="1"/>
              <a:tblGrid>
                <a:gridCol w="208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0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0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399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sym typeface="Arial"/>
                        </a:rPr>
                        <a:t>Критерии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sym typeface="Arial"/>
                        </a:rPr>
                        <a:t>Наш проект
</a:t>
                      </a:r>
                      <a:r>
                        <a:rPr sz="16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«</a:t>
                      </a:r>
                      <a:r>
                        <a:rPr lang="ru-RU" sz="16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Помогатор</a:t>
                      </a:r>
                      <a:r>
                        <a:rPr lang="ru-RU" sz="1600" b="1" baseline="0" dirty="0" smtClean="0">
                          <a:solidFill>
                            <a:srgbClr val="FFFFFF"/>
                          </a:solidFill>
                          <a:sym typeface="Arial"/>
                        </a:rPr>
                        <a:t> ЕГЭ</a:t>
                      </a:r>
                      <a:r>
                        <a:rPr sz="16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»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«ЕГ</a:t>
                      </a:r>
                      <a:r>
                        <a:rPr lang="ru-RU" sz="1600" b="1" baseline="0" dirty="0" smtClean="0">
                          <a:solidFill>
                            <a:srgbClr val="FFFFFF"/>
                          </a:solidFill>
                          <a:sym typeface="Arial"/>
                        </a:rPr>
                        <a:t>Э тренажёр</a:t>
                      </a:r>
                      <a:r>
                        <a:rPr lang="ru-RU" sz="16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»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«Экзамер – ЕГЭ и ОГЭ»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«Турбо ЕГЭ 2024»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600" dirty="0" smtClean="0">
                          <a:sym typeface="Arial"/>
                        </a:rPr>
                        <a:t>Разный</a:t>
                      </a:r>
                      <a:r>
                        <a:rPr lang="ru-RU" sz="1600" baseline="0" dirty="0" smtClean="0">
                          <a:sym typeface="Arial"/>
                        </a:rPr>
                        <a:t> функционал в мобильной и компьютерной версиях</a:t>
                      </a:r>
                      <a:endParaRPr sz="1600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Одинаковый функционал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на разных платформах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Разный функционал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на разных платформах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мобильной версии функционал немного урезан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версии для телефона очень сильно урезан функционал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600" dirty="0" smtClean="0">
                          <a:sym typeface="Arial"/>
                        </a:rPr>
                        <a:t>Ошибки</a:t>
                      </a:r>
                      <a:r>
                        <a:rPr lang="ru-RU" sz="1600" baseline="0" dirty="0" smtClean="0">
                          <a:sym typeface="Arial"/>
                        </a:rPr>
                        <a:t> в заданиях</a:t>
                      </a:r>
                      <a:endParaRPr sz="1600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заданиях нет ошибок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В заданиях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ошибок нет, но они могут перемешиваться и попадать из одних предметов в другие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В заданиях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есть ошибки и в одном варианте они могут повторяться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заданиях ошибок нет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600" dirty="0" smtClean="0">
                          <a:sym typeface="Arial"/>
                        </a:rPr>
                        <a:t>Возможность</a:t>
                      </a:r>
                      <a:r>
                        <a:rPr lang="ru-RU" sz="1600" baseline="0" dirty="0" smtClean="0">
                          <a:sym typeface="Arial"/>
                        </a:rPr>
                        <a:t> заниматься </a:t>
                      </a:r>
                      <a:r>
                        <a:rPr lang="en-US" sz="1600" baseline="0" dirty="0" smtClean="0">
                          <a:sym typeface="Arial"/>
                        </a:rPr>
                        <a:t>offline</a:t>
                      </a:r>
                      <a:endParaRPr sz="1600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Можно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заниматься 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offline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Можн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о заниматься 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offline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Нет возможности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заниматься 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offline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Нет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возможности заниматься 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offline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35974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600" dirty="0" smtClean="0">
                          <a:sym typeface="Arial"/>
                        </a:rPr>
                        <a:t>Наличие нейронной</a:t>
                      </a:r>
                      <a:r>
                        <a:rPr lang="ru-RU" sz="1600" baseline="0" dirty="0" smtClean="0">
                          <a:sym typeface="Arial"/>
                        </a:rPr>
                        <a:t> сети</a:t>
                      </a:r>
                      <a:r>
                        <a:rPr lang="ru-RU" sz="1600" dirty="0" smtClean="0">
                          <a:sym typeface="Arial"/>
                        </a:rPr>
                        <a:t> в приложении</a:t>
                      </a:r>
                      <a:endParaRPr sz="1600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Есть нейронная сеть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Нет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нейронной сети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Нет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нейронной сети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Нет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 нейронной сети</a:t>
                      </a:r>
                      <a:endParaRPr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1581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9F34E90-52FD-5137-5069-439C9423FAAE}"/>
              </a:ext>
            </a:extLst>
          </p:cNvPr>
          <p:cNvSpPr txBox="1"/>
          <p:nvPr/>
        </p:nvSpPr>
        <p:spPr>
          <a:xfrm>
            <a:off x="515936" y="5926621"/>
            <a:ext cx="108429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0A1D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Уникальность нашего проекта: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0A1D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возможность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rgbClr val="20A1D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подготовки к экзамену офлайн при помощи нейросети.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20A1D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161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42;p14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303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01" name="Google Shape;344;p14" descr="Google Shape;344;p14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02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/>
              </a:p>
            </p:txBody>
          </p:sp>
        </p:grpSp>
        <p:pic>
          <p:nvPicPr>
            <p:cNvPr id="304" name="Google Shape;346;p14" descr="Google Shape;346;p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Google Shape;347;p14" descr="Google Shape;347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Google Shape;348;p14"/>
          <p:cNvSpPr/>
          <p:nvPr/>
        </p:nvSpPr>
        <p:spPr>
          <a:xfrm>
            <a:off x="0" y="591241"/>
            <a:ext cx="4356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</p:txBody>
      </p:sp>
      <p:sp>
        <p:nvSpPr>
          <p:cNvPr id="310" name="Google Shape;351;p14"/>
          <p:cNvSpPr txBox="1"/>
          <p:nvPr/>
        </p:nvSpPr>
        <p:spPr>
          <a:xfrm>
            <a:off x="230666" y="-1976"/>
            <a:ext cx="459109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/>
              <a:t>БИЗНЕС-МОДЕЛЬ</a:t>
            </a:r>
            <a:endParaRPr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6364B3-3E84-B66D-6E66-E886A72B4668}"/>
              </a:ext>
            </a:extLst>
          </p:cNvPr>
          <p:cNvSpPr txBox="1"/>
          <p:nvPr/>
        </p:nvSpPr>
        <p:spPr>
          <a:xfrm>
            <a:off x="1350342" y="5022896"/>
            <a:ext cx="2351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11 Структура расходов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04549"/>
              </p:ext>
            </p:extLst>
          </p:nvPr>
        </p:nvGraphicFramePr>
        <p:xfrm>
          <a:off x="230666" y="771245"/>
          <a:ext cx="11724690" cy="5984074"/>
        </p:xfrm>
        <a:graphic>
          <a:graphicData uri="http://schemas.openxmlformats.org/drawingml/2006/table">
            <a:tbl>
              <a:tblPr/>
              <a:tblGrid>
                <a:gridCol w="2260636">
                  <a:extLst>
                    <a:ext uri="{9D8B030D-6E8A-4147-A177-3AD203B41FA5}">
                      <a16:colId xmlns:a16="http://schemas.microsoft.com/office/drawing/2014/main" val="1398652782"/>
                    </a:ext>
                  </a:extLst>
                </a:gridCol>
                <a:gridCol w="2061127">
                  <a:extLst>
                    <a:ext uri="{9D8B030D-6E8A-4147-A177-3AD203B41FA5}">
                      <a16:colId xmlns:a16="http://schemas.microsoft.com/office/drawing/2014/main" val="1125992582"/>
                    </a:ext>
                  </a:extLst>
                </a:gridCol>
                <a:gridCol w="2939545">
                  <a:extLst>
                    <a:ext uri="{9D8B030D-6E8A-4147-A177-3AD203B41FA5}">
                      <a16:colId xmlns:a16="http://schemas.microsoft.com/office/drawing/2014/main" val="287417056"/>
                    </a:ext>
                  </a:extLst>
                </a:gridCol>
                <a:gridCol w="2623774">
                  <a:extLst>
                    <a:ext uri="{9D8B030D-6E8A-4147-A177-3AD203B41FA5}">
                      <a16:colId xmlns:a16="http://schemas.microsoft.com/office/drawing/2014/main" val="1856051109"/>
                    </a:ext>
                  </a:extLst>
                </a:gridCol>
                <a:gridCol w="1839608">
                  <a:extLst>
                    <a:ext uri="{9D8B030D-6E8A-4147-A177-3AD203B41FA5}">
                      <a16:colId xmlns:a16="http://schemas.microsoft.com/office/drawing/2014/main" val="3517936243"/>
                    </a:ext>
                  </a:extLst>
                </a:gridCol>
              </a:tblGrid>
              <a:tr h="1786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 Проблемы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D5A6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A6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 Решение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5A6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 Ценностное предложение</a:t>
                      </a:r>
                    </a:p>
                  </a:txBody>
                  <a:tcPr marL="4701" marR="4701" marT="4701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5A6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 Нерыночное преимущество</a:t>
                      </a:r>
                    </a:p>
                  </a:txBody>
                  <a:tcPr marL="4701" marR="4701" marT="4701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5A6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Целевая аудитория</a:t>
                      </a:r>
                    </a:p>
                  </a:txBody>
                  <a:tcPr marL="4701" marR="4701" marT="4701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5A6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449468"/>
                  </a:ext>
                </a:extLst>
              </a:tr>
              <a:tr h="18329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Отсутствие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качественно подготовиться к экзамену, из – за плохой связи на территории НПР.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Высокая стоимость решений.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Отсутствие гарантий результат поступления.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Приложение для подготовки к ЕГЭ офлайн.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Возможность работать </a:t>
                      </a:r>
                      <a:r>
                        <a:rPr lang="ru-RU" sz="1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платформе 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ofline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  <a:p>
                      <a:pPr marL="342900" indent="-3429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Получение актуальных учебных материалов.</a:t>
                      </a:r>
                    </a:p>
                    <a:p>
                      <a:pPr marL="342900" indent="-3429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Гарантия поступления в ВУЗ (бюджет/контракт).</a:t>
                      </a:r>
                    </a:p>
                    <a:p>
                      <a:pPr marL="342900" indent="-3429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Возможность поступления в желаемый ВУЗ.</a:t>
                      </a:r>
                    </a:p>
                    <a:p>
                      <a:pPr marL="342900" indent="-3429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Конкурентоспособная цена.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Уникальный состав команды разработчиков</a:t>
                      </a:r>
                    </a:p>
                    <a:p>
                      <a:pPr marL="342900" indent="-3429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Получение патента на разработку (перспектива).</a:t>
                      </a:r>
                    </a:p>
                    <a:p>
                      <a:pPr marL="342900" indent="-3429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Наличие партнёрских связей и коммуникаций.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Родители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 детьми – выпускниками 10 – 11 классы (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B2C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Репетиционные центы (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B2B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Школы (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B2G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221381"/>
                  </a:ext>
                </a:extLst>
              </a:tr>
              <a:tr h="3527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 Существующие альтернативы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 Ключевые метрики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 Продукт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 Каналы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 Ранние последователи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854930"/>
                  </a:ext>
                </a:extLst>
              </a:tr>
              <a:tr h="1832986">
                <a:tc>
                  <a:txBody>
                    <a:bodyPr/>
                    <a:lstStyle/>
                    <a:p>
                      <a:pPr marL="228600" indent="-2286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ТурбоЕГЭ</a:t>
                      </a:r>
                    </a:p>
                    <a:p>
                      <a:pPr marL="228600" indent="-2286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Экзамер – ЕГЭ и ОГЭ</a:t>
                      </a:r>
                    </a:p>
                    <a:p>
                      <a:pPr marL="228600" indent="-2286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ЕГЭ тренажёр</a:t>
                      </a:r>
                    </a:p>
                    <a:p>
                      <a:pPr marL="228600" indent="-2286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Частные репетиторы</a:t>
                      </a:r>
                    </a:p>
                    <a:p>
                      <a:pPr marL="228600" indent="-2286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Репетиционные центры</a:t>
                      </a:r>
                    </a:p>
                    <a:p>
                      <a:pPr marL="228600" indent="-228600" algn="ctr" fontAlgn="ctr">
                        <a:buAutoNum type="arabicPeriod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Школа</a:t>
                      </a:r>
                    </a:p>
                    <a:p>
                      <a:pPr marL="228600" indent="-228600" algn="ctr" fontAlgn="ctr">
                        <a:buAutoNum type="arabicPeriod"/>
                      </a:pP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1. Декабрь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2023 – выход концепта приложения.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 Июнь 2024 – выход приложений.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3. Август 2024 – выход сайта.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4. Сентябрь 2024 – начало работы.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Сайт,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написанный на 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HTML, CSS 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 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JavaScript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на котором можно будет скачать приложения, разработанное на ЯП 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C#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В этих приложениях будет работать нейронная сеть, написанная на ЯП 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Python.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Прямые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продажи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 Сайт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3. 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CEO</a:t>
                      </a:r>
                    </a:p>
                    <a:p>
                      <a:pPr algn="ctr" fontAlgn="ctr"/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4. 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Участие в Акселераторах, конкурсах.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 Контекстная/таргетированная реклама.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Родители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 детьми – выпускниками 10 – 11 классы (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B2C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505987"/>
                  </a:ext>
                </a:extLst>
              </a:tr>
              <a:tr h="17862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                11 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Структура расходов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                       12 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Потоки доходов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644021"/>
                  </a:ext>
                </a:extLst>
              </a:tr>
              <a:tr h="142665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Разработка приложений и сайта.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 Маркетинг.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3. Регистрация приложения.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 Оборудование + ПО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 Оплата, начисление персонала.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 Аренда помещения + административные расходы.</a:t>
                      </a:r>
                    </a:p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 Нематериальные активы + прочие расходы.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01" marR="4701" marT="4701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Подписка приложения – один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лид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= 1000 рублей. Сопутствующая реклама (дополнительный доход)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701" marR="4701" marT="4701" marB="0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919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45565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0" y="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Google Shape;383;p16">
            <a:extLst>
              <a:ext uri="{FF2B5EF4-FFF2-40B4-BE49-F238E27FC236}">
                <a16:creationId xmlns:a16="http://schemas.microsoft.com/office/drawing/2014/main" id="{68C08D72-E06C-B839-4E5D-EBAB43DE51C2}"/>
              </a:ext>
            </a:extLst>
          </p:cNvPr>
          <p:cNvSpPr/>
          <p:nvPr/>
        </p:nvSpPr>
        <p:spPr>
          <a:xfrm>
            <a:off x="-1" y="761999"/>
            <a:ext cx="3888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386;p16">
            <a:extLst>
              <a:ext uri="{FF2B5EF4-FFF2-40B4-BE49-F238E27FC236}">
                <a16:creationId xmlns:a16="http://schemas.microsoft.com/office/drawing/2014/main" id="{F76A626F-B10E-EDF5-B99A-1E55B18CB943}"/>
              </a:ext>
            </a:extLst>
          </p:cNvPr>
          <p:cNvSpPr txBox="1"/>
          <p:nvPr/>
        </p:nvSpPr>
        <p:spPr>
          <a:xfrm>
            <a:off x="594364" y="274319"/>
            <a:ext cx="3584097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ОБЪЁМ РЫНКА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89;g208d8d4173f_0_186">
            <a:extLst>
              <a:ext uri="{FF2B5EF4-FFF2-40B4-BE49-F238E27FC236}">
                <a16:creationId xmlns:a16="http://schemas.microsoft.com/office/drawing/2014/main" id="{A68836D0-E92D-6148-B191-1B680796DB9C}"/>
              </a:ext>
            </a:extLst>
          </p:cNvPr>
          <p:cNvSpPr/>
          <p:nvPr/>
        </p:nvSpPr>
        <p:spPr>
          <a:xfrm>
            <a:off x="592154" y="1346732"/>
            <a:ext cx="4687089" cy="4801072"/>
          </a:xfrm>
          <a:prstGeom prst="ellipse">
            <a:avLst/>
          </a:prstGeom>
          <a:noFill/>
          <a:ln w="28575" cap="flat" cmpd="sng">
            <a:solidFill>
              <a:srgbClr val="20A1D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390;g208d8d4173f_0_186">
            <a:extLst>
              <a:ext uri="{FF2B5EF4-FFF2-40B4-BE49-F238E27FC236}">
                <a16:creationId xmlns:a16="http://schemas.microsoft.com/office/drawing/2014/main" id="{1AD2ECC8-4384-B21A-EECC-ACE047FB4346}"/>
              </a:ext>
            </a:extLst>
          </p:cNvPr>
          <p:cNvSpPr/>
          <p:nvPr/>
        </p:nvSpPr>
        <p:spPr>
          <a:xfrm>
            <a:off x="1138350" y="2465850"/>
            <a:ext cx="3594363" cy="3682062"/>
          </a:xfrm>
          <a:prstGeom prst="ellipse">
            <a:avLst/>
          </a:prstGeom>
          <a:noFill/>
          <a:ln w="28575" cap="flat" cmpd="sng">
            <a:solidFill>
              <a:schemeClr val="accent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Google Shape;391;g208d8d4173f_0_186">
            <a:extLst>
              <a:ext uri="{FF2B5EF4-FFF2-40B4-BE49-F238E27FC236}">
                <a16:creationId xmlns:a16="http://schemas.microsoft.com/office/drawing/2014/main" id="{87CBF05E-5667-05AB-7690-B6F1CCDCE329}"/>
              </a:ext>
            </a:extLst>
          </p:cNvPr>
          <p:cNvSpPr/>
          <p:nvPr/>
        </p:nvSpPr>
        <p:spPr>
          <a:xfrm>
            <a:off x="1810256" y="3842470"/>
            <a:ext cx="2250510" cy="2305420"/>
          </a:xfrm>
          <a:prstGeom prst="ellipse">
            <a:avLst/>
          </a:prstGeom>
          <a:noFill/>
          <a:ln w="28575" cap="flat" cmpd="sng">
            <a:solidFill>
              <a:srgbClr val="F2220F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Google Shape;392;g208d8d4173f_0_186">
            <a:extLst>
              <a:ext uri="{FF2B5EF4-FFF2-40B4-BE49-F238E27FC236}">
                <a16:creationId xmlns:a16="http://schemas.microsoft.com/office/drawing/2014/main" id="{E639243F-84AC-8BFE-4469-F8E8D8C306E7}"/>
              </a:ext>
            </a:extLst>
          </p:cNvPr>
          <p:cNvSpPr/>
          <p:nvPr/>
        </p:nvSpPr>
        <p:spPr>
          <a:xfrm>
            <a:off x="5617030" y="730645"/>
            <a:ext cx="6143323" cy="20523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i="0" u="none" strike="noStrike" cap="none" dirty="0" smtClean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TAM (РФ</a:t>
            </a:r>
            <a:r>
              <a:rPr lang="ru-RU" sz="2400" b="1" i="0" u="none" strike="noStrike" cap="none" dirty="0" smtClean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):</a:t>
            </a:r>
          </a:p>
          <a:p>
            <a:pPr lvl="0">
              <a:buClr>
                <a:srgbClr val="000000"/>
              </a:buClr>
              <a:buSzPts val="1100"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Общие сведения, предоставленные </a:t>
            </a:r>
            <a:r>
              <a:rPr lang="ru-RU" sz="1400" dirty="0" err="1" smtClean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Роспотребнадзором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, говорят о том, что в основной период — и в основные, и в резервные сроки — ЕГЭ в Норильске сдавали более 1200 человек (данные за январь 2023 года), на данный момент самые скромные </a:t>
            </a:r>
            <a:r>
              <a:rPr lang="ru-RU" sz="1400" dirty="0" err="1" smtClean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подсчтёты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 рынка составляют более 25 млрд рублей. Прогноз роста рынка на ближайшие три года составляет около 50 млрд рублей, что в два раза выше текущего объёма.</a:t>
            </a:r>
            <a:endParaRPr lang="ru-RU" sz="14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sp>
        <p:nvSpPr>
          <p:cNvPr id="17" name="Google Shape;393;g208d8d4173f_0_186">
            <a:extLst>
              <a:ext uri="{FF2B5EF4-FFF2-40B4-BE49-F238E27FC236}">
                <a16:creationId xmlns:a16="http://schemas.microsoft.com/office/drawing/2014/main" id="{E5B4B977-031F-C653-482B-A4BE6FC84F96}"/>
              </a:ext>
            </a:extLst>
          </p:cNvPr>
          <p:cNvSpPr/>
          <p:nvPr/>
        </p:nvSpPr>
        <p:spPr>
          <a:xfrm>
            <a:off x="5617029" y="2967540"/>
            <a:ext cx="6332646" cy="19423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 smtClean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SAM (Красноярский край):</a:t>
            </a:r>
            <a:endParaRPr lang="ru-RU"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pPr lvl="0">
              <a:buClr>
                <a:srgbClr val="000000"/>
              </a:buClr>
              <a:buSzPts val="1100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Так, по данным Института образования ВШЭ, теневой рынок репетиторских услуг в России к 2017 году составлял почти 30 млрд рублей, от 10 до 70% преподавателей школ, по разным оценкам, так или иначе подрабатывают репетиторами. Так, примерная доля незанятого рынка на данный момент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составляет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около 10-15%. Сейчас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в Норильске работает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до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10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компаний и несколько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сотен преподавателей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, предлагающих курсы подготовки к ЕГЭ.</a:t>
            </a:r>
            <a:endParaRPr lang="ru-RU" sz="14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sp>
        <p:nvSpPr>
          <p:cNvPr id="18" name="Google Shape;394;g208d8d4173f_0_186">
            <a:extLst>
              <a:ext uri="{FF2B5EF4-FFF2-40B4-BE49-F238E27FC236}">
                <a16:creationId xmlns:a16="http://schemas.microsoft.com/office/drawing/2014/main" id="{F630E669-019B-00A1-2783-289868974E39}"/>
              </a:ext>
            </a:extLst>
          </p:cNvPr>
          <p:cNvSpPr/>
          <p:nvPr/>
        </p:nvSpPr>
        <p:spPr>
          <a:xfrm>
            <a:off x="5617029" y="5094515"/>
            <a:ext cx="6143323" cy="16754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 smtClean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SOM (Норильск) :</a:t>
            </a:r>
            <a:endParaRPr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pPr lvl="0">
              <a:buClr>
                <a:srgbClr val="000000"/>
              </a:buClr>
              <a:buSzPts val="1100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Для проведения более точного подсчёта достижимого объёма рынка необходим более тщательный анализ. На данный момент можно с уверенностью сказать, что прогнозируемая доля рынка, с учётом имеющихся ресурсов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составит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не более 1% от общего объёма рынка в стране.</a:t>
            </a:r>
            <a:endParaRPr sz="14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440443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0" y="-568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34CBD7B4-1A61-952D-6512-F467526BA2FF}"/>
              </a:ext>
            </a:extLst>
          </p:cNvPr>
          <p:cNvSpPr txBox="1"/>
          <p:nvPr/>
        </p:nvSpPr>
        <p:spPr>
          <a:xfrm>
            <a:off x="472663" y="206965"/>
            <a:ext cx="55016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Профиль команды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147;p4">
            <a:extLst>
              <a:ext uri="{FF2B5EF4-FFF2-40B4-BE49-F238E27FC236}">
                <a16:creationId xmlns:a16="http://schemas.microsoft.com/office/drawing/2014/main" id="{B97A52C0-A04E-65CB-459D-D941FB5539F0}"/>
              </a:ext>
            </a:extLst>
          </p:cNvPr>
          <p:cNvSpPr/>
          <p:nvPr/>
        </p:nvSpPr>
        <p:spPr>
          <a:xfrm>
            <a:off x="-1" y="761999"/>
            <a:ext cx="4500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1E3420F-5A1A-6AE7-81D0-FBE5E87128AB}"/>
              </a:ext>
            </a:extLst>
          </p:cNvPr>
          <p:cNvSpPr/>
          <p:nvPr/>
        </p:nvSpPr>
        <p:spPr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F2434E-AB9E-C1AF-5E14-C5C2B844D983}"/>
              </a:ext>
            </a:extLst>
          </p:cNvPr>
          <p:cNvSpPr txBox="1"/>
          <p:nvPr/>
        </p:nvSpPr>
        <p:spPr>
          <a:xfrm>
            <a:off x="579604" y="4652669"/>
            <a:ext cx="230070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Илья Захаров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лидер команды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Опыт в управлении проектами: 3 года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Навыки: коммуникабельность, активность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E171F9-0E4C-1EEA-2CBB-1055D189581F}"/>
              </a:ext>
            </a:extLst>
          </p:cNvPr>
          <p:cNvSpPr/>
          <p:nvPr/>
        </p:nvSpPr>
        <p:spPr>
          <a:xfrm>
            <a:off x="3882075" y="1087118"/>
            <a:ext cx="1860729" cy="1854201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147B22F-AD4B-1D9C-A833-09D522FB1E32}"/>
              </a:ext>
            </a:extLst>
          </p:cNvPr>
          <p:cNvSpPr/>
          <p:nvPr/>
        </p:nvSpPr>
        <p:spPr>
          <a:xfrm>
            <a:off x="3882075" y="4206239"/>
            <a:ext cx="1860729" cy="1854201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F9C8270-37D1-312E-26B5-752C1458BCAF}"/>
              </a:ext>
            </a:extLst>
          </p:cNvPr>
          <p:cNvSpPr/>
          <p:nvPr/>
        </p:nvSpPr>
        <p:spPr>
          <a:xfrm>
            <a:off x="8044347" y="1087118"/>
            <a:ext cx="1860729" cy="1854201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6604ED8-A32D-3621-31C7-699DC7CD9428}"/>
              </a:ext>
            </a:extLst>
          </p:cNvPr>
          <p:cNvSpPr/>
          <p:nvPr/>
        </p:nvSpPr>
        <p:spPr>
          <a:xfrm>
            <a:off x="8044347" y="4206239"/>
            <a:ext cx="1860729" cy="1854201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4191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BE691B-B724-CC18-981E-F066D433ECE6}"/>
              </a:ext>
            </a:extLst>
          </p:cNvPr>
          <p:cNvSpPr txBox="1"/>
          <p:nvPr/>
        </p:nvSpPr>
        <p:spPr>
          <a:xfrm>
            <a:off x="5873109" y="1728083"/>
            <a:ext cx="1925655" cy="1292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Влада Сологубова</a:t>
            </a:r>
            <a:endParaRPr kumimoji="0" lang="ru-RU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Креативный директор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Опыт в разработке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проектов более 2 лет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Навыки: терпение, креативность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D5F1A0-F75A-C88E-7E01-462640ACE20B}"/>
              </a:ext>
            </a:extLst>
          </p:cNvPr>
          <p:cNvSpPr txBox="1"/>
          <p:nvPr/>
        </p:nvSpPr>
        <p:spPr>
          <a:xfrm>
            <a:off x="10074912" y="1297196"/>
            <a:ext cx="1781809" cy="1723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Роман</a:t>
            </a:r>
            <a:r>
              <a:rPr kumimoji="0" lang="ru-RU" sz="14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Матурин</a:t>
            </a:r>
            <a:endParaRPr kumimoji="0" lang="ru-RU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Ведущий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frontend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– разработчик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Опыт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в разработке приложени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й: 5 лет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Навыки: 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JS, HTML, CSS</a:t>
            </a:r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F93156-26FA-1DC3-5C70-87F45A0FE76F}"/>
              </a:ext>
            </a:extLst>
          </p:cNvPr>
          <p:cNvSpPr txBox="1"/>
          <p:nvPr/>
        </p:nvSpPr>
        <p:spPr>
          <a:xfrm>
            <a:off x="5856958" y="4249496"/>
            <a:ext cx="1810803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Михаил Александров</a:t>
            </a:r>
            <a:endParaRPr kumimoji="0" lang="ru-RU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Ведущий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Backend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– разработчик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Опыт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разработки приложений: 2 года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Навыки: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разработка на 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C#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3C1729-2A61-C3CF-4531-97B02A64A420}"/>
              </a:ext>
            </a:extLst>
          </p:cNvPr>
          <p:cNvSpPr txBox="1"/>
          <p:nvPr/>
        </p:nvSpPr>
        <p:spPr>
          <a:xfrm>
            <a:off x="10020172" y="4357217"/>
            <a:ext cx="1781809" cy="1723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Андрей</a:t>
            </a:r>
            <a:r>
              <a:rPr kumimoji="0" lang="ru-RU" sz="14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Логачев</a:t>
            </a:r>
            <a:endParaRPr kumimoji="0" lang="ru-RU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Финансовый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директор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Опыт в управлении финансами: более 2 лет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Навыки: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терпение, усидчивость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73254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1046</Words>
  <Application>Microsoft Office PowerPoint</Application>
  <PresentationFormat>Широкоэкранный</PresentationFormat>
  <Paragraphs>169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Montserrat</vt:lpstr>
      <vt:lpstr>Montserrat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Илья</cp:lastModifiedBy>
  <cp:revision>140</cp:revision>
  <dcterms:created xsi:type="dcterms:W3CDTF">2023-11-04T17:04:24Z</dcterms:created>
  <dcterms:modified xsi:type="dcterms:W3CDTF">2023-12-09T12:15:28Z</dcterms:modified>
</cp:coreProperties>
</file>