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hOCtbIcb4vkqIqgWA0bgbRoftw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4F0A9E-6355-4E82-8FB8-7C216FFE9D69}">
  <a:tblStyle styleId="{2D4F0A9E-6355-4E82-8FB8-7C216FFE9D6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a1a6e881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g2a1a6e88151_0_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1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2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2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3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3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7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7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7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20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8.jp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019410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Механизированный паркинг</a:t>
            </a:r>
            <a:endParaRPr sz="31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8" y="2340281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Mechanized Parking Systems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467707" y="1710405"/>
            <a:ext cx="6153300" cy="2564272"/>
          </a:xfrm>
          <a:prstGeom prst="rect">
            <a:avLst/>
          </a:prstGeom>
          <a:noFill/>
          <a:ln cap="flat" cmpd="sng" w="952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14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Механизированные парковки решат проблемы организации парковочного пространства в стесненных условиях современного города. 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14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Парковка такого типа это простое и надежное решение, которое позволит расширить возможности организации паркинга: 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71450" lvl="0" marL="17145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14"/>
              <a:buChar char="●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территории бизнес центра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71450" lvl="0" marL="17145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14"/>
              <a:buChar char="●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создание цивилизованной парковки в ТСЖ </a:t>
            </a:r>
            <a:endParaRPr/>
          </a:p>
          <a:p>
            <a:pPr indent="-171450" lvl="0" marL="17145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714"/>
              <a:buChar char="●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организация городских паркингов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526227" y="86882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300">
                <a:solidFill>
                  <a:srgbClr val="132C40"/>
                </a:solidFill>
              </a:rPr>
              <a:t>Целевой аудиторией являются владельцы строительных компаний по предоставлению как жилья, так и офисов. Ввиду малого размера такого типа паркингов, освобобождается больше полезного пространства для реализации проектов (прим. благоустройство территорий). Жильё с обширным и вместительным паркингом в комплекте будет более интересным предложением для потребителей.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4"/>
          <p:cNvSpPr txBox="1"/>
          <p:nvPr>
            <p:ph idx="1" type="body"/>
          </p:nvPr>
        </p:nvSpPr>
        <p:spPr>
          <a:xfrm>
            <a:off x="456818" y="2568881"/>
            <a:ext cx="7571076" cy="1604299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Стандартные паркинги занимают много места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Строительство подземных паркингов под жилым зданием увеличивает перечень критериев которые нужно соблюдать в соответсвии со СНиП 21-02-99. «Свод правил. Стоянки автомобилей.»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Стандартный паркинг 100м2 вмещает всего 8 авто, а при механизированной версии уже 12 авто.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/>
          <p:nvPr>
            <p:ph type="title"/>
          </p:nvPr>
        </p:nvSpPr>
        <p:spPr>
          <a:xfrm>
            <a:off x="456817" y="13441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5"/>
          <p:cNvSpPr txBox="1"/>
          <p:nvPr>
            <p:ph idx="1" type="body"/>
          </p:nvPr>
        </p:nvSpPr>
        <p:spPr>
          <a:xfrm>
            <a:off x="456817" y="1787055"/>
            <a:ext cx="7993200" cy="3303226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основе проекта лежит уже существующие компоненты, такие как приводное устройство, пластинчатые цепи, тормоза. Проект на этапе предварительного рассмотра и обсуждения. </a:t>
            </a:r>
            <a:endParaRPr/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b="1" lang="ru">
                <a:solidFill>
                  <a:srgbClr val="132C40"/>
                </a:solidFill>
              </a:rPr>
              <a:t>Технические характеристики: (Предварительная информация).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Двигательная установка - мощностью от 8 до 11 кВт, способный вращать вал со скоростью 6.5 об/мин. 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Характеристики устанавливаемых автомобилей (Д*Ш*В) мм - 5200*2150*1950 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Максимальный вес – одного 2800 кг. </a:t>
            </a:r>
            <a:endParaRPr/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b="1" lang="ru">
                <a:solidFill>
                  <a:srgbClr val="132C40"/>
                </a:solidFill>
              </a:rPr>
              <a:t>Некоторые преимущества такого вида паркинга: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пространства. Вертикальная парковка позволяет разместить больше автомобилей на меньшей площади. Это означает, что для парковки требуется меньше земли, освобождая пространство для других целей.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Эффективность. Системы вертикальной парковки спроектированы эффективно и быстро, что позволяет водителям быстро и легко парковать и забирать свои автомобили.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Экологичность. Сокращая потребность в земле, вертикальная парковка помогает уменьшить разрастание городов и сохранить естественную среду обитания.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/>
          <p:nvPr>
            <p:ph type="title"/>
          </p:nvPr>
        </p:nvSpPr>
        <p:spPr>
          <a:xfrm>
            <a:off x="1277088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1" y="1296099"/>
            <a:ext cx="2484158" cy="3485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8587" y="1293382"/>
            <a:ext cx="2601907" cy="3480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13043" y="1293382"/>
            <a:ext cx="2917914" cy="3498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 txBox="1"/>
          <p:nvPr>
            <p:ph type="title"/>
          </p:nvPr>
        </p:nvSpPr>
        <p:spPr>
          <a:xfrm>
            <a:off x="1227708" y="75149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8" name="Google Shape;20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716" y="1344136"/>
            <a:ext cx="4655700" cy="329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82951" y="2842767"/>
            <a:ext cx="2772131" cy="179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65941" y="1044300"/>
            <a:ext cx="2913657" cy="1792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 txBox="1"/>
          <p:nvPr>
            <p:ph type="title"/>
          </p:nvPr>
        </p:nvSpPr>
        <p:spPr>
          <a:xfrm>
            <a:off x="1227708" y="75149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 txBox="1"/>
          <p:nvPr/>
        </p:nvSpPr>
        <p:spPr>
          <a:xfrm>
            <a:off x="634618" y="1734636"/>
            <a:ext cx="749338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Ввиду относительно простой и надежной конструкции, а также быстрого монтажадемонтажа оборудования и низких требований к организации фундаментной плиты – механизированный паркинг может быть признан как некапитальное строение. Это может позволить избежать длительных процессов согласования строительных проектов и значительно приблизить процесс финансового оборота вложенных средств и их возврата.</a:t>
            </a:r>
            <a:endParaRPr/>
          </a:p>
        </p:txBody>
      </p:sp>
      <p:sp>
        <p:nvSpPr>
          <p:cNvPr id="226" name="Google Shape;226;p8"/>
          <p:cNvSpPr txBox="1"/>
          <p:nvPr/>
        </p:nvSpPr>
        <p:spPr>
          <a:xfrm>
            <a:off x="634618" y="2912003"/>
            <a:ext cx="749338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Механизированные паркинги отлично решают вопрос обеспечения паркингом новых жилых комплексов парковочными местами во исполнение нормативов и требований строительного законодательства. При условии, что для застройщиков строительство паркинга - это обременение ввиду низкого первоначального спроса на парковочные места, возможно достижение соглашений об организации паркинга на территории будущего жилого комплекса или дома в рамках генподряда при условии, что продажа мест и возврат инвестиций непосредственно осуществляется подрядчиком-инвестором. При этом застройщик получает исполнение нормативов и не обременен финансовыми затратами на организацию паркинга.</a:t>
            </a:r>
            <a:endParaRPr b="0" i="0" sz="12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2" name="Google Shape;232;p9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MPS (Mechanized Parking Systems),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владельцам строительных компаний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организацией парковочных мест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оптимизации территорий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механизированных паркингов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создавать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более выгодное предложение среди конкурентов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"/>
          <p:cNvSpPr txBox="1"/>
          <p:nvPr>
            <p:ph type="title"/>
          </p:nvPr>
        </p:nvSpPr>
        <p:spPr>
          <a:xfrm>
            <a:off x="432332" y="445031"/>
            <a:ext cx="7976100" cy="1041068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 ПРОБЛЕМЫ ДЛЯ БУДУЩЕГО ПОТРЕБИТЕЛЯ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68" y="1996929"/>
            <a:ext cx="4052332" cy="2661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140" y="1996929"/>
            <a:ext cx="4229792" cy="266169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0"/>
          <p:cNvSpPr txBox="1"/>
          <p:nvPr/>
        </p:nvSpPr>
        <p:spPr>
          <a:xfrm>
            <a:off x="401716" y="1416020"/>
            <a:ext cx="52543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Решение с покупкой отдельного парковочного места для потребителя не выглядит привлекательно. </a:t>
            </a:r>
            <a:endParaRPr b="0" i="0" sz="14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291068" y="1996929"/>
            <a:ext cx="4052332" cy="2661696"/>
          </a:xfrm>
          <a:prstGeom prst="rect">
            <a:avLst/>
          </a:prstGeom>
          <a:noFill/>
          <a:ln cap="flat" cmpd="sng" w="254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4623140" y="1996929"/>
            <a:ext cx="4229792" cy="2661696"/>
          </a:xfrm>
          <a:prstGeom prst="rect">
            <a:avLst/>
          </a:prstGeom>
          <a:noFill/>
          <a:ln cap="flat" cmpd="sng" w="254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6" name="Google Shape;256;p1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7" name="Google Shape;257;p11"/>
          <p:cNvSpPr txBox="1"/>
          <p:nvPr>
            <p:ph idx="1" type="body"/>
          </p:nvPr>
        </p:nvSpPr>
        <p:spPr>
          <a:xfrm>
            <a:off x="401716" y="2709588"/>
            <a:ext cx="7993200" cy="18466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собираемся работать на рынке B2B. Продажа и согласовывание со строительными компаниями. Наша ЦА – это строительными компаниями.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от 8 миллионов до 12 миллионов рублей за один слот в зависимости от количества авто (8-12), которое можно будет установить.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Цена одного парковочного места уже будет входить в стоимость помещения, либо как отдельная услуга по желанию заказчика.</a:t>
            </a:r>
            <a:endParaRPr/>
          </a:p>
        </p:txBody>
      </p:sp>
      <p:sp>
        <p:nvSpPr>
          <p:cNvPr id="258" name="Google Shape;25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a1a6e88151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g2a1a6e88151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2a1a6e88151_0_0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2a1a6e88151_0_0"/>
          <p:cNvSpPr txBox="1"/>
          <p:nvPr/>
        </p:nvSpPr>
        <p:spPr>
          <a:xfrm>
            <a:off x="277250" y="2244625"/>
            <a:ext cx="39933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ынок АэроНет. Применение уменьшенной версии проекта для коммерческих дронов. Автоматизированная парковка дронов, с функцией подзарядки или замены батареи. Ввиду развития технологий, коммерческие дроны (например, доставка), могут начать использоваться повсеместно. </a:t>
            </a:r>
            <a:endParaRPr i="0" u="none" cap="none" strike="noStrike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g2a1a6e88151_0_0"/>
          <p:cNvSpPr txBox="1"/>
          <p:nvPr>
            <p:ph type="title"/>
          </p:nvPr>
        </p:nvSpPr>
        <p:spPr>
          <a:xfrm>
            <a:off x="456825" y="1257875"/>
            <a:ext cx="4832100" cy="57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Иные рынки применения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1" name="Google Shape;271;g2a1a6e88151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g2a1a6e88151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g2a1a6e88151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g2a1a6e88151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5" name="Google Shape;275;g2a1a6e8815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625" y="2005511"/>
            <a:ext cx="3833200" cy="255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5" name="Google Shape;285;p12"/>
          <p:cNvSpPr txBox="1"/>
          <p:nvPr>
            <p:ph idx="1" type="body"/>
          </p:nvPr>
        </p:nvSpPr>
        <p:spPr>
          <a:xfrm>
            <a:off x="456818" y="2922131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механизированные паркинги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8-12 миллионов рублей за один слот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этот товар.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обслуживании такого вида паркингов, своевременный ремонт.</a:t>
            </a:r>
            <a:endParaRPr/>
          </a:p>
        </p:txBody>
      </p:sp>
      <p:sp>
        <p:nvSpPr>
          <p:cNvPr id="286" name="Google Shape;28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13"/>
          <p:cNvSpPr txBox="1"/>
          <p:nvPr>
            <p:ph idx="1" type="body"/>
          </p:nvPr>
        </p:nvSpPr>
        <p:spPr>
          <a:xfrm>
            <a:off x="456825" y="1858174"/>
            <a:ext cx="79932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Мы провели интервью с несколькими строительными компаниями на территории Алтайского края и получили такие результаты: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/>
              <a:t>Было установлено, что от данной идеи отказываются, т.к. долгая доставка компонентов и нет возможности локально обслуживать данные сооружения. Мы будем являться локальными поставщиками этой услуги в Алтайском крае и ближайших регионах, что будет способствовать внедрению этой технологии повсеместно. </a:t>
            </a:r>
            <a:endParaRPr sz="1500"/>
          </a:p>
        </p:txBody>
      </p:sp>
      <p:sp>
        <p:nvSpPr>
          <p:cNvPr id="296" name="Google Shape;29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5" name="Google Shape;305;p1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4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307" name="Google Shape;307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3" name="Google Shape;313;p14"/>
          <p:cNvGraphicFramePr/>
          <p:nvPr/>
        </p:nvGraphicFramePr>
        <p:xfrm>
          <a:off x="518144" y="10308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{2D4F0A9E-6355-4E82-8FB8-7C216FFE9D69}</a:tableStyleId>
              </a:tblPr>
              <a:tblGrid>
                <a:gridCol w="3912650"/>
                <a:gridCol w="3336575"/>
              </a:tblGrid>
              <a:tr h="43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РОЛЬ</a:t>
                      </a:r>
                      <a:endParaRPr/>
                    </a:p>
                  </a:txBody>
                  <a:tcPr marT="54375" marB="54375" marR="108750" marL="10875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ФАМИЛИЯ ИМЯ</a:t>
                      </a:r>
                      <a:endParaRPr/>
                    </a:p>
                  </a:txBody>
                  <a:tcPr marT="54375" marB="54375" marR="108750" marL="108750">
                    <a:solidFill>
                      <a:schemeClr val="accent4"/>
                    </a:solidFill>
                  </a:tcPr>
                </a:tc>
              </a:tr>
              <a:tr h="4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Лидер. </a:t>
                      </a:r>
                      <a:r>
                        <a:rPr lang="ru" sz="1700" u="none" cap="none" strike="noStrike"/>
                        <a:t>Советник, администратор</a:t>
                      </a:r>
                      <a:endParaRPr/>
                    </a:p>
                  </a:txBody>
                  <a:tcPr marT="54375" marB="54375" marR="108750" marL="1087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u="none" cap="none" strike="noStrike"/>
                        <a:t>Бурченинов Владислав</a:t>
                      </a:r>
                      <a:endParaRPr/>
                    </a:p>
                  </a:txBody>
                  <a:tcPr marT="54375" marB="54375" marR="108750" marL="108750"/>
                </a:tc>
              </a:tr>
              <a:tr h="4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Интегратор. </a:t>
                      </a:r>
                      <a:r>
                        <a:rPr lang="ru" sz="1700" u="none" cap="none" strike="noStrike"/>
                        <a:t>Спикер, аналитик</a:t>
                      </a:r>
                      <a:endParaRPr/>
                    </a:p>
                  </a:txBody>
                  <a:tcPr marT="54375" marB="54375" marR="108750" marL="1087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u="none" cap="none" strike="noStrike"/>
                        <a:t>Мищук Михаил</a:t>
                      </a:r>
                      <a:endParaRPr/>
                    </a:p>
                  </a:txBody>
                  <a:tcPr marT="54375" marB="54375" marR="108750" marL="108750"/>
                </a:tc>
              </a:tr>
              <a:tr h="4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Юрист. </a:t>
                      </a:r>
                      <a:r>
                        <a:rPr lang="ru" sz="1700" u="none" cap="none" strike="noStrike"/>
                        <a:t>Советник</a:t>
                      </a:r>
                      <a:endParaRPr/>
                    </a:p>
                  </a:txBody>
                  <a:tcPr marT="54375" marB="54375" marR="108750" marL="1087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u="none" cap="none" strike="noStrike"/>
                        <a:t>Кондакова Вероника</a:t>
                      </a:r>
                      <a:endParaRPr/>
                    </a:p>
                  </a:txBody>
                  <a:tcPr marT="54375" marB="54375" marR="108750" marL="108750"/>
                </a:tc>
              </a:tr>
              <a:tr h="4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Менеджер. </a:t>
                      </a:r>
                      <a:r>
                        <a:rPr lang="ru" sz="1700" u="none" cap="none" strike="noStrike"/>
                        <a:t>Аналитик</a:t>
                      </a:r>
                      <a:endParaRPr/>
                    </a:p>
                  </a:txBody>
                  <a:tcPr marT="54375" marB="54375" marR="108750" marL="1087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u="none" cap="none" strike="noStrike"/>
                        <a:t>Альт Лидия</a:t>
                      </a:r>
                      <a:endParaRPr/>
                    </a:p>
                  </a:txBody>
                  <a:tcPr marT="54375" marB="54375" marR="108750" marL="108750"/>
                </a:tc>
              </a:tr>
              <a:tr h="4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 u="none" cap="none" strike="noStrike"/>
                        <a:t>Специалист. </a:t>
                      </a:r>
                      <a:r>
                        <a:rPr lang="ru" sz="1700" u="none" cap="none" strike="noStrike"/>
                        <a:t>Генератор идей</a:t>
                      </a:r>
                      <a:endParaRPr/>
                    </a:p>
                  </a:txBody>
                  <a:tcPr marT="54375" marB="54375" marR="108750" marL="1087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u="none" cap="none" strike="noStrike"/>
                        <a:t>Чебанова Дарья</a:t>
                      </a:r>
                      <a:endParaRPr/>
                    </a:p>
                  </a:txBody>
                  <a:tcPr marT="54375" marB="54375" marR="108750" marL="10875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9" name="Google Shape;319;p1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ФИ: Бурченинов Владислав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Номер: +79635307655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Почта: burcheninov@mail.ru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" name="Google Shape;320;p1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ФИ:Мищук Михаил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Номер: +79237510691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Почта: mike.miken1@mail.ru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