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66" r:id="rId2"/>
    <p:sldMasterId id="2147483667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a1fd496678_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135188" y="914400"/>
            <a:ext cx="8128001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2a1fd496678_2_19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a1fd496678_2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2a1fd496678_2_63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2a1fd496678_2_63:notes"/>
          <p:cNvSpPr txBox="1">
            <a:spLocks noGrp="1"/>
          </p:cNvSpPr>
          <p:nvPr>
            <p:ph type="sldNum" idx="12"/>
          </p:nvPr>
        </p:nvSpPr>
        <p:spPr>
          <a:xfrm>
            <a:off x="3884414" y="8684684"/>
            <a:ext cx="2971800" cy="45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a1fd496678_2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2a1fd496678_2_76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a1fd496678_2_76:notes"/>
          <p:cNvSpPr txBox="1">
            <a:spLocks noGrp="1"/>
          </p:cNvSpPr>
          <p:nvPr>
            <p:ph type="sldNum" idx="12"/>
          </p:nvPr>
        </p:nvSpPr>
        <p:spPr>
          <a:xfrm>
            <a:off x="3884414" y="8684684"/>
            <a:ext cx="2971800" cy="45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a1fd496678_2_89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2a1fd496678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a1fd496678_2_96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2a1fd496678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1fd496678_2_104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2a1fd496678_2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1fd496678_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2a1fd496678_2_118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2a1fd496678_2_118:notes"/>
          <p:cNvSpPr txBox="1">
            <a:spLocks noGrp="1"/>
          </p:cNvSpPr>
          <p:nvPr>
            <p:ph type="sldNum" idx="12"/>
          </p:nvPr>
        </p:nvSpPr>
        <p:spPr>
          <a:xfrm>
            <a:off x="3884414" y="8684684"/>
            <a:ext cx="2971800" cy="45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a1fd496678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135188" y="914400"/>
            <a:ext cx="8128001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g2a1fd496678_2_129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2996952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2996952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11110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628464" y="174304"/>
            <a:ext cx="7886700" cy="2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628650" y="735546"/>
            <a:ext cx="7886700" cy="423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ldNum" idx="12"/>
          </p:nvPr>
        </p:nvSpPr>
        <p:spPr>
          <a:xfrm>
            <a:off x="35496" y="4785996"/>
            <a:ext cx="317144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628464" y="174304"/>
            <a:ext cx="7886700" cy="2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629841" y="740568"/>
            <a:ext cx="2949178" cy="80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629841" y="740568"/>
            <a:ext cx="2949178" cy="80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3511302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511302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111100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575220" y="1746500"/>
            <a:ext cx="4591756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575832" y="-1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575830" y="4019502"/>
            <a:ext cx="4591146" cy="113581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6613897" y="-1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13" descr="Изображение выглядит как небо, человек, оранжевый, проигрыватель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1404" t="160" b="6860"/>
          <a:stretch/>
        </p:blipFill>
        <p:spPr>
          <a:xfrm>
            <a:off x="6613894" y="1762437"/>
            <a:ext cx="2554637" cy="338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25426" y="92869"/>
            <a:ext cx="2009136" cy="1535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t="26547" b="38218"/>
          <a:stretch/>
        </p:blipFill>
        <p:spPr>
          <a:xfrm>
            <a:off x="4568171" y="4281004"/>
            <a:ext cx="1964873" cy="70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96036" y="195222"/>
            <a:ext cx="1411912" cy="14119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628464" y="174304"/>
            <a:ext cx="7886700" cy="2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628650" y="735546"/>
            <a:ext cx="7886700" cy="3897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74" name="Google Shape;74;p15"/>
          <p:cNvGrpSpPr/>
          <p:nvPr/>
        </p:nvGrpSpPr>
        <p:grpSpPr>
          <a:xfrm>
            <a:off x="-1" y="4763369"/>
            <a:ext cx="406697" cy="380132"/>
            <a:chOff x="-1" y="0"/>
            <a:chExt cx="542260" cy="506841"/>
          </a:xfrm>
        </p:grpSpPr>
        <p:sp>
          <p:nvSpPr>
            <p:cNvPr id="75" name="Google Shape;75;p15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5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15"/>
          <p:cNvGrpSpPr/>
          <p:nvPr/>
        </p:nvGrpSpPr>
        <p:grpSpPr>
          <a:xfrm>
            <a:off x="0" y="519376"/>
            <a:ext cx="1968677" cy="72808"/>
            <a:chOff x="0" y="692501"/>
            <a:chExt cx="2624903" cy="97077"/>
          </a:xfrm>
        </p:grpSpPr>
        <p:sp>
          <p:nvSpPr>
            <p:cNvPr id="78" name="Google Shape;78;p1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ctrTitle"/>
          </p:nvPr>
        </p:nvSpPr>
        <p:spPr>
          <a:xfrm>
            <a:off x="190675" y="1835700"/>
            <a:ext cx="4063500" cy="1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66"/>
              <a:t>БИЗНЕС-ПРОЕКТ</a:t>
            </a:r>
            <a:endParaRPr sz="1966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66" b="1">
                <a:solidFill>
                  <a:srgbClr val="8F00FF"/>
                </a:solidFill>
              </a:rPr>
              <a:t>Отель для домашних животных «Барбоскин хаус»</a:t>
            </a:r>
            <a:endParaRPr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/>
        </p:nvSpPr>
        <p:spPr>
          <a:xfrm>
            <a:off x="315716" y="265463"/>
            <a:ext cx="4889201" cy="25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22"/>
          <p:cNvGrpSpPr/>
          <p:nvPr/>
        </p:nvGrpSpPr>
        <p:grpSpPr>
          <a:xfrm>
            <a:off x="0" y="519376"/>
            <a:ext cx="1968677" cy="72808"/>
            <a:chOff x="0" y="692501"/>
            <a:chExt cx="2624903" cy="97077"/>
          </a:xfrm>
        </p:grpSpPr>
        <p:sp>
          <p:nvSpPr>
            <p:cNvPr id="119" name="Google Shape;119;p2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22"/>
          <p:cNvSpPr txBox="1"/>
          <p:nvPr/>
        </p:nvSpPr>
        <p:spPr>
          <a:xfrm>
            <a:off x="365025" y="1629100"/>
            <a:ext cx="8262900" cy="1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Отель “Барбоскин Хаус” поможет владельцам кошек и собак, которым необходимо оставить домашних животных на время длительных отъездов, отпусков, путешествий или ремонта в квартире.</a:t>
            </a:r>
            <a:endParaRPr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365013" y="1166577"/>
            <a:ext cx="6637257" cy="3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Какую и чью (какого типа потребителей) проблему решает:</a:t>
            </a:r>
            <a:endParaRPr sz="15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/>
        </p:nvSpPr>
        <p:spPr>
          <a:xfrm>
            <a:off x="315716" y="265463"/>
            <a:ext cx="4889201" cy="25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БАЗОВАЯ БИЗНЕС-ИДЕЯ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23"/>
          <p:cNvGrpSpPr/>
          <p:nvPr/>
        </p:nvGrpSpPr>
        <p:grpSpPr>
          <a:xfrm>
            <a:off x="0" y="519376"/>
            <a:ext cx="1968677" cy="72808"/>
            <a:chOff x="0" y="692501"/>
            <a:chExt cx="2624903" cy="97077"/>
          </a:xfrm>
        </p:grpSpPr>
        <p:sp>
          <p:nvSpPr>
            <p:cNvPr id="133" name="Google Shape;133;p2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23"/>
          <p:cNvSpPr txBox="1"/>
          <p:nvPr/>
        </p:nvSpPr>
        <p:spPr>
          <a:xfrm>
            <a:off x="474850" y="1209300"/>
            <a:ext cx="4192200" cy="334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127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Будут предоставляться следующие услуги</a:t>
            </a:r>
            <a:r>
              <a:rPr lang="ru" dirty="0" smtClean="0">
                <a:solidFill>
                  <a:schemeClr val="dk1"/>
                </a:solidFill>
              </a:rPr>
              <a:t>:</a:t>
            </a:r>
            <a:endParaRPr lang="ru" dirty="0">
              <a:solidFill>
                <a:schemeClr val="dk1"/>
              </a:solidFill>
            </a:endParaRP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" dirty="0" smtClean="0">
                <a:solidFill>
                  <a:schemeClr val="dk1"/>
                </a:solidFill>
              </a:rPr>
              <a:t>передержка </a:t>
            </a:r>
            <a:r>
              <a:rPr lang="ru" dirty="0">
                <a:solidFill>
                  <a:schemeClr val="dk1"/>
                </a:solidFill>
              </a:rPr>
              <a:t>и временное </a:t>
            </a:r>
            <a:r>
              <a:rPr lang="ru" dirty="0" smtClean="0">
                <a:solidFill>
                  <a:schemeClr val="dk1"/>
                </a:solidFill>
              </a:rPr>
              <a:t>размещение;</a:t>
            </a:r>
            <a:endParaRPr lang="ru" dirty="0">
              <a:solidFill>
                <a:schemeClr val="dk1"/>
              </a:solidFill>
            </a:endParaRP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" dirty="0" smtClean="0">
                <a:solidFill>
                  <a:schemeClr val="dk1"/>
                </a:solidFill>
              </a:rPr>
              <a:t>обеспечение </a:t>
            </a:r>
            <a:r>
              <a:rPr lang="ru" dirty="0">
                <a:solidFill>
                  <a:schemeClr val="dk1"/>
                </a:solidFill>
              </a:rPr>
              <a:t>безопасности и комфортного содержания </a:t>
            </a:r>
            <a:r>
              <a:rPr lang="ru" dirty="0" smtClean="0">
                <a:solidFill>
                  <a:schemeClr val="dk1"/>
                </a:solidFill>
              </a:rPr>
              <a:t>животного;</a:t>
            </a:r>
            <a:endParaRPr lang="ru" dirty="0">
              <a:solidFill>
                <a:schemeClr val="dk1"/>
              </a:solidFill>
            </a:endParaRP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" dirty="0" smtClean="0">
                <a:solidFill>
                  <a:schemeClr val="dk1"/>
                </a:solidFill>
              </a:rPr>
              <a:t>контроль ветеринара;</a:t>
            </a:r>
            <a:endParaRPr lang="ru" dirty="0">
              <a:solidFill>
                <a:schemeClr val="dk1"/>
              </a:solidFill>
            </a:endParaRP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" dirty="0" smtClean="0">
                <a:solidFill>
                  <a:schemeClr val="dk1"/>
                </a:solidFill>
              </a:rPr>
              <a:t>организация </a:t>
            </a:r>
            <a:r>
              <a:rPr lang="ru" dirty="0">
                <a:solidFill>
                  <a:schemeClr val="dk1"/>
                </a:solidFill>
              </a:rPr>
              <a:t>своевременного питания и </a:t>
            </a:r>
            <a:r>
              <a:rPr lang="ru" dirty="0" smtClean="0">
                <a:solidFill>
                  <a:schemeClr val="dk1"/>
                </a:solidFill>
              </a:rPr>
              <a:t>выгулов;</a:t>
            </a:r>
            <a:endParaRPr lang="ru" dirty="0">
              <a:solidFill>
                <a:schemeClr val="dk1"/>
              </a:solidFill>
            </a:endParaRPr>
          </a:p>
          <a:p>
            <a:pPr marL="285750" lvl="0" indent="-2857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" dirty="0" smtClean="0">
                <a:solidFill>
                  <a:schemeClr val="dk1"/>
                </a:solidFill>
              </a:rPr>
              <a:t>услуги </a:t>
            </a:r>
            <a:r>
              <a:rPr lang="ru" dirty="0">
                <a:solidFill>
                  <a:schemeClr val="dk1"/>
                </a:solidFill>
              </a:rPr>
              <a:t>грумера и кинолога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315713" y="794016"/>
            <a:ext cx="66372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Какая технология / услуга / продукт будет продаваться:</a:t>
            </a:r>
            <a:endParaRPr sz="15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589" y="1731818"/>
            <a:ext cx="2532847" cy="2157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/>
        </p:nvSpPr>
        <p:spPr>
          <a:xfrm>
            <a:off x="554500" y="838375"/>
            <a:ext cx="80961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chemeClr val="dk1"/>
                </a:solidFill>
              </a:rPr>
              <a:t>Потребительские сегменты (объем, динамика, потенциал): </a:t>
            </a:r>
            <a:r>
              <a:rPr lang="ru">
                <a:solidFill>
                  <a:schemeClr val="dk1"/>
                </a:solidFill>
              </a:rPr>
              <a:t>Массовый рынок: люди возраста 18-65 лет, которые являются владельцами кошек и собак. Проект имеет большой потенциал, потому что в последнее время в стране отмечаются тенденции увеличения числа домашних животных.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571646" y="2245125"/>
            <a:ext cx="80961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chemeClr val="dk1"/>
                </a:solidFill>
              </a:rPr>
              <a:t>Проблем</a:t>
            </a:r>
            <a:r>
              <a:rPr lang="ru" b="1">
                <a:solidFill>
                  <a:schemeClr val="dk1"/>
                </a:solidFill>
              </a:rPr>
              <a:t>а</a:t>
            </a:r>
            <a:r>
              <a:rPr lang="ru" sz="1400" b="1">
                <a:solidFill>
                  <a:schemeClr val="dk1"/>
                </a:solidFill>
              </a:rPr>
              <a:t>: </a:t>
            </a:r>
            <a:r>
              <a:rPr lang="ru">
                <a:solidFill>
                  <a:schemeClr val="dk1"/>
                </a:solidFill>
              </a:rPr>
              <a:t>Отсутствие места, где хозяева могут на некоторое время оставить своих «пушистиков»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4"/>
          <p:cNvSpPr txBox="1"/>
          <p:nvPr/>
        </p:nvSpPr>
        <p:spPr>
          <a:xfrm>
            <a:off x="523941" y="3515700"/>
            <a:ext cx="8096100" cy="11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chemeClr val="dk1"/>
                </a:solidFill>
              </a:rPr>
              <a:t>Уникальное ценностное предложение:</a:t>
            </a:r>
            <a:r>
              <a:rPr lang="ru" sz="1000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Отель обеспечивает комфортное содержание животного в месте его временного пребывания и организацию своевременного питания, также осуществляется контроль за его самочувствием. Предоставляются услуги грумера, кинолога, владельца информируют о состоянии и поведении животного.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48" name="Google Shape;148;p24"/>
          <p:cNvSpPr txBox="1"/>
          <p:nvPr/>
        </p:nvSpPr>
        <p:spPr>
          <a:xfrm>
            <a:off x="315716" y="265463"/>
            <a:ext cx="4889201" cy="25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ОПИСАНИЕ ПРОДУКТА</a:t>
            </a:r>
            <a:endParaRPr sz="1200" b="0" u="non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1730" y="157854"/>
            <a:ext cx="469130" cy="46913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545140" y="2151875"/>
            <a:ext cx="81225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chemeClr val="dk1"/>
                </a:solidFill>
              </a:rPr>
              <a:t>Анализ конкурентов: </a:t>
            </a:r>
            <a:r>
              <a:rPr lang="ru" sz="1400">
                <a:solidFill>
                  <a:schemeClr val="dk1"/>
                </a:solidFill>
              </a:rPr>
              <a:t>В качестве основных конкурентов были выбраны три гостиницы для животных. При отборе были учтены лидирующие позиции при запросах в поисковых системах, а также аналогичность оказываемых услуг.</a:t>
            </a:r>
            <a:r>
              <a:rPr lang="ru">
                <a:solidFill>
                  <a:schemeClr val="dk1"/>
                </a:solidFill>
              </a:rPr>
              <a:t> Но не все конкуренты берут на передержку и кошек, и собак.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545153" y="3813900"/>
            <a:ext cx="81225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chemeClr val="dk1"/>
                </a:solidFill>
              </a:rPr>
              <a:t>Конкурентные преимущества:</a:t>
            </a:r>
            <a:r>
              <a:rPr lang="ru" b="1">
                <a:solidFill>
                  <a:schemeClr val="dk1"/>
                </a:solidFill>
              </a:rPr>
              <a:t> </a:t>
            </a:r>
            <a:r>
              <a:rPr lang="ru">
                <a:solidFill>
                  <a:schemeClr val="dk1"/>
                </a:solidFill>
              </a:rPr>
              <a:t>Наш</a:t>
            </a:r>
            <a:r>
              <a:rPr lang="ru" sz="1400">
                <a:solidFill>
                  <a:schemeClr val="dk1"/>
                </a:solidFill>
              </a:rPr>
              <a:t> отель обладает высокой конкурентной способностью из-за нахождения в черте города и предоставления широкого перечня услуг по передержке самых распространенных домашних животных.</a:t>
            </a:r>
            <a:endParaRPr sz="14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315716" y="265463"/>
            <a:ext cx="4889201" cy="25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545201" y="1032825"/>
            <a:ext cx="81225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Аналоги:  “</a:t>
            </a:r>
            <a:r>
              <a:rPr lang="ru">
                <a:solidFill>
                  <a:schemeClr val="dk1"/>
                </a:solidFill>
              </a:rPr>
              <a:t>Terrakot”, “На Висиме”, “Черный кот”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/>
        </p:nvSpPr>
        <p:spPr>
          <a:xfrm>
            <a:off x="6544050" y="646050"/>
            <a:ext cx="1328100" cy="3803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 </a:t>
            </a:r>
            <a:endParaRPr sz="9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Массовый рынок: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- Люди возраста 18-65 лет, которые являются владельцами кошек и собак</a:t>
            </a: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  <p:sp>
        <p:nvSpPr>
          <p:cNvPr id="163" name="Google Shape;163;p26"/>
          <p:cNvSpPr txBox="1"/>
          <p:nvPr/>
        </p:nvSpPr>
        <p:spPr>
          <a:xfrm>
            <a:off x="1143275" y="647400"/>
            <a:ext cx="1246200" cy="3803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партнеры</a:t>
            </a:r>
            <a:endParaRPr sz="1100"/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</a:rPr>
              <a:t>－Поставщики кормов, оборудования, зоотоваров</a:t>
            </a: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</a:rPr>
              <a:t>－Сотрудничество с зоомагазинами, ветеринарными клиниками и кинологами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6"/>
          <p:cNvSpPr txBox="1"/>
          <p:nvPr/>
        </p:nvSpPr>
        <p:spPr>
          <a:xfrm>
            <a:off x="3761975" y="646125"/>
            <a:ext cx="1383600" cy="3803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850">
                <a:solidFill>
                  <a:schemeClr val="dk1"/>
                </a:solidFill>
              </a:rPr>
              <a:t>Наш отель обеспечивает комфортное содержание животного в месте его временного пребывания и организацию своевременного питания, также осуществляется контроль за его самочувствием, наблюдение ветеринара и оказание ветеринарной помощи в случае необходимости. Предоставляются услуги грумера, владельца информируют о состоянии и поведении животного.</a:t>
            </a:r>
            <a:endParaRPr sz="85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6"/>
          <p:cNvSpPr txBox="1"/>
          <p:nvPr/>
        </p:nvSpPr>
        <p:spPr>
          <a:xfrm>
            <a:off x="1143275" y="4505175"/>
            <a:ext cx="3203400" cy="591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 sz="1100"/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00">
                <a:solidFill>
                  <a:schemeClr val="dk1"/>
                </a:solidFill>
              </a:rPr>
              <a:t>зарплата сотрудникам, обслуживание оборудования, коммунальные услуги, расходы на обслуживание питомцев (закупка кормов, лекарственных препаратов, моющих средств, оборудования и т.д.)</a:t>
            </a:r>
            <a:endParaRPr sz="500">
              <a:solidFill>
                <a:srgbClr val="FF0000"/>
              </a:solidFill>
            </a:endParaRPr>
          </a:p>
        </p:txBody>
      </p:sp>
      <p:sp>
        <p:nvSpPr>
          <p:cNvPr id="166" name="Google Shape;166;p26"/>
          <p:cNvSpPr txBox="1"/>
          <p:nvPr/>
        </p:nvSpPr>
        <p:spPr>
          <a:xfrm>
            <a:off x="4403850" y="4505150"/>
            <a:ext cx="3468300" cy="536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доходов: 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</a:rPr>
              <a:t>Доход от продажи услуг по временному размещению кошек и собак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167" name="Google Shape;167;p26"/>
          <p:cNvSpPr txBox="1"/>
          <p:nvPr/>
        </p:nvSpPr>
        <p:spPr>
          <a:xfrm>
            <a:off x="5172500" y="646050"/>
            <a:ext cx="1344600" cy="2314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Взаимоотношения с клиентами: </a:t>
            </a:r>
            <a:endParaRPr sz="900"/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50">
                <a:solidFill>
                  <a:schemeClr val="dk1"/>
                </a:solidFill>
              </a:rPr>
              <a:t>Взаимодействие построено по принципу персональной поддержки и автоматизированного обслуживания.</a:t>
            </a:r>
            <a:endParaRPr sz="7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50">
                <a:solidFill>
                  <a:schemeClr val="dk1"/>
                </a:solidFill>
              </a:rPr>
              <a:t>Владелец животного </a:t>
            </a:r>
            <a:r>
              <a:rPr lang="ru" sz="750">
                <a:solidFill>
                  <a:schemeClr val="dk1"/>
                </a:solidFill>
                <a:highlight>
                  <a:srgbClr val="FFFFFF"/>
                </a:highlight>
              </a:rPr>
              <a:t>бронирует номер посредством телефонной связи или оставления онлайн-заявки. </a:t>
            </a:r>
            <a:endParaRPr sz="7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50">
                <a:solidFill>
                  <a:schemeClr val="dk1"/>
                </a:solidFill>
                <a:highlight>
                  <a:srgbClr val="FFFFFF"/>
                </a:highlight>
              </a:rPr>
              <a:t>После заселения животного с владельцем поддерживается связь: отправляются видео и фотографии питомца.</a:t>
            </a:r>
            <a:endParaRPr sz="750">
              <a:solidFill>
                <a:schemeClr val="dk1"/>
              </a:solidFill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2416525" y="646123"/>
            <a:ext cx="1318500" cy="2487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 sz="11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</a:rPr>
              <a:t>1.Работа сайта</a:t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</a:rPr>
              <a:t>2.Консультация по телефону</a:t>
            </a: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</a:rPr>
              <a:t>3.Поддержание связи с хозяевами в момент их отсутствия</a:t>
            </a: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</a:rPr>
              <a:t>4. Забота о питомце</a:t>
            </a: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</a:rPr>
              <a:t>5.Предоставление доп.услуг на выбор</a:t>
            </a:r>
            <a:endParaRPr sz="11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2418475" y="3163225"/>
            <a:ext cx="1314600" cy="1286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ресурсы:</a:t>
            </a:r>
            <a:endParaRPr sz="11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50">
                <a:solidFill>
                  <a:schemeClr val="dk1"/>
                </a:solidFill>
              </a:rPr>
              <a:t>-Финансы(реклама)</a:t>
            </a:r>
            <a:endParaRPr sz="75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50">
                <a:solidFill>
                  <a:schemeClr val="dk1"/>
                </a:solidFill>
              </a:rPr>
              <a:t>-Оборудование(для грумера и ветеринара)</a:t>
            </a:r>
            <a:endParaRPr sz="75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50">
                <a:solidFill>
                  <a:schemeClr val="dk1"/>
                </a:solidFill>
              </a:rPr>
              <a:t>-Помещение</a:t>
            </a:r>
            <a:endParaRPr sz="75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50">
                <a:solidFill>
                  <a:schemeClr val="dk1"/>
                </a:solidFill>
              </a:rPr>
              <a:t>-Строительные материалы</a:t>
            </a:r>
            <a:endParaRPr sz="75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50">
                <a:solidFill>
                  <a:schemeClr val="dk1"/>
                </a:solidFill>
              </a:rPr>
              <a:t>-Человеческие(работники)</a:t>
            </a:r>
            <a:endParaRPr sz="750">
              <a:solidFill>
                <a:schemeClr val="dk1"/>
              </a:solidFill>
            </a:endParaRPr>
          </a:p>
        </p:txBody>
      </p:sp>
      <p:pic>
        <p:nvPicPr>
          <p:cNvPr id="170" name="Google Shape;17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6245" y="119702"/>
            <a:ext cx="407215" cy="46913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 txBox="1"/>
          <p:nvPr/>
        </p:nvSpPr>
        <p:spPr>
          <a:xfrm>
            <a:off x="315716" y="265463"/>
            <a:ext cx="4889201" cy="25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5180775" y="3014650"/>
            <a:ext cx="1328100" cy="1436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sz="900" b="1">
                <a:solidFill>
                  <a:schemeClr val="dk1"/>
                </a:solidFill>
              </a:rPr>
              <a:t>Каналы коммуникаций и сбыта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00">
                <a:solidFill>
                  <a:schemeClr val="dk1"/>
                </a:solidFill>
              </a:rPr>
              <a:t>- Собственный сайт</a:t>
            </a:r>
            <a:endParaRPr sz="7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00">
                <a:solidFill>
                  <a:schemeClr val="dk1"/>
                </a:solidFill>
              </a:rPr>
              <a:t>-Группы в соц.сетях (ВКонтакте, Telegram, Instagram)</a:t>
            </a:r>
            <a:endParaRPr sz="7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00">
                <a:solidFill>
                  <a:schemeClr val="dk1"/>
                </a:solidFill>
              </a:rPr>
              <a:t>-Реклама в соц. сети (ВКонтакте)</a:t>
            </a:r>
            <a:endParaRPr sz="7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00">
                <a:solidFill>
                  <a:schemeClr val="dk1"/>
                </a:solidFill>
              </a:rPr>
              <a:t>-Рабочий телефон</a:t>
            </a:r>
            <a:endParaRPr sz="7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700">
                <a:solidFill>
                  <a:schemeClr val="dk1"/>
                </a:solidFill>
              </a:rPr>
              <a:t>-Личная продажа</a:t>
            </a:r>
            <a:endParaRPr sz="10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90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/>
        </p:nvSpPr>
        <p:spPr>
          <a:xfrm>
            <a:off x="304379" y="255580"/>
            <a:ext cx="5827167" cy="2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ИНФОРМАЦИЯ О ЛИДЕРЕ И УЧАСТНИКАХ СТАРТАП-ПРОЕКТА</a:t>
            </a:r>
            <a:endParaRPr sz="1100"/>
          </a:p>
        </p:txBody>
      </p:sp>
      <p:sp>
        <p:nvSpPr>
          <p:cNvPr id="179" name="Google Shape;179;p27"/>
          <p:cNvSpPr txBox="1"/>
          <p:nvPr/>
        </p:nvSpPr>
        <p:spPr>
          <a:xfrm>
            <a:off x="218450" y="3574195"/>
            <a:ext cx="30783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Белых Арина Сергеевна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студент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исполнитель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197617" y="729879"/>
            <a:ext cx="28119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Лидер стартап-проекта:</a:t>
            </a:r>
            <a:endParaRPr sz="1100"/>
          </a:p>
        </p:txBody>
      </p:sp>
      <p:sp>
        <p:nvSpPr>
          <p:cNvPr id="181" name="Google Shape;181;p27"/>
          <p:cNvSpPr txBox="1"/>
          <p:nvPr/>
        </p:nvSpPr>
        <p:spPr>
          <a:xfrm>
            <a:off x="218454" y="2900360"/>
            <a:ext cx="8727929" cy="530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 стартап-проекта (участники стартап-проекта, которые работают в рамках акселерационной программы)</a:t>
            </a:r>
            <a:endParaRPr sz="1100"/>
          </a:p>
        </p:txBody>
      </p:sp>
      <p:sp>
        <p:nvSpPr>
          <p:cNvPr id="182" name="Google Shape;182;p27"/>
          <p:cNvSpPr txBox="1"/>
          <p:nvPr/>
        </p:nvSpPr>
        <p:spPr>
          <a:xfrm>
            <a:off x="3030350" y="3574195"/>
            <a:ext cx="28584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Петров Данил Борисович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студент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координатор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218450" y="1267472"/>
            <a:ext cx="28119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Саламатова Дарья Алексеевна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студент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 dirty="0">
                <a:solidFill>
                  <a:schemeClr val="dk1"/>
                </a:solidFill>
              </a:rPr>
              <a:t>дипломат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6041550" y="3577825"/>
            <a:ext cx="29781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>
                <a:solidFill>
                  <a:schemeClr val="dk1"/>
                </a:solidFill>
              </a:rPr>
              <a:t>Фуфаева Мария Эдуардовна</a:t>
            </a:r>
            <a:endParaRPr sz="120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>
                <a:solidFill>
                  <a:schemeClr val="dk1"/>
                </a:solidFill>
              </a:rPr>
              <a:t>студент</a:t>
            </a:r>
            <a:endParaRPr sz="1200">
              <a:solidFill>
                <a:schemeClr val="dk1"/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ru" sz="1200">
                <a:solidFill>
                  <a:schemeClr val="dk1"/>
                </a:solidFill>
              </a:rPr>
              <a:t>координатор, исследователь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>
            <a:spLocks noGrp="1"/>
          </p:cNvSpPr>
          <p:nvPr>
            <p:ph type="ctrTitle"/>
          </p:nvPr>
        </p:nvSpPr>
        <p:spPr>
          <a:xfrm>
            <a:off x="810225" y="2112749"/>
            <a:ext cx="29970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500"/>
              <a:buFont typeface="Calibri"/>
              <a:buNone/>
            </a:pPr>
            <a:r>
              <a:rPr lang="ru">
                <a:solidFill>
                  <a:srgbClr val="8F00FF"/>
                </a:solidFill>
              </a:rPr>
              <a:t>Спасибо!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571</Words>
  <Application>Microsoft Office PowerPoint</Application>
  <PresentationFormat>Экран (16:9)</PresentationFormat>
  <Paragraphs>84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Simple Light</vt:lpstr>
      <vt:lpstr>Тема Office</vt:lpstr>
      <vt:lpstr>1_Тема Office</vt:lpstr>
      <vt:lpstr>БИЗНЕС-ПРОЕКТ Отель для домашних животных «Барбоскин хаус»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БИЗНЕС-ПРОЕКТ Отель для домашних животных «Барбоскин хаус»</dc:title>
  <cp:lastModifiedBy>Арина Белых</cp:lastModifiedBy>
  <cp:revision>2</cp:revision>
  <dcterms:modified xsi:type="dcterms:W3CDTF">2023-12-08T05:18:33Z</dcterms:modified>
</cp:coreProperties>
</file>