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62" r:id="rId4"/>
    <p:sldId id="270" r:id="rId5"/>
    <p:sldId id="264" r:id="rId6"/>
    <p:sldId id="272" r:id="rId7"/>
    <p:sldId id="266" r:id="rId8"/>
    <p:sldId id="268" r:id="rId9"/>
    <p:sldId id="271" r:id="rId10"/>
  </p:sldIdLst>
  <p:sldSz cx="12192000" cy="6858000"/>
  <p:notesSz cx="6797675" cy="9929813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Verdana" panose="020B060403050404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A8A0"/>
    <a:srgbClr val="2FA39B"/>
    <a:srgbClr val="278982"/>
    <a:srgbClr val="1A5C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3149A1C-7585-4C2C-B23A-80EDE1504ADE}">
  <a:tblStyle styleId="{43149A1C-7585-4C2C-B23A-80EDE1504AD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9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2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E71C22-9375-4E4D-9DB4-5AF4C9A5EE09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7386AB-62DB-4F20-B247-7F895A14343E}">
      <dgm:prSet phldrT="[Текст]"/>
      <dgm:spPr/>
      <dgm:t>
        <a:bodyPr/>
        <a:lstStyle/>
        <a:p>
          <a:r>
            <a:rPr lang="ru-RU" dirty="0"/>
            <a:t>Железнодорожные грузоперевозки</a:t>
          </a:r>
        </a:p>
      </dgm:t>
    </dgm:pt>
    <dgm:pt modelId="{3C12C79E-B254-4518-A1E2-EB14188BCAC5}" type="parTrans" cxnId="{474FA556-8FD1-4F21-AAEE-AEE790FB49B4}">
      <dgm:prSet/>
      <dgm:spPr/>
      <dgm:t>
        <a:bodyPr/>
        <a:lstStyle/>
        <a:p>
          <a:endParaRPr lang="ru-RU"/>
        </a:p>
      </dgm:t>
    </dgm:pt>
    <dgm:pt modelId="{7AC804F2-F7FA-4414-8EFF-20179958E60F}" type="sibTrans" cxnId="{474FA556-8FD1-4F21-AAEE-AEE790FB49B4}">
      <dgm:prSet/>
      <dgm:spPr>
        <a:blipFill rotWithShape="1">
          <a:blip xmlns:r="http://schemas.openxmlformats.org/officeDocument/2006/relationships" r:embed="rId1"/>
          <a:srcRect/>
          <a:stretch>
            <a:fillRect l="-8000" r="-8000"/>
          </a:stretch>
        </a:blipFill>
      </dgm:spPr>
      <dgm:t>
        <a:bodyPr/>
        <a:lstStyle/>
        <a:p>
          <a:endParaRPr lang="ru-RU"/>
        </a:p>
      </dgm:t>
    </dgm:pt>
    <dgm:pt modelId="{155B718C-9984-4F75-A919-86E0A2B059AB}">
      <dgm:prSet phldrT="[Текст]"/>
      <dgm:spPr/>
      <dgm:t>
        <a:bodyPr/>
        <a:lstStyle/>
        <a:p>
          <a:r>
            <a:rPr lang="ru-RU" dirty="0"/>
            <a:t>Другие грузоперевозки</a:t>
          </a:r>
        </a:p>
      </dgm:t>
    </dgm:pt>
    <dgm:pt modelId="{0D1BBD77-77A3-4F16-A516-D7F0CAD8B020}" type="parTrans" cxnId="{2A8BEB30-3255-418B-B3E4-3E7D036294AF}">
      <dgm:prSet/>
      <dgm:spPr/>
      <dgm:t>
        <a:bodyPr/>
        <a:lstStyle/>
        <a:p>
          <a:endParaRPr lang="ru-RU"/>
        </a:p>
      </dgm:t>
    </dgm:pt>
    <dgm:pt modelId="{5AC80AD0-2FDC-4CA5-9A6E-C61778EA46A0}" type="sibTrans" cxnId="{2A8BEB30-3255-418B-B3E4-3E7D036294AF}">
      <dgm:prSet/>
      <dgm:spPr>
        <a:blipFill rotWithShape="1">
          <a:blip xmlns:r="http://schemas.openxmlformats.org/officeDocument/2006/relationships" r:embed="rId2"/>
          <a:srcRect/>
          <a:stretch>
            <a:fillRect t="-5000" b="-5000"/>
          </a:stretch>
        </a:blipFill>
      </dgm:spPr>
      <dgm:t>
        <a:bodyPr/>
        <a:lstStyle/>
        <a:p>
          <a:endParaRPr lang="ru-RU"/>
        </a:p>
      </dgm:t>
    </dgm:pt>
    <dgm:pt modelId="{A6865573-29B8-4D08-9F94-1C93ACBF9792}">
      <dgm:prSet phldrT="[Текст]"/>
      <dgm:spPr/>
      <dgm:t>
        <a:bodyPr/>
        <a:lstStyle/>
        <a:p>
          <a:r>
            <a:rPr lang="ru-RU" dirty="0"/>
            <a:t>Автоперевозки</a:t>
          </a:r>
        </a:p>
      </dgm:t>
    </dgm:pt>
    <dgm:pt modelId="{B32FD0D9-FF5D-424A-9336-F74423F568F3}" type="parTrans" cxnId="{35359FE5-8BA4-43AD-A9CF-5B48BD5DB859}">
      <dgm:prSet/>
      <dgm:spPr/>
      <dgm:t>
        <a:bodyPr/>
        <a:lstStyle/>
        <a:p>
          <a:endParaRPr lang="ru-RU"/>
        </a:p>
      </dgm:t>
    </dgm:pt>
    <dgm:pt modelId="{2C0D5E94-2AAA-4EA0-8722-57E28BF895DF}" type="sibTrans" cxnId="{35359FE5-8BA4-43AD-A9CF-5B48BD5DB859}">
      <dgm:prSet/>
      <dgm:spPr>
        <a:blipFill rotWithShape="1">
          <a:blip xmlns:r="http://schemas.openxmlformats.org/officeDocument/2006/relationships" r:embed="rId3"/>
          <a:srcRect/>
          <a:stretch>
            <a:fillRect l="-8000" r="-8000"/>
          </a:stretch>
        </a:blipFill>
      </dgm:spPr>
      <dgm:t>
        <a:bodyPr/>
        <a:lstStyle/>
        <a:p>
          <a:endParaRPr lang="ru-RU"/>
        </a:p>
      </dgm:t>
    </dgm:pt>
    <dgm:pt modelId="{2D0FFB4E-03A6-496C-BC1D-94C4DEF406ED}" type="pres">
      <dgm:prSet presAssocID="{99E71C22-9375-4E4D-9DB4-5AF4C9A5EE09}" presName="Name0" presStyleCnt="0">
        <dgm:presLayoutVars>
          <dgm:chMax val="8"/>
          <dgm:chPref val="8"/>
          <dgm:dir/>
        </dgm:presLayoutVars>
      </dgm:prSet>
      <dgm:spPr/>
    </dgm:pt>
    <dgm:pt modelId="{3AA82C73-ECCC-4B5E-B5A2-A2359ADEFD83}" type="pres">
      <dgm:prSet presAssocID="{A57386AB-62DB-4F20-B247-7F895A14343E}" presName="parent_text_1" presStyleLbl="revTx" presStyleIdx="0" presStyleCnt="3" custLinFactNeighborX="221" custLinFactNeighborY="-29321">
        <dgm:presLayoutVars>
          <dgm:chMax val="0"/>
          <dgm:chPref val="0"/>
          <dgm:bulletEnabled val="1"/>
        </dgm:presLayoutVars>
      </dgm:prSet>
      <dgm:spPr/>
    </dgm:pt>
    <dgm:pt modelId="{D273FAB5-6FA2-40E2-A7B3-21F2285697DD}" type="pres">
      <dgm:prSet presAssocID="{A57386AB-62DB-4F20-B247-7F895A14343E}" presName="image_accent_1" presStyleCnt="0"/>
      <dgm:spPr/>
    </dgm:pt>
    <dgm:pt modelId="{75BCA930-E52B-4F13-947D-69ED1E758479}" type="pres">
      <dgm:prSet presAssocID="{A57386AB-62DB-4F20-B247-7F895A14343E}" presName="imageAccentRepeatNode" presStyleLbl="alignNode1" presStyleIdx="0" presStyleCnt="6" custScaleX="127911" custScaleY="127911"/>
      <dgm:spPr>
        <a:solidFill>
          <a:srgbClr val="278982"/>
        </a:solidFill>
        <a:ln>
          <a:solidFill>
            <a:srgbClr val="1A5C57"/>
          </a:solidFill>
        </a:ln>
      </dgm:spPr>
    </dgm:pt>
    <dgm:pt modelId="{A07A318E-9380-4B6E-AE89-9473AF0A6886}" type="pres">
      <dgm:prSet presAssocID="{A57386AB-62DB-4F20-B247-7F895A14343E}" presName="accent_1" presStyleLbl="alignNode1" presStyleIdx="1" presStyleCnt="6" custLinFactX="-130056" custLinFactY="100000" custLinFactNeighborX="-200000" custLinFactNeighborY="104820"/>
      <dgm:spPr>
        <a:solidFill>
          <a:srgbClr val="278982"/>
        </a:solidFill>
        <a:ln>
          <a:noFill/>
        </a:ln>
      </dgm:spPr>
    </dgm:pt>
    <dgm:pt modelId="{B1E7F264-D36F-4621-9475-DBCD4FFBED02}" type="pres">
      <dgm:prSet presAssocID="{7AC804F2-F7FA-4414-8EFF-20179958E60F}" presName="image_1" presStyleCnt="0"/>
      <dgm:spPr/>
    </dgm:pt>
    <dgm:pt modelId="{850D54A2-5835-4644-AAA3-500942C0FE71}" type="pres">
      <dgm:prSet presAssocID="{7AC804F2-F7FA-4414-8EFF-20179958E60F}" presName="imageRepeatNode" presStyleLbl="fgImgPlace1" presStyleIdx="0" presStyleCnt="3" custScaleX="127911" custScaleY="127911"/>
      <dgm:spPr/>
    </dgm:pt>
    <dgm:pt modelId="{DD8E99F8-102B-467B-BBE9-B5D451EAEBBC}" type="pres">
      <dgm:prSet presAssocID="{155B718C-9984-4F75-A919-86E0A2B059AB}" presName="parent_text_2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F1EEB73F-4BDD-4DA8-B5DB-31B3DF7B6113}" type="pres">
      <dgm:prSet presAssocID="{155B718C-9984-4F75-A919-86E0A2B059AB}" presName="image_accent_2" presStyleCnt="0"/>
      <dgm:spPr/>
    </dgm:pt>
    <dgm:pt modelId="{8C55F1FA-F269-4507-A410-F4FAE2965ED6}" type="pres">
      <dgm:prSet presAssocID="{155B718C-9984-4F75-A919-86E0A2B059AB}" presName="imageAccentRepeatNode" presStyleLbl="alignNode1" presStyleIdx="2" presStyleCnt="6" custLinFactNeighborX="18836" custLinFactNeighborY="1655"/>
      <dgm:spPr>
        <a:solidFill>
          <a:srgbClr val="278982"/>
        </a:solidFill>
        <a:ln>
          <a:solidFill>
            <a:srgbClr val="1A5C57"/>
          </a:solidFill>
        </a:ln>
      </dgm:spPr>
    </dgm:pt>
    <dgm:pt modelId="{6D5E5883-F34F-4464-BC1F-26763572CF0C}" type="pres">
      <dgm:prSet presAssocID="{5AC80AD0-2FDC-4CA5-9A6E-C61778EA46A0}" presName="image_2" presStyleCnt="0"/>
      <dgm:spPr/>
    </dgm:pt>
    <dgm:pt modelId="{DF5F5264-E4E9-4867-AB96-3232F691A32C}" type="pres">
      <dgm:prSet presAssocID="{5AC80AD0-2FDC-4CA5-9A6E-C61778EA46A0}" presName="imageRepeatNode" presStyleLbl="fgImgPlace1" presStyleIdx="1" presStyleCnt="3" custLinFactNeighborX="21359" custLinFactNeighborY="1876"/>
      <dgm:spPr/>
    </dgm:pt>
    <dgm:pt modelId="{18AEA550-57DE-42AD-A78C-4BC02BEA1B7D}" type="pres">
      <dgm:prSet presAssocID="{A6865573-29B8-4D08-9F94-1C93ACBF9792}" presName="image_accent_3" presStyleCnt="0"/>
      <dgm:spPr/>
    </dgm:pt>
    <dgm:pt modelId="{B6E3A0DB-92A8-4DA5-AC67-8357EE5366D8}" type="pres">
      <dgm:prSet presAssocID="{A6865573-29B8-4D08-9F94-1C93ACBF9792}" presName="imageAccentRepeatNode" presStyleLbl="alignNode1" presStyleIdx="3" presStyleCnt="6" custScaleX="134237" custScaleY="134237" custLinFactNeighborX="23613" custLinFactNeighborY="-10052"/>
      <dgm:spPr>
        <a:solidFill>
          <a:srgbClr val="278982"/>
        </a:solidFill>
        <a:ln>
          <a:solidFill>
            <a:srgbClr val="1A5C57"/>
          </a:solidFill>
        </a:ln>
      </dgm:spPr>
    </dgm:pt>
    <dgm:pt modelId="{772BD9A0-E8A2-4C19-94EE-D9C34F037E86}" type="pres">
      <dgm:prSet presAssocID="{A6865573-29B8-4D08-9F94-1C93ACBF9792}" presName="parent_text_3" presStyleLbl="revTx" presStyleIdx="2" presStyleCnt="3" custScaleX="75791" custScaleY="57428" custLinFactNeighborX="2891" custLinFactNeighborY="-16604">
        <dgm:presLayoutVars>
          <dgm:chMax val="0"/>
          <dgm:chPref val="0"/>
          <dgm:bulletEnabled val="1"/>
        </dgm:presLayoutVars>
      </dgm:prSet>
      <dgm:spPr/>
    </dgm:pt>
    <dgm:pt modelId="{F0FD30E6-BB27-454A-B75B-1DF4FF30EBE0}" type="pres">
      <dgm:prSet presAssocID="{A6865573-29B8-4D08-9F94-1C93ACBF9792}" presName="accent_2" presStyleLbl="alignNode1" presStyleIdx="4" presStyleCnt="6" custScaleX="141454" custScaleY="141454" custLinFactX="100000" custLinFactY="100000" custLinFactNeighborX="106600" custLinFactNeighborY="135862"/>
      <dgm:spPr>
        <a:solidFill>
          <a:srgbClr val="278982"/>
        </a:solidFill>
        <a:ln>
          <a:noFill/>
        </a:ln>
      </dgm:spPr>
    </dgm:pt>
    <dgm:pt modelId="{9002EE25-E0BA-41D1-9F4F-815B55EA693C}" type="pres">
      <dgm:prSet presAssocID="{A6865573-29B8-4D08-9F94-1C93ACBF9792}" presName="accent_3" presStyleLbl="alignNode1" presStyleIdx="5" presStyleCnt="6"/>
      <dgm:spPr>
        <a:solidFill>
          <a:srgbClr val="13A8A0"/>
        </a:solidFill>
        <a:ln>
          <a:noFill/>
        </a:ln>
      </dgm:spPr>
    </dgm:pt>
    <dgm:pt modelId="{E108599B-7114-481F-AA78-95776773D029}" type="pres">
      <dgm:prSet presAssocID="{2C0D5E94-2AAA-4EA0-8722-57E28BF895DF}" presName="image_3" presStyleCnt="0"/>
      <dgm:spPr/>
    </dgm:pt>
    <dgm:pt modelId="{6591C099-1CA3-4E60-A37A-4C2DCD6B35AD}" type="pres">
      <dgm:prSet presAssocID="{2C0D5E94-2AAA-4EA0-8722-57E28BF895DF}" presName="imageRepeatNode" presStyleLbl="fgImgPlace1" presStyleIdx="2" presStyleCnt="3" custScaleX="134237" custScaleY="134237" custLinFactNeighborX="26390" custLinFactNeighborY="-11238"/>
      <dgm:spPr/>
    </dgm:pt>
  </dgm:ptLst>
  <dgm:cxnLst>
    <dgm:cxn modelId="{AA69262C-FA91-475B-A60F-5ED2C7C24190}" type="presOf" srcId="{99E71C22-9375-4E4D-9DB4-5AF4C9A5EE09}" destId="{2D0FFB4E-03A6-496C-BC1D-94C4DEF406ED}" srcOrd="0" destOrd="0" presId="urn:microsoft.com/office/officeart/2008/layout/BubblePictureList"/>
    <dgm:cxn modelId="{2A8BEB30-3255-418B-B3E4-3E7D036294AF}" srcId="{99E71C22-9375-4E4D-9DB4-5AF4C9A5EE09}" destId="{155B718C-9984-4F75-A919-86E0A2B059AB}" srcOrd="1" destOrd="0" parTransId="{0D1BBD77-77A3-4F16-A516-D7F0CAD8B020}" sibTransId="{5AC80AD0-2FDC-4CA5-9A6E-C61778EA46A0}"/>
    <dgm:cxn modelId="{D8CC0960-2B67-444D-9B13-95E2248F9104}" type="presOf" srcId="{A6865573-29B8-4D08-9F94-1C93ACBF9792}" destId="{772BD9A0-E8A2-4C19-94EE-D9C34F037E86}" srcOrd="0" destOrd="0" presId="urn:microsoft.com/office/officeart/2008/layout/BubblePictureList"/>
    <dgm:cxn modelId="{F24AFD44-DD8F-4D91-BE52-4ED10AA67787}" type="presOf" srcId="{155B718C-9984-4F75-A919-86E0A2B059AB}" destId="{DD8E99F8-102B-467B-BBE9-B5D451EAEBBC}" srcOrd="0" destOrd="0" presId="urn:microsoft.com/office/officeart/2008/layout/BubblePictureList"/>
    <dgm:cxn modelId="{474FA556-8FD1-4F21-AAEE-AEE790FB49B4}" srcId="{99E71C22-9375-4E4D-9DB4-5AF4C9A5EE09}" destId="{A57386AB-62DB-4F20-B247-7F895A14343E}" srcOrd="0" destOrd="0" parTransId="{3C12C79E-B254-4518-A1E2-EB14188BCAC5}" sibTransId="{7AC804F2-F7FA-4414-8EFF-20179958E60F}"/>
    <dgm:cxn modelId="{CB5EFA8D-9ED7-4FD8-94BF-3DC47BB5E74C}" type="presOf" srcId="{5AC80AD0-2FDC-4CA5-9A6E-C61778EA46A0}" destId="{DF5F5264-E4E9-4867-AB96-3232F691A32C}" srcOrd="0" destOrd="0" presId="urn:microsoft.com/office/officeart/2008/layout/BubblePictureList"/>
    <dgm:cxn modelId="{76DC1D92-6D2D-4080-A40D-D01ED34AF4F0}" type="presOf" srcId="{7AC804F2-F7FA-4414-8EFF-20179958E60F}" destId="{850D54A2-5835-4644-AAA3-500942C0FE71}" srcOrd="0" destOrd="0" presId="urn:microsoft.com/office/officeart/2008/layout/BubblePictureList"/>
    <dgm:cxn modelId="{DCAF27A7-3F3F-46C7-830B-66B05AA51C36}" type="presOf" srcId="{A57386AB-62DB-4F20-B247-7F895A14343E}" destId="{3AA82C73-ECCC-4B5E-B5A2-A2359ADEFD83}" srcOrd="0" destOrd="0" presId="urn:microsoft.com/office/officeart/2008/layout/BubblePictureList"/>
    <dgm:cxn modelId="{ED754DAF-4727-467E-B064-E46EBFADB104}" type="presOf" srcId="{2C0D5E94-2AAA-4EA0-8722-57E28BF895DF}" destId="{6591C099-1CA3-4E60-A37A-4C2DCD6B35AD}" srcOrd="0" destOrd="0" presId="urn:microsoft.com/office/officeart/2008/layout/BubblePictureList"/>
    <dgm:cxn modelId="{35359FE5-8BA4-43AD-A9CF-5B48BD5DB859}" srcId="{99E71C22-9375-4E4D-9DB4-5AF4C9A5EE09}" destId="{A6865573-29B8-4D08-9F94-1C93ACBF9792}" srcOrd="2" destOrd="0" parTransId="{B32FD0D9-FF5D-424A-9336-F74423F568F3}" sibTransId="{2C0D5E94-2AAA-4EA0-8722-57E28BF895DF}"/>
    <dgm:cxn modelId="{B636E97D-3434-425E-927A-0C55CC76E1AA}" type="presParOf" srcId="{2D0FFB4E-03A6-496C-BC1D-94C4DEF406ED}" destId="{3AA82C73-ECCC-4B5E-B5A2-A2359ADEFD83}" srcOrd="0" destOrd="0" presId="urn:microsoft.com/office/officeart/2008/layout/BubblePictureList"/>
    <dgm:cxn modelId="{C19702AC-57B1-4F56-9A10-9E4B520A4D44}" type="presParOf" srcId="{2D0FFB4E-03A6-496C-BC1D-94C4DEF406ED}" destId="{D273FAB5-6FA2-40E2-A7B3-21F2285697DD}" srcOrd="1" destOrd="0" presId="urn:microsoft.com/office/officeart/2008/layout/BubblePictureList"/>
    <dgm:cxn modelId="{01C695BC-3352-4E67-BF89-A7151CDF5D0A}" type="presParOf" srcId="{D273FAB5-6FA2-40E2-A7B3-21F2285697DD}" destId="{75BCA930-E52B-4F13-947D-69ED1E758479}" srcOrd="0" destOrd="0" presId="urn:microsoft.com/office/officeart/2008/layout/BubblePictureList"/>
    <dgm:cxn modelId="{46979D9B-8876-4DDA-AC57-6A999A701832}" type="presParOf" srcId="{2D0FFB4E-03A6-496C-BC1D-94C4DEF406ED}" destId="{A07A318E-9380-4B6E-AE89-9473AF0A6886}" srcOrd="2" destOrd="0" presId="urn:microsoft.com/office/officeart/2008/layout/BubblePictureList"/>
    <dgm:cxn modelId="{3ED4B736-4918-4271-8B95-1233843EDFB1}" type="presParOf" srcId="{2D0FFB4E-03A6-496C-BC1D-94C4DEF406ED}" destId="{B1E7F264-D36F-4621-9475-DBCD4FFBED02}" srcOrd="3" destOrd="0" presId="urn:microsoft.com/office/officeart/2008/layout/BubblePictureList"/>
    <dgm:cxn modelId="{CF297350-69CF-491C-B7CE-5C89E4D02C70}" type="presParOf" srcId="{B1E7F264-D36F-4621-9475-DBCD4FFBED02}" destId="{850D54A2-5835-4644-AAA3-500942C0FE71}" srcOrd="0" destOrd="0" presId="urn:microsoft.com/office/officeart/2008/layout/BubblePictureList"/>
    <dgm:cxn modelId="{6F50E3F1-BF3E-42B1-A005-A7E85EAF99BF}" type="presParOf" srcId="{2D0FFB4E-03A6-496C-BC1D-94C4DEF406ED}" destId="{DD8E99F8-102B-467B-BBE9-B5D451EAEBBC}" srcOrd="4" destOrd="0" presId="urn:microsoft.com/office/officeart/2008/layout/BubblePictureList"/>
    <dgm:cxn modelId="{4444AAD2-41AA-4D45-A875-0ADEB8907825}" type="presParOf" srcId="{2D0FFB4E-03A6-496C-BC1D-94C4DEF406ED}" destId="{F1EEB73F-4BDD-4DA8-B5DB-31B3DF7B6113}" srcOrd="5" destOrd="0" presId="urn:microsoft.com/office/officeart/2008/layout/BubblePictureList"/>
    <dgm:cxn modelId="{A397C2CE-91E4-4E52-AA42-19BC69F6BE96}" type="presParOf" srcId="{F1EEB73F-4BDD-4DA8-B5DB-31B3DF7B6113}" destId="{8C55F1FA-F269-4507-A410-F4FAE2965ED6}" srcOrd="0" destOrd="0" presId="urn:microsoft.com/office/officeart/2008/layout/BubblePictureList"/>
    <dgm:cxn modelId="{8219CAF9-298B-45BA-BB08-8405A10A5EE3}" type="presParOf" srcId="{2D0FFB4E-03A6-496C-BC1D-94C4DEF406ED}" destId="{6D5E5883-F34F-4464-BC1F-26763572CF0C}" srcOrd="6" destOrd="0" presId="urn:microsoft.com/office/officeart/2008/layout/BubblePictureList"/>
    <dgm:cxn modelId="{34E8FEAD-C86D-4353-9A8F-7E33229216F1}" type="presParOf" srcId="{6D5E5883-F34F-4464-BC1F-26763572CF0C}" destId="{DF5F5264-E4E9-4867-AB96-3232F691A32C}" srcOrd="0" destOrd="0" presId="urn:microsoft.com/office/officeart/2008/layout/BubblePictureList"/>
    <dgm:cxn modelId="{4EACCA79-35FB-4E19-9425-8BFC66ED150B}" type="presParOf" srcId="{2D0FFB4E-03A6-496C-BC1D-94C4DEF406ED}" destId="{18AEA550-57DE-42AD-A78C-4BC02BEA1B7D}" srcOrd="7" destOrd="0" presId="urn:microsoft.com/office/officeart/2008/layout/BubblePictureList"/>
    <dgm:cxn modelId="{B7B2CB98-73D2-4A73-8467-A5E80322114F}" type="presParOf" srcId="{18AEA550-57DE-42AD-A78C-4BC02BEA1B7D}" destId="{B6E3A0DB-92A8-4DA5-AC67-8357EE5366D8}" srcOrd="0" destOrd="0" presId="urn:microsoft.com/office/officeart/2008/layout/BubblePictureList"/>
    <dgm:cxn modelId="{C93A8213-73B5-40F9-A0F0-CC38E1424066}" type="presParOf" srcId="{2D0FFB4E-03A6-496C-BC1D-94C4DEF406ED}" destId="{772BD9A0-E8A2-4C19-94EE-D9C34F037E86}" srcOrd="8" destOrd="0" presId="urn:microsoft.com/office/officeart/2008/layout/BubblePictureList"/>
    <dgm:cxn modelId="{A92BA5BB-EBFE-4D24-B260-299BD1069A35}" type="presParOf" srcId="{2D0FFB4E-03A6-496C-BC1D-94C4DEF406ED}" destId="{F0FD30E6-BB27-454A-B75B-1DF4FF30EBE0}" srcOrd="9" destOrd="0" presId="urn:microsoft.com/office/officeart/2008/layout/BubblePictureList"/>
    <dgm:cxn modelId="{068CCEB6-B5EE-4630-8831-60EC95E22D85}" type="presParOf" srcId="{2D0FFB4E-03A6-496C-BC1D-94C4DEF406ED}" destId="{9002EE25-E0BA-41D1-9F4F-815B55EA693C}" srcOrd="10" destOrd="0" presId="urn:microsoft.com/office/officeart/2008/layout/BubblePictureList"/>
    <dgm:cxn modelId="{A0486644-0FFE-439D-A151-1E802D4AE63B}" type="presParOf" srcId="{2D0FFB4E-03A6-496C-BC1D-94C4DEF406ED}" destId="{E108599B-7114-481F-AA78-95776773D029}" srcOrd="11" destOrd="0" presId="urn:microsoft.com/office/officeart/2008/layout/BubblePictureList"/>
    <dgm:cxn modelId="{8D783F79-923A-4A84-8913-10A197FA88A0}" type="presParOf" srcId="{E108599B-7114-481F-AA78-95776773D029}" destId="{6591C099-1CA3-4E60-A37A-4C2DCD6B35AD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D23A17-A095-4126-A3E6-250999063286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</dgm:pt>
    <dgm:pt modelId="{250C4393-CEF7-4311-BBCE-DCBB7828E37E}">
      <dgm:prSet phldrT="[Текст]"/>
      <dgm:spPr>
        <a:solidFill>
          <a:srgbClr val="2FA39B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Разработка приложения по работе лесоматериалами </a:t>
          </a:r>
          <a:r>
            <a:rPr lang="ru-RU" dirty="0" err="1">
              <a:solidFill>
                <a:schemeClr val="bg1"/>
              </a:solidFill>
            </a:rPr>
            <a:t>жд</a:t>
          </a:r>
          <a:r>
            <a:rPr lang="ru-RU" dirty="0">
              <a:solidFill>
                <a:schemeClr val="bg1"/>
              </a:solidFill>
            </a:rPr>
            <a:t> транспортом</a:t>
          </a:r>
        </a:p>
      </dgm:t>
    </dgm:pt>
    <dgm:pt modelId="{70EAF402-5FC3-4C0B-92CD-DDD7B939518F}" type="parTrans" cxnId="{BC8ACFF9-A74B-4BE7-8465-BA21A1345750}">
      <dgm:prSet/>
      <dgm:spPr/>
      <dgm:t>
        <a:bodyPr/>
        <a:lstStyle/>
        <a:p>
          <a:endParaRPr lang="ru-RU"/>
        </a:p>
      </dgm:t>
    </dgm:pt>
    <dgm:pt modelId="{96AAB741-7F1A-45C0-8FBA-B0F487FA35BC}" type="sibTrans" cxnId="{BC8ACFF9-A74B-4BE7-8465-BA21A1345750}">
      <dgm:prSet/>
      <dgm:spPr/>
      <dgm:t>
        <a:bodyPr/>
        <a:lstStyle/>
        <a:p>
          <a:endParaRPr lang="ru-RU"/>
        </a:p>
      </dgm:t>
    </dgm:pt>
    <dgm:pt modelId="{F55CE96D-BD8B-4736-A9E0-617989491982}">
      <dgm:prSet phldrT="[Текст]"/>
      <dgm:spPr>
        <a:solidFill>
          <a:srgbClr val="2FA39B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Разработка приложения по перевозке контейнеров и других грузов </a:t>
          </a:r>
          <a:r>
            <a:rPr lang="ru-RU" dirty="0" err="1">
              <a:solidFill>
                <a:schemeClr val="bg1"/>
              </a:solidFill>
            </a:rPr>
            <a:t>жд</a:t>
          </a:r>
          <a:r>
            <a:rPr lang="ru-RU" dirty="0">
              <a:solidFill>
                <a:schemeClr val="bg1"/>
              </a:solidFill>
            </a:rPr>
            <a:t> транспортом</a:t>
          </a:r>
        </a:p>
      </dgm:t>
    </dgm:pt>
    <dgm:pt modelId="{EB317BF0-3E11-42BA-A02A-0E8380D85DFD}" type="parTrans" cxnId="{65B4DBDA-C15C-4816-8C7C-C7CC0ABF21AD}">
      <dgm:prSet/>
      <dgm:spPr/>
      <dgm:t>
        <a:bodyPr/>
        <a:lstStyle/>
        <a:p>
          <a:endParaRPr lang="ru-RU"/>
        </a:p>
      </dgm:t>
    </dgm:pt>
    <dgm:pt modelId="{627C3B5C-6CD5-4B09-BA45-61B2B77C2EDF}" type="sibTrans" cxnId="{65B4DBDA-C15C-4816-8C7C-C7CC0ABF21AD}">
      <dgm:prSet/>
      <dgm:spPr/>
      <dgm:t>
        <a:bodyPr/>
        <a:lstStyle/>
        <a:p>
          <a:endParaRPr lang="ru-RU"/>
        </a:p>
      </dgm:t>
    </dgm:pt>
    <dgm:pt modelId="{368E70B6-E501-4540-BED6-BDA7E84EE53C}">
      <dgm:prSet phldrT="[Текст]"/>
      <dgm:spPr>
        <a:solidFill>
          <a:srgbClr val="2FA39B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Разработка приложения по перевозке грузов автотранспортом</a:t>
          </a:r>
          <a:endParaRPr lang="ru-RU" dirty="0"/>
        </a:p>
      </dgm:t>
    </dgm:pt>
    <dgm:pt modelId="{FDD5AB18-7D68-4715-879C-FFC6840E0F0D}" type="parTrans" cxnId="{D42A0EC1-23B2-4507-9794-B5047FB3CD0D}">
      <dgm:prSet/>
      <dgm:spPr/>
      <dgm:t>
        <a:bodyPr/>
        <a:lstStyle/>
        <a:p>
          <a:endParaRPr lang="ru-RU"/>
        </a:p>
      </dgm:t>
    </dgm:pt>
    <dgm:pt modelId="{972D3BFF-91AD-4BB8-B47B-3F9B0E04ABDB}" type="sibTrans" cxnId="{D42A0EC1-23B2-4507-9794-B5047FB3CD0D}">
      <dgm:prSet/>
      <dgm:spPr/>
      <dgm:t>
        <a:bodyPr/>
        <a:lstStyle/>
        <a:p>
          <a:endParaRPr lang="ru-RU"/>
        </a:p>
      </dgm:t>
    </dgm:pt>
    <dgm:pt modelId="{E639AC51-EDDD-4BD3-9EE2-7EACE0B18ABE}">
      <dgm:prSet phldrT="[Текст]"/>
      <dgm:spPr>
        <a:solidFill>
          <a:srgbClr val="2FA39B"/>
        </a:solidFill>
      </dgm:spPr>
      <dgm:t>
        <a:bodyPr/>
        <a:lstStyle/>
        <a:p>
          <a:r>
            <a:rPr lang="ru-RU" dirty="0"/>
            <a:t>Разработка приложения по перевозке грузов в </a:t>
          </a:r>
          <a:r>
            <a:rPr lang="ru-RU" dirty="0" err="1"/>
            <a:t>мультимодальном</a:t>
          </a:r>
          <a:r>
            <a:rPr lang="ru-RU" dirty="0"/>
            <a:t> сообщении</a:t>
          </a:r>
        </a:p>
      </dgm:t>
    </dgm:pt>
    <dgm:pt modelId="{408C7123-2934-4130-866F-00A9B1B3352B}" type="parTrans" cxnId="{FBC6A8A7-8884-481B-9109-509D1B589377}">
      <dgm:prSet/>
      <dgm:spPr/>
      <dgm:t>
        <a:bodyPr/>
        <a:lstStyle/>
        <a:p>
          <a:endParaRPr lang="ru-RU"/>
        </a:p>
      </dgm:t>
    </dgm:pt>
    <dgm:pt modelId="{8585BF05-1172-4C04-9BAD-2D33DC1C4777}" type="sibTrans" cxnId="{FBC6A8A7-8884-481B-9109-509D1B589377}">
      <dgm:prSet/>
      <dgm:spPr/>
      <dgm:t>
        <a:bodyPr/>
        <a:lstStyle/>
        <a:p>
          <a:endParaRPr lang="ru-RU"/>
        </a:p>
      </dgm:t>
    </dgm:pt>
    <dgm:pt modelId="{F3E958CC-70D3-496E-9E7A-B68A4FF866DC}" type="pres">
      <dgm:prSet presAssocID="{CAD23A17-A095-4126-A3E6-250999063286}" presName="Name0" presStyleCnt="0">
        <dgm:presLayoutVars>
          <dgm:dir/>
          <dgm:animLvl val="lvl"/>
          <dgm:resizeHandles val="exact"/>
        </dgm:presLayoutVars>
      </dgm:prSet>
      <dgm:spPr/>
    </dgm:pt>
    <dgm:pt modelId="{79B75DDF-EF8B-4942-A248-489C9644937D}" type="pres">
      <dgm:prSet presAssocID="{250C4393-CEF7-4311-BBCE-DCBB7828E37E}" presName="parTxOnly" presStyleLbl="node1" presStyleIdx="0" presStyleCnt="4" custScaleY="121331">
        <dgm:presLayoutVars>
          <dgm:chMax val="0"/>
          <dgm:chPref val="0"/>
          <dgm:bulletEnabled val="1"/>
        </dgm:presLayoutVars>
      </dgm:prSet>
      <dgm:spPr/>
    </dgm:pt>
    <dgm:pt modelId="{7AC343CB-EF70-41B1-A4B0-999F92457E2F}" type="pres">
      <dgm:prSet presAssocID="{96AAB741-7F1A-45C0-8FBA-B0F487FA35BC}" presName="parTxOnlySpace" presStyleCnt="0"/>
      <dgm:spPr/>
    </dgm:pt>
    <dgm:pt modelId="{763265CC-5DFA-4ACC-A29D-EFE3307E997B}" type="pres">
      <dgm:prSet presAssocID="{F55CE96D-BD8B-4736-A9E0-617989491982}" presName="parTxOnly" presStyleLbl="node1" presStyleIdx="1" presStyleCnt="4" custScaleY="121331">
        <dgm:presLayoutVars>
          <dgm:chMax val="0"/>
          <dgm:chPref val="0"/>
          <dgm:bulletEnabled val="1"/>
        </dgm:presLayoutVars>
      </dgm:prSet>
      <dgm:spPr/>
    </dgm:pt>
    <dgm:pt modelId="{4DCAAFC8-F9D9-464B-82A7-4F4062A536B5}" type="pres">
      <dgm:prSet presAssocID="{627C3B5C-6CD5-4B09-BA45-61B2B77C2EDF}" presName="parTxOnlySpace" presStyleCnt="0"/>
      <dgm:spPr/>
    </dgm:pt>
    <dgm:pt modelId="{AD569599-B881-46E5-9C74-BF744B8E3AFE}" type="pres">
      <dgm:prSet presAssocID="{368E70B6-E501-4540-BED6-BDA7E84EE53C}" presName="parTxOnly" presStyleLbl="node1" presStyleIdx="2" presStyleCnt="4" custScaleY="121331">
        <dgm:presLayoutVars>
          <dgm:chMax val="0"/>
          <dgm:chPref val="0"/>
          <dgm:bulletEnabled val="1"/>
        </dgm:presLayoutVars>
      </dgm:prSet>
      <dgm:spPr/>
    </dgm:pt>
    <dgm:pt modelId="{D65209E4-AF2E-4BEB-A818-ED6585F2D12A}" type="pres">
      <dgm:prSet presAssocID="{972D3BFF-91AD-4BB8-B47B-3F9B0E04ABDB}" presName="parTxOnlySpace" presStyleCnt="0"/>
      <dgm:spPr/>
    </dgm:pt>
    <dgm:pt modelId="{61ACE630-94D6-4631-8FE5-DC33DEBB4E7A}" type="pres">
      <dgm:prSet presAssocID="{E639AC51-EDDD-4BD3-9EE2-7EACE0B18ABE}" presName="parTxOnly" presStyleLbl="node1" presStyleIdx="3" presStyleCnt="4" custScaleY="121331">
        <dgm:presLayoutVars>
          <dgm:chMax val="0"/>
          <dgm:chPref val="0"/>
          <dgm:bulletEnabled val="1"/>
        </dgm:presLayoutVars>
      </dgm:prSet>
      <dgm:spPr/>
    </dgm:pt>
  </dgm:ptLst>
  <dgm:cxnLst>
    <dgm:cxn modelId="{CD4DBE3F-2656-40DF-98A6-F3D1E09A217A}" type="presOf" srcId="{F55CE96D-BD8B-4736-A9E0-617989491982}" destId="{763265CC-5DFA-4ACC-A29D-EFE3307E997B}" srcOrd="0" destOrd="0" presId="urn:microsoft.com/office/officeart/2005/8/layout/chevron1"/>
    <dgm:cxn modelId="{E4A9C841-E716-4C51-A23A-2207559D7DBF}" type="presOf" srcId="{CAD23A17-A095-4126-A3E6-250999063286}" destId="{F3E958CC-70D3-496E-9E7A-B68A4FF866DC}" srcOrd="0" destOrd="0" presId="urn:microsoft.com/office/officeart/2005/8/layout/chevron1"/>
    <dgm:cxn modelId="{8C427145-A52E-4830-871A-068D01C88988}" type="presOf" srcId="{250C4393-CEF7-4311-BBCE-DCBB7828E37E}" destId="{79B75DDF-EF8B-4942-A248-489C9644937D}" srcOrd="0" destOrd="0" presId="urn:microsoft.com/office/officeart/2005/8/layout/chevron1"/>
    <dgm:cxn modelId="{E372DB82-9D7D-4335-9BAD-72F025F9F1F4}" type="presOf" srcId="{E639AC51-EDDD-4BD3-9EE2-7EACE0B18ABE}" destId="{61ACE630-94D6-4631-8FE5-DC33DEBB4E7A}" srcOrd="0" destOrd="0" presId="urn:microsoft.com/office/officeart/2005/8/layout/chevron1"/>
    <dgm:cxn modelId="{FBC6A8A7-8884-481B-9109-509D1B589377}" srcId="{CAD23A17-A095-4126-A3E6-250999063286}" destId="{E639AC51-EDDD-4BD3-9EE2-7EACE0B18ABE}" srcOrd="3" destOrd="0" parTransId="{408C7123-2934-4130-866F-00A9B1B3352B}" sibTransId="{8585BF05-1172-4C04-9BAD-2D33DC1C4777}"/>
    <dgm:cxn modelId="{3491B2A9-61EB-457A-AC4E-1DB849E77F0C}" type="presOf" srcId="{368E70B6-E501-4540-BED6-BDA7E84EE53C}" destId="{AD569599-B881-46E5-9C74-BF744B8E3AFE}" srcOrd="0" destOrd="0" presId="urn:microsoft.com/office/officeart/2005/8/layout/chevron1"/>
    <dgm:cxn modelId="{D42A0EC1-23B2-4507-9794-B5047FB3CD0D}" srcId="{CAD23A17-A095-4126-A3E6-250999063286}" destId="{368E70B6-E501-4540-BED6-BDA7E84EE53C}" srcOrd="2" destOrd="0" parTransId="{FDD5AB18-7D68-4715-879C-FFC6840E0F0D}" sibTransId="{972D3BFF-91AD-4BB8-B47B-3F9B0E04ABDB}"/>
    <dgm:cxn modelId="{65B4DBDA-C15C-4816-8C7C-C7CC0ABF21AD}" srcId="{CAD23A17-A095-4126-A3E6-250999063286}" destId="{F55CE96D-BD8B-4736-A9E0-617989491982}" srcOrd="1" destOrd="0" parTransId="{EB317BF0-3E11-42BA-A02A-0E8380D85DFD}" sibTransId="{627C3B5C-6CD5-4B09-BA45-61B2B77C2EDF}"/>
    <dgm:cxn modelId="{BC8ACFF9-A74B-4BE7-8465-BA21A1345750}" srcId="{CAD23A17-A095-4126-A3E6-250999063286}" destId="{250C4393-CEF7-4311-BBCE-DCBB7828E37E}" srcOrd="0" destOrd="0" parTransId="{70EAF402-5FC3-4C0B-92CD-DDD7B939518F}" sibTransId="{96AAB741-7F1A-45C0-8FBA-B0F487FA35BC}"/>
    <dgm:cxn modelId="{EBCC7ED4-1894-46E5-AC27-329FA202D5A1}" type="presParOf" srcId="{F3E958CC-70D3-496E-9E7A-B68A4FF866DC}" destId="{79B75DDF-EF8B-4942-A248-489C9644937D}" srcOrd="0" destOrd="0" presId="urn:microsoft.com/office/officeart/2005/8/layout/chevron1"/>
    <dgm:cxn modelId="{26D363DF-9277-401E-97D0-5E163CEE46D5}" type="presParOf" srcId="{F3E958CC-70D3-496E-9E7A-B68A4FF866DC}" destId="{7AC343CB-EF70-41B1-A4B0-999F92457E2F}" srcOrd="1" destOrd="0" presId="urn:microsoft.com/office/officeart/2005/8/layout/chevron1"/>
    <dgm:cxn modelId="{6D13A517-1452-4163-B1E5-D9BF6B16BFD2}" type="presParOf" srcId="{F3E958CC-70D3-496E-9E7A-B68A4FF866DC}" destId="{763265CC-5DFA-4ACC-A29D-EFE3307E997B}" srcOrd="2" destOrd="0" presId="urn:microsoft.com/office/officeart/2005/8/layout/chevron1"/>
    <dgm:cxn modelId="{06A184A5-770B-4854-9662-E43A81EA792B}" type="presParOf" srcId="{F3E958CC-70D3-496E-9E7A-B68A4FF866DC}" destId="{4DCAAFC8-F9D9-464B-82A7-4F4062A536B5}" srcOrd="3" destOrd="0" presId="urn:microsoft.com/office/officeart/2005/8/layout/chevron1"/>
    <dgm:cxn modelId="{88AF14E8-5AEF-4E7F-B94A-E4DF54A0D6AF}" type="presParOf" srcId="{F3E958CC-70D3-496E-9E7A-B68A4FF866DC}" destId="{AD569599-B881-46E5-9C74-BF744B8E3AFE}" srcOrd="4" destOrd="0" presId="urn:microsoft.com/office/officeart/2005/8/layout/chevron1"/>
    <dgm:cxn modelId="{C9D9066C-D9B3-4E87-B680-488BC1A8BDA5}" type="presParOf" srcId="{F3E958CC-70D3-496E-9E7A-B68A4FF866DC}" destId="{D65209E4-AF2E-4BEB-A818-ED6585F2D12A}" srcOrd="5" destOrd="0" presId="urn:microsoft.com/office/officeart/2005/8/layout/chevron1"/>
    <dgm:cxn modelId="{DECCD741-645E-40B2-9C94-4230678159CC}" type="presParOf" srcId="{F3E958CC-70D3-496E-9E7A-B68A4FF866DC}" destId="{61ACE630-94D6-4631-8FE5-DC33DEBB4E7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BCA930-E52B-4F13-947D-69ED1E758479}">
      <dsp:nvSpPr>
        <dsp:cNvPr id="0" name=""/>
        <dsp:cNvSpPr/>
      </dsp:nvSpPr>
      <dsp:spPr>
        <a:xfrm>
          <a:off x="1653158" y="2068324"/>
          <a:ext cx="2488947" cy="2489358"/>
        </a:xfrm>
        <a:prstGeom prst="ellipse">
          <a:avLst/>
        </a:prstGeom>
        <a:solidFill>
          <a:srgbClr val="278982"/>
        </a:solidFill>
        <a:ln w="25400" cap="flat" cmpd="sng" algn="ctr">
          <a:solidFill>
            <a:srgbClr val="1A5C5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7A318E-9380-4B6E-AE89-9473AF0A6886}">
      <dsp:nvSpPr>
        <dsp:cNvPr id="0" name=""/>
        <dsp:cNvSpPr/>
      </dsp:nvSpPr>
      <dsp:spPr>
        <a:xfrm>
          <a:off x="1258459" y="2089638"/>
          <a:ext cx="577900" cy="577530"/>
        </a:xfrm>
        <a:prstGeom prst="donut">
          <a:avLst>
            <a:gd name="adj" fmla="val 7460"/>
          </a:avLst>
        </a:prstGeom>
        <a:solidFill>
          <a:srgbClr val="27898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0D54A2-5835-4644-AAA3-500942C0FE71}">
      <dsp:nvSpPr>
        <dsp:cNvPr id="0" name=""/>
        <dsp:cNvSpPr/>
      </dsp:nvSpPr>
      <dsp:spPr>
        <a:xfrm>
          <a:off x="1748693" y="2163852"/>
          <a:ext cx="2298689" cy="2298301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55F1FA-F269-4507-A410-F4FAE2965ED6}">
      <dsp:nvSpPr>
        <dsp:cNvPr id="0" name=""/>
        <dsp:cNvSpPr/>
      </dsp:nvSpPr>
      <dsp:spPr>
        <a:xfrm>
          <a:off x="4203813" y="2724445"/>
          <a:ext cx="1018438" cy="1018196"/>
        </a:xfrm>
        <a:prstGeom prst="ellipse">
          <a:avLst/>
        </a:prstGeom>
        <a:solidFill>
          <a:srgbClr val="278982"/>
        </a:solidFill>
        <a:ln w="25400" cap="flat" cmpd="sng" algn="ctr">
          <a:solidFill>
            <a:srgbClr val="1A5C5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F5264-E4E9-4867-AB96-3232F691A32C}">
      <dsp:nvSpPr>
        <dsp:cNvPr id="0" name=""/>
        <dsp:cNvSpPr/>
      </dsp:nvSpPr>
      <dsp:spPr>
        <a:xfrm>
          <a:off x="4263962" y="2784597"/>
          <a:ext cx="898144" cy="898229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E3A0DB-92A8-4DA5-AC67-8357EE5366D8}">
      <dsp:nvSpPr>
        <dsp:cNvPr id="0" name=""/>
        <dsp:cNvSpPr/>
      </dsp:nvSpPr>
      <dsp:spPr>
        <a:xfrm>
          <a:off x="3698485" y="915572"/>
          <a:ext cx="1752271" cy="1752838"/>
        </a:xfrm>
        <a:prstGeom prst="ellipse">
          <a:avLst/>
        </a:prstGeom>
        <a:solidFill>
          <a:srgbClr val="278982"/>
        </a:solidFill>
        <a:ln w="25400" cap="flat" cmpd="sng" algn="ctr">
          <a:solidFill>
            <a:srgbClr val="1A5C5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FD30E6-BB27-454A-B75B-1DF4FF30EBE0}">
      <dsp:nvSpPr>
        <dsp:cNvPr id="0" name=""/>
        <dsp:cNvSpPr/>
      </dsp:nvSpPr>
      <dsp:spPr>
        <a:xfrm>
          <a:off x="5499967" y="1870060"/>
          <a:ext cx="604762" cy="605175"/>
        </a:xfrm>
        <a:prstGeom prst="donut">
          <a:avLst>
            <a:gd name="adj" fmla="val 7460"/>
          </a:avLst>
        </a:prstGeom>
        <a:solidFill>
          <a:srgbClr val="27898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02EE25-E0BA-41D1-9F4F-815B55EA693C}">
      <dsp:nvSpPr>
        <dsp:cNvPr id="0" name=""/>
        <dsp:cNvSpPr/>
      </dsp:nvSpPr>
      <dsp:spPr>
        <a:xfrm>
          <a:off x="5133644" y="3730183"/>
          <a:ext cx="321056" cy="320699"/>
        </a:xfrm>
        <a:prstGeom prst="donut">
          <a:avLst>
            <a:gd name="adj" fmla="val 7460"/>
          </a:avLst>
        </a:prstGeom>
        <a:solidFill>
          <a:srgbClr val="13A8A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91C099-1CA3-4E60-A37A-4C2DCD6B35AD}">
      <dsp:nvSpPr>
        <dsp:cNvPr id="0" name=""/>
        <dsp:cNvSpPr/>
      </dsp:nvSpPr>
      <dsp:spPr>
        <a:xfrm>
          <a:off x="3791087" y="1008121"/>
          <a:ext cx="1567879" cy="1567755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A82C73-ECCC-4B5E-B5A2-A2359ADEFD83}">
      <dsp:nvSpPr>
        <dsp:cNvPr id="0" name=""/>
        <dsp:cNvSpPr/>
      </dsp:nvSpPr>
      <dsp:spPr>
        <a:xfrm>
          <a:off x="6382" y="1064334"/>
          <a:ext cx="2887878" cy="937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" numCol="1" spcCol="1270" anchor="b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Железнодорожные грузоперевозки</a:t>
          </a:r>
        </a:p>
      </dsp:txBody>
      <dsp:txXfrm>
        <a:off x="6382" y="1064334"/>
        <a:ext cx="2887878" cy="937768"/>
      </dsp:txXfrm>
    </dsp:sp>
    <dsp:sp modelId="{DD8E99F8-102B-467B-BBE9-B5D451EAEBBC}">
      <dsp:nvSpPr>
        <dsp:cNvPr id="0" name=""/>
        <dsp:cNvSpPr/>
      </dsp:nvSpPr>
      <dsp:spPr>
        <a:xfrm>
          <a:off x="5240121" y="2767746"/>
          <a:ext cx="2887878" cy="898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Другие грузоперевозки</a:t>
          </a:r>
        </a:p>
      </dsp:txBody>
      <dsp:txXfrm>
        <a:off x="5240121" y="2767746"/>
        <a:ext cx="2887878" cy="898229"/>
      </dsp:txXfrm>
    </dsp:sp>
    <dsp:sp modelId="{772BD9A0-E8A2-4C19-94EE-D9C34F037E86}">
      <dsp:nvSpPr>
        <dsp:cNvPr id="0" name=""/>
        <dsp:cNvSpPr/>
      </dsp:nvSpPr>
      <dsp:spPr>
        <a:xfrm>
          <a:off x="5566696" y="1393978"/>
          <a:ext cx="2188751" cy="670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Автоперевозки</a:t>
          </a:r>
        </a:p>
      </dsp:txBody>
      <dsp:txXfrm>
        <a:off x="5566696" y="1393978"/>
        <a:ext cx="2188751" cy="6707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B75DDF-EF8B-4942-A248-489C9644937D}">
      <dsp:nvSpPr>
        <dsp:cNvPr id="0" name=""/>
        <dsp:cNvSpPr/>
      </dsp:nvSpPr>
      <dsp:spPr>
        <a:xfrm>
          <a:off x="5286" y="1950794"/>
          <a:ext cx="3077191" cy="1493434"/>
        </a:xfrm>
        <a:prstGeom prst="chevron">
          <a:avLst/>
        </a:prstGeom>
        <a:solidFill>
          <a:srgbClr val="2FA39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bg1"/>
              </a:solidFill>
            </a:rPr>
            <a:t>Разработка приложения по работе лесоматериалами </a:t>
          </a:r>
          <a:r>
            <a:rPr lang="ru-RU" sz="1400" kern="1200" dirty="0" err="1">
              <a:solidFill>
                <a:schemeClr val="bg1"/>
              </a:solidFill>
            </a:rPr>
            <a:t>жд</a:t>
          </a:r>
          <a:r>
            <a:rPr lang="ru-RU" sz="1400" kern="1200" dirty="0">
              <a:solidFill>
                <a:schemeClr val="bg1"/>
              </a:solidFill>
            </a:rPr>
            <a:t> транспортом</a:t>
          </a:r>
        </a:p>
      </dsp:txBody>
      <dsp:txXfrm>
        <a:off x="752003" y="1950794"/>
        <a:ext cx="1583757" cy="1493434"/>
      </dsp:txXfrm>
    </dsp:sp>
    <dsp:sp modelId="{763265CC-5DFA-4ACC-A29D-EFE3307E997B}">
      <dsp:nvSpPr>
        <dsp:cNvPr id="0" name=""/>
        <dsp:cNvSpPr/>
      </dsp:nvSpPr>
      <dsp:spPr>
        <a:xfrm>
          <a:off x="2774758" y="1950794"/>
          <a:ext cx="3077191" cy="1493434"/>
        </a:xfrm>
        <a:prstGeom prst="chevron">
          <a:avLst/>
        </a:prstGeom>
        <a:solidFill>
          <a:srgbClr val="2FA39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bg1"/>
              </a:solidFill>
            </a:rPr>
            <a:t>Разработка приложения по перевозке контейнеров и других грузов </a:t>
          </a:r>
          <a:r>
            <a:rPr lang="ru-RU" sz="1400" kern="1200" dirty="0" err="1">
              <a:solidFill>
                <a:schemeClr val="bg1"/>
              </a:solidFill>
            </a:rPr>
            <a:t>жд</a:t>
          </a:r>
          <a:r>
            <a:rPr lang="ru-RU" sz="1400" kern="1200" dirty="0">
              <a:solidFill>
                <a:schemeClr val="bg1"/>
              </a:solidFill>
            </a:rPr>
            <a:t> транспортом</a:t>
          </a:r>
        </a:p>
      </dsp:txBody>
      <dsp:txXfrm>
        <a:off x="3521475" y="1950794"/>
        <a:ext cx="1583757" cy="1493434"/>
      </dsp:txXfrm>
    </dsp:sp>
    <dsp:sp modelId="{AD569599-B881-46E5-9C74-BF744B8E3AFE}">
      <dsp:nvSpPr>
        <dsp:cNvPr id="0" name=""/>
        <dsp:cNvSpPr/>
      </dsp:nvSpPr>
      <dsp:spPr>
        <a:xfrm>
          <a:off x="5544230" y="1950794"/>
          <a:ext cx="3077191" cy="1493434"/>
        </a:xfrm>
        <a:prstGeom prst="chevron">
          <a:avLst/>
        </a:prstGeom>
        <a:solidFill>
          <a:srgbClr val="2FA39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bg1"/>
              </a:solidFill>
            </a:rPr>
            <a:t>Разработка приложения по перевозке грузов автотранспортом</a:t>
          </a:r>
          <a:endParaRPr lang="ru-RU" sz="1400" kern="1200" dirty="0"/>
        </a:p>
      </dsp:txBody>
      <dsp:txXfrm>
        <a:off x="6290947" y="1950794"/>
        <a:ext cx="1583757" cy="1493434"/>
      </dsp:txXfrm>
    </dsp:sp>
    <dsp:sp modelId="{61ACE630-94D6-4631-8FE5-DC33DEBB4E7A}">
      <dsp:nvSpPr>
        <dsp:cNvPr id="0" name=""/>
        <dsp:cNvSpPr/>
      </dsp:nvSpPr>
      <dsp:spPr>
        <a:xfrm>
          <a:off x="8313702" y="1950794"/>
          <a:ext cx="3077191" cy="1493434"/>
        </a:xfrm>
        <a:prstGeom prst="chevron">
          <a:avLst/>
        </a:prstGeom>
        <a:solidFill>
          <a:srgbClr val="2FA39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Разработка приложения по перевозке грузов в </a:t>
          </a:r>
          <a:r>
            <a:rPr lang="ru-RU" sz="1400" kern="1200" dirty="0" err="1"/>
            <a:t>мультимодальном</a:t>
          </a:r>
          <a:r>
            <a:rPr lang="ru-RU" sz="1400" kern="1200" dirty="0"/>
            <a:t> сообщении</a:t>
          </a:r>
        </a:p>
      </dsp:txBody>
      <dsp:txXfrm>
        <a:off x="9060419" y="1950794"/>
        <a:ext cx="1583757" cy="14934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45659" cy="49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5" tIns="46550" rIns="93125" bIns="4655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5" tIns="46550" rIns="93125" bIns="4655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0688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5" tIns="46550" rIns="93125" bIns="4655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431599"/>
            <a:ext cx="2945659" cy="498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5" tIns="46550" rIns="93125" bIns="4655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1599"/>
            <a:ext cx="2945659" cy="498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5" tIns="46550" rIns="93125" bIns="465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spcFirstLastPara="1" wrap="square" lIns="93125" tIns="46550" rIns="93125" bIns="46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spcFirstLastPara="1" wrap="square" lIns="93125" tIns="46550" rIns="93125" bIns="46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spcFirstLastPara="1" wrap="square" lIns="93125" tIns="46550" rIns="93125" bIns="46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5961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spcFirstLastPara="1" wrap="square" lIns="93125" tIns="46550" rIns="93125" bIns="46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5936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spcFirstLastPara="1" wrap="square" lIns="93125" tIns="46550" rIns="93125" bIns="46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5788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spcFirstLastPara="1" wrap="square" lIns="93125" tIns="46550" rIns="93125" bIns="46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5731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spcFirstLastPara="1" wrap="square" lIns="93125" tIns="46550" rIns="93125" bIns="46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744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spcFirstLastPara="1" wrap="square" lIns="93125" tIns="46550" rIns="93125" bIns="46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9897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9142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wmf"/><Relationship Id="rId5" Type="http://schemas.openxmlformats.org/officeDocument/2006/relationships/image" Target="../media/image3.jp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6.jfif"/><Relationship Id="rId7" Type="http://schemas.openxmlformats.org/officeDocument/2006/relationships/image" Target="../media/image20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fif"/><Relationship Id="rId5" Type="http://schemas.openxmlformats.org/officeDocument/2006/relationships/image" Target="../media/image18.jfif"/><Relationship Id="rId4" Type="http://schemas.openxmlformats.org/officeDocument/2006/relationships/image" Target="../media/image17.jfif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 l="71540" t="60106" r="5844" b="22243"/>
          <a:stretch/>
        </p:blipFill>
        <p:spPr>
          <a:xfrm>
            <a:off x="488636" y="6049778"/>
            <a:ext cx="1252024" cy="549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4">
            <a:alphaModFix/>
          </a:blip>
          <a:srcRect l="8889" t="27854" r="8546" b="27627"/>
          <a:stretch/>
        </p:blipFill>
        <p:spPr>
          <a:xfrm>
            <a:off x="2019017" y="6035711"/>
            <a:ext cx="1983546" cy="603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5">
            <a:alphaModFix/>
          </a:blip>
          <a:srcRect l="9590" t="27961" r="9179" b="30500"/>
          <a:stretch/>
        </p:blipFill>
        <p:spPr>
          <a:xfrm>
            <a:off x="4335376" y="6114581"/>
            <a:ext cx="1582842" cy="539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6">
            <a:alphaModFix/>
          </a:blip>
          <a:srcRect l="4363"/>
          <a:stretch/>
        </p:blipFill>
        <p:spPr>
          <a:xfrm>
            <a:off x="6341345" y="6032723"/>
            <a:ext cx="2135112" cy="744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 rotWithShape="1">
          <a:blip r:embed="rId7">
            <a:alphaModFix/>
          </a:blip>
          <a:srcRect l="18583" t="33231" r="18083" b="27590"/>
          <a:stretch/>
        </p:blipFill>
        <p:spPr>
          <a:xfrm>
            <a:off x="9033171" y="6070521"/>
            <a:ext cx="1386918" cy="627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 rotWithShape="1">
          <a:blip r:embed="rId8">
            <a:alphaModFix/>
          </a:blip>
          <a:srcRect b="6586"/>
          <a:stretch/>
        </p:blipFill>
        <p:spPr>
          <a:xfrm>
            <a:off x="10843216" y="5917584"/>
            <a:ext cx="874647" cy="83994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356256" y="299043"/>
            <a:ext cx="6977994" cy="769401"/>
          </a:xfrm>
          <a:prstGeom prst="rect">
            <a:avLst/>
          </a:prstGeom>
          <a:noFill/>
          <a:ln w="19050">
            <a:solidFill>
              <a:srgbClr val="2FA39B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 spc="300" dirty="0">
                <a:solidFill>
                  <a:srgbClr val="278982"/>
                </a:solidFill>
                <a:latin typeface="+mn-lt"/>
                <a:ea typeface="Verdana"/>
                <a:cs typeface="Verdana"/>
                <a:sym typeface="Verdana"/>
              </a:rPr>
              <a:t>АКСЕЛЕРАЦИОННАЯ ПРОГРАММА </a:t>
            </a:r>
            <a:endParaRPr sz="1600" spc="300" dirty="0">
              <a:solidFill>
                <a:srgbClr val="278982"/>
              </a:solidFill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278982"/>
                </a:solidFill>
                <a:latin typeface="+mn-lt"/>
                <a:ea typeface="Verdana"/>
                <a:cs typeface="Verdana"/>
                <a:sym typeface="Verdana"/>
              </a:rPr>
              <a:t>Красноярского института железнодорожного транспорта</a:t>
            </a:r>
            <a:endParaRPr dirty="0">
              <a:solidFill>
                <a:srgbClr val="278982"/>
              </a:solidFill>
              <a:latin typeface="+mn-lt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383F7A2-1C8D-4B27-A2A0-3E40A44D0E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57114" y="129579"/>
            <a:ext cx="2834886" cy="938865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71A75AD-8598-4798-9FCA-C8EEA6D5AEAB}"/>
              </a:ext>
            </a:extLst>
          </p:cNvPr>
          <p:cNvSpPr/>
          <p:nvPr/>
        </p:nvSpPr>
        <p:spPr>
          <a:xfrm>
            <a:off x="413706" y="352782"/>
            <a:ext cx="6977994" cy="769400"/>
          </a:xfrm>
          <a:prstGeom prst="rect">
            <a:avLst/>
          </a:prstGeom>
          <a:noFill/>
          <a:ln w="19050">
            <a:solidFill>
              <a:srgbClr val="278982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DA97A73-6A30-4492-BA9D-153F27A285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851539"/>
              </p:ext>
            </p:extLst>
          </p:nvPr>
        </p:nvGraphicFramePr>
        <p:xfrm>
          <a:off x="6137537" y="1463806"/>
          <a:ext cx="5791268" cy="4275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0" imgW="24545880" imgH="18285480" progId="Photoshop.Image.22">
                  <p:embed/>
                </p:oleObj>
              </mc:Choice>
              <mc:Fallback>
                <p:oleObj name="Image" r:id="rId10" imgW="24545880" imgH="18285480" progId="Photoshop.Image.2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137537" y="1463806"/>
                        <a:ext cx="5791268" cy="42754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EF2355DE-4193-404C-A1D4-0BD3D2D16FDA}"/>
              </a:ext>
            </a:extLst>
          </p:cNvPr>
          <p:cNvSpPr txBox="1"/>
          <p:nvPr/>
        </p:nvSpPr>
        <p:spPr>
          <a:xfrm flipH="1">
            <a:off x="413706" y="2290028"/>
            <a:ext cx="6007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VR приложение </a:t>
            </a:r>
            <a:b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«Грузы на ЖД транспорте»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02A21F-63B2-421D-B18E-ADE47DAAAFD0}"/>
              </a:ext>
            </a:extLst>
          </p:cNvPr>
          <p:cNvSpPr txBox="1"/>
          <p:nvPr/>
        </p:nvSpPr>
        <p:spPr>
          <a:xfrm flipH="1">
            <a:off x="496343" y="3442523"/>
            <a:ext cx="36090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Спикер</a:t>
            </a:r>
          </a:p>
          <a:p>
            <a:pPr>
              <a:spcBef>
                <a:spcPts val="600"/>
              </a:spcBef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</a:rPr>
              <a:t>Шилов Илья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Google Shape;111;p14"/>
          <p:cNvCxnSpPr>
            <a:cxnSpLocks/>
            <a:stCxn id="12" idx="1"/>
          </p:cNvCxnSpPr>
          <p:nvPr/>
        </p:nvCxnSpPr>
        <p:spPr>
          <a:xfrm>
            <a:off x="2834886" y="599012"/>
            <a:ext cx="6522228" cy="2707"/>
          </a:xfrm>
          <a:prstGeom prst="straightConnector1">
            <a:avLst/>
          </a:prstGeom>
          <a:noFill/>
          <a:ln w="19050" cap="flat" cmpd="sng">
            <a:solidFill>
              <a:srgbClr val="13A8A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C85731-3192-46B2-984A-CACC636C2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7114" y="139104"/>
            <a:ext cx="2834886" cy="938865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4B9BA58-C338-45B0-ACD4-4E2806217E97}"/>
              </a:ext>
            </a:extLst>
          </p:cNvPr>
          <p:cNvGrpSpPr/>
          <p:nvPr/>
        </p:nvGrpSpPr>
        <p:grpSpPr>
          <a:xfrm>
            <a:off x="374723" y="337402"/>
            <a:ext cx="2523274" cy="589894"/>
            <a:chOff x="374723" y="337402"/>
            <a:chExt cx="2523274" cy="58989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7041D8-BBED-4F5A-A480-F3368F2A9059}"/>
                </a:ext>
              </a:extLst>
            </p:cNvPr>
            <p:cNvSpPr txBox="1"/>
            <p:nvPr/>
          </p:nvSpPr>
          <p:spPr>
            <a:xfrm flipH="1">
              <a:off x="374723" y="337402"/>
              <a:ext cx="2460163" cy="523220"/>
            </a:xfrm>
            <a:prstGeom prst="rect">
              <a:avLst/>
            </a:prstGeom>
            <a:noFill/>
            <a:ln w="19050">
              <a:solidFill>
                <a:srgbClr val="27898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rgbClr val="278982"/>
                  </a:solidFill>
                  <a:latin typeface="+mn-lt"/>
                  <a:ea typeface="Verdana" panose="020B0604030504040204" pitchFamily="34" charset="0"/>
                </a:rPr>
                <a:t> Проблема</a:t>
              </a:r>
            </a:p>
          </p:txBody>
        </p:sp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4F874528-D1F0-4EC3-BA4B-747EE32485F6}"/>
                </a:ext>
              </a:extLst>
            </p:cNvPr>
            <p:cNvSpPr/>
            <p:nvPr/>
          </p:nvSpPr>
          <p:spPr>
            <a:xfrm>
              <a:off x="437834" y="404076"/>
              <a:ext cx="2460163" cy="523220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4D35E9-A763-41FE-A675-45EE0E55429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66664" y="6195676"/>
            <a:ext cx="553886" cy="523220"/>
          </a:xfrm>
          <a:ln w="19050">
            <a:solidFill>
              <a:srgbClr val="278982"/>
            </a:solidFill>
          </a:ln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 b="1" smtClean="0">
                <a:solidFill>
                  <a:srgbClr val="278982"/>
                </a:solidFill>
                <a:latin typeface="+mn-lt"/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ru-RU" sz="1800" b="1" dirty="0">
              <a:solidFill>
                <a:srgbClr val="278982"/>
              </a:solidFill>
              <a:latin typeface="+mn-lt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FB97304-F619-48DD-A4B7-70DF18509D5D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rgbClr val="278982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9B168274-0545-4D37-A9AC-BF8FC48D759F}"/>
              </a:ext>
            </a:extLst>
          </p:cNvPr>
          <p:cNvSpPr/>
          <p:nvPr/>
        </p:nvSpPr>
        <p:spPr>
          <a:xfrm>
            <a:off x="4701282" y="2953464"/>
            <a:ext cx="6307431" cy="216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lang="ru-RU" sz="2000" b="1" dirty="0">
                <a:solidFill>
                  <a:srgbClr val="27898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Грузовые компании </a:t>
            </a:r>
            <a:endParaRPr lang="ru-RU" sz="2000" b="1" strike="noStrike" dirty="0">
              <a:solidFill>
                <a:srgbClr val="27898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ru-RU" sz="2000" spc="-1" dirty="0">
                <a:latin typeface="Verdana" panose="020B0604030504040204" pitchFamily="34" charset="0"/>
                <a:ea typeface="Verdana" panose="020B0604030504040204" pitchFamily="34" charset="0"/>
              </a:rPr>
              <a:t>1. Простои работников под обучением;</a:t>
            </a:r>
            <a:endParaRPr lang="ru-RU" sz="2000" b="0" strike="noStrike" spc="-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85920" indent="-385920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000" b="0" strike="noStrike" spc="-1" dirty="0">
                <a:latin typeface="Verdana" panose="020B0604030504040204" pitchFamily="34" charset="0"/>
                <a:ea typeface="Verdana" panose="020B0604030504040204" pitchFamily="34" charset="0"/>
              </a:rPr>
              <a:t>2. Затраты на содержание аудиторий;</a:t>
            </a:r>
          </a:p>
          <a:p>
            <a:pPr marL="385920" indent="-385920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000" spc="-1" dirty="0">
                <a:latin typeface="Verdana" panose="020B0604030504040204" pitchFamily="34" charset="0"/>
                <a:ea typeface="Verdana" panose="020B0604030504040204" pitchFamily="34" charset="0"/>
              </a:rPr>
              <a:t>3. Затраты на специалистов, проводящих обучение.</a:t>
            </a:r>
            <a:endParaRPr lang="ru-RU" sz="2000" b="0" strike="noStrike" spc="-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85920" indent="-385920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endParaRPr lang="ru-RU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endParaRPr lang="ru-RU" sz="2200" b="0" strike="noStrike" spc="-1" dirty="0">
              <a:latin typeface="Arial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F40DF5A8-8561-4250-9234-A6F65C9ACA46}"/>
              </a:ext>
            </a:extLst>
          </p:cNvPr>
          <p:cNvSpPr/>
          <p:nvPr/>
        </p:nvSpPr>
        <p:spPr>
          <a:xfrm>
            <a:off x="4701281" y="5120304"/>
            <a:ext cx="6307431" cy="12686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lang="ru-RU" sz="2000" b="1" strike="noStrike" dirty="0">
                <a:solidFill>
                  <a:srgbClr val="27898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Образовательные организации ДПО</a:t>
            </a:r>
          </a:p>
          <a:p>
            <a:pPr marL="457200" lvl="2" indent="-457200">
              <a:lnSpc>
                <a:spcPct val="100000"/>
              </a:lnSpc>
              <a:spcBef>
                <a:spcPts val="601"/>
              </a:spcBef>
              <a:buClr>
                <a:srgbClr val="278982"/>
              </a:buClr>
              <a:buFont typeface="+mj-lt"/>
              <a:buAutoNum type="arabicPeriod"/>
            </a:pPr>
            <a:r>
              <a:rPr lang="ru-RU" sz="2000" b="0" strike="noStrike" spc="-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Затраты на преподавателей;</a:t>
            </a:r>
          </a:p>
          <a:p>
            <a:pPr marL="457200" lvl="2" indent="-457200">
              <a:lnSpc>
                <a:spcPct val="100000"/>
              </a:lnSpc>
              <a:spcBef>
                <a:spcPts val="601"/>
              </a:spcBef>
              <a:buClr>
                <a:srgbClr val="278982"/>
              </a:buClr>
              <a:buFont typeface="+mj-lt"/>
              <a:buAutoNum type="arabicPeriod"/>
            </a:pPr>
            <a:r>
              <a:rPr lang="ru-RU" sz="2000" spc="-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Несовершенство лекционного материала.</a:t>
            </a:r>
            <a:endParaRPr lang="ru-RU" sz="2000" b="0" strike="noStrike" spc="-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0393E684-1DA0-4168-A682-B1E9EBEB8A16}"/>
              </a:ext>
            </a:extLst>
          </p:cNvPr>
          <p:cNvGrpSpPr/>
          <p:nvPr/>
        </p:nvGrpSpPr>
        <p:grpSpPr>
          <a:xfrm>
            <a:off x="374723" y="1228817"/>
            <a:ext cx="3974913" cy="5271990"/>
            <a:chOff x="-1" y="0"/>
            <a:chExt cx="3965928" cy="5101070"/>
          </a:xfrm>
        </p:grpSpPr>
        <p:pic>
          <p:nvPicPr>
            <p:cNvPr id="18" name="Picture 2" descr="Похожее изображение">
              <a:extLst>
                <a:ext uri="{FF2B5EF4-FFF2-40B4-BE49-F238E27FC236}">
                  <a16:creationId xmlns:a16="http://schemas.microsoft.com/office/drawing/2014/main" id="{A5C1DCB3-3619-4D9C-826C-6CEAC6FF75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2429577"/>
              <a:ext cx="3965927" cy="2671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Картинки по запросу поколение z">
              <a:extLst>
                <a:ext uri="{FF2B5EF4-FFF2-40B4-BE49-F238E27FC236}">
                  <a16:creationId xmlns:a16="http://schemas.microsoft.com/office/drawing/2014/main" id="{292AE538-ED88-4DB6-AC7E-393FC82897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965927" cy="2429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Объект 2">
            <a:extLst>
              <a:ext uri="{FF2B5EF4-FFF2-40B4-BE49-F238E27FC236}">
                <a16:creationId xmlns:a16="http://schemas.microsoft.com/office/drawing/2014/main" id="{21A4DF61-50C1-4EBA-A368-949BAAB98F5D}"/>
              </a:ext>
            </a:extLst>
          </p:cNvPr>
          <p:cNvSpPr/>
          <p:nvPr/>
        </p:nvSpPr>
        <p:spPr>
          <a:xfrm>
            <a:off x="4701282" y="1097279"/>
            <a:ext cx="5910840" cy="166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lang="ru-RU" sz="2000" b="1" strike="noStrike" dirty="0">
                <a:solidFill>
                  <a:srgbClr val="27898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Поколение </a:t>
            </a:r>
            <a:r>
              <a:rPr lang="en-US" sz="2000" b="1" strike="noStrike" dirty="0">
                <a:solidFill>
                  <a:srgbClr val="27898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</a:t>
            </a:r>
            <a:endParaRPr lang="ru-RU" sz="2000" b="1" strike="noStrike" dirty="0">
              <a:solidFill>
                <a:srgbClr val="27898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2">
              <a:lnSpc>
                <a:spcPct val="100000"/>
              </a:lnSpc>
              <a:spcBef>
                <a:spcPts val="601"/>
              </a:spcBef>
              <a:buClr>
                <a:srgbClr val="278982"/>
              </a:buClr>
            </a:pPr>
            <a:r>
              <a:rPr lang="ru-RU" sz="2000" spc="-1" dirty="0">
                <a:latin typeface="Verdana" panose="020B0604030504040204" pitchFamily="34" charset="0"/>
                <a:ea typeface="Verdana" panose="020B0604030504040204" pitchFamily="34" charset="0"/>
              </a:rPr>
              <a:t>Современный человек с клиповым мышлением требует новых подходов к обучению, основанных на игровых, интерактивных дидактических принципах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C85731-3192-46B2-984A-CACC636C2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7114" y="129579"/>
            <a:ext cx="2834886" cy="938865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6C46626-511E-488A-868F-63F67A8F5A4A}"/>
              </a:ext>
            </a:extLst>
          </p:cNvPr>
          <p:cNvGrpSpPr/>
          <p:nvPr/>
        </p:nvGrpSpPr>
        <p:grpSpPr>
          <a:xfrm>
            <a:off x="374723" y="337402"/>
            <a:ext cx="2339902" cy="589894"/>
            <a:chOff x="374723" y="337402"/>
            <a:chExt cx="2523274" cy="58989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2E190D-4036-419B-80AC-B4B27551BAD5}"/>
                </a:ext>
              </a:extLst>
            </p:cNvPr>
            <p:cNvSpPr txBox="1"/>
            <p:nvPr/>
          </p:nvSpPr>
          <p:spPr>
            <a:xfrm flipH="1">
              <a:off x="374723" y="337402"/>
              <a:ext cx="2460163" cy="523220"/>
            </a:xfrm>
            <a:prstGeom prst="rect">
              <a:avLst/>
            </a:prstGeom>
            <a:noFill/>
            <a:ln w="19050">
              <a:solidFill>
                <a:srgbClr val="278982"/>
              </a:solidFill>
            </a:ln>
          </p:spPr>
          <p:txBody>
            <a:bodyPr wrap="square" rtlCol="0">
              <a:spAutoFit/>
            </a:bodyPr>
            <a:lstStyle/>
            <a:p>
              <a:pPr lvl="2"/>
              <a:r>
                <a:rPr lang="ru-RU" sz="2800" b="1" dirty="0">
                  <a:solidFill>
                    <a:srgbClr val="278982"/>
                  </a:solidFill>
                  <a:latin typeface="+mn-lt"/>
                  <a:ea typeface="Verdana" panose="020B0604030504040204" pitchFamily="34" charset="0"/>
                </a:rPr>
                <a:t> Решение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E26869F-FC15-494F-B7D9-809BB870F74B}"/>
                </a:ext>
              </a:extLst>
            </p:cNvPr>
            <p:cNvSpPr/>
            <p:nvPr/>
          </p:nvSpPr>
          <p:spPr>
            <a:xfrm>
              <a:off x="437834" y="404076"/>
              <a:ext cx="2460163" cy="523220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Google Shape;111;p14">
            <a:extLst>
              <a:ext uri="{FF2B5EF4-FFF2-40B4-BE49-F238E27FC236}">
                <a16:creationId xmlns:a16="http://schemas.microsoft.com/office/drawing/2014/main" id="{AA92A50C-63C4-4C11-B665-12B7A2126F2F}"/>
              </a:ext>
            </a:extLst>
          </p:cNvPr>
          <p:cNvCxnSpPr>
            <a:cxnSpLocks/>
            <a:stCxn id="8" idx="1"/>
          </p:cNvCxnSpPr>
          <p:nvPr/>
        </p:nvCxnSpPr>
        <p:spPr>
          <a:xfrm>
            <a:off x="2656100" y="599012"/>
            <a:ext cx="6701014" cy="2707"/>
          </a:xfrm>
          <a:prstGeom prst="straightConnector1">
            <a:avLst/>
          </a:prstGeom>
          <a:noFill/>
          <a:ln w="19050" cap="flat" cmpd="sng">
            <a:solidFill>
              <a:srgbClr val="13A8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C96B01FF-1AAF-4490-8D73-C1A2C2C3893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66664" y="6195676"/>
            <a:ext cx="553886" cy="523220"/>
          </a:xfrm>
          <a:solidFill>
            <a:schemeClr val="bg1"/>
          </a:solidFill>
          <a:ln w="19050">
            <a:solidFill>
              <a:srgbClr val="278982"/>
            </a:solidFill>
          </a:ln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 b="1" smtClean="0">
                <a:solidFill>
                  <a:srgbClr val="278982"/>
                </a:solidFill>
                <a:latin typeface="+mn-lt"/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ru-RU" sz="1800" b="1" dirty="0">
              <a:solidFill>
                <a:srgbClr val="278982"/>
              </a:solidFill>
              <a:latin typeface="+mn-lt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5C39812-AE95-40CA-B02F-EEBEF921E23D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chemeClr val="bg1">
                <a:alpha val="3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3DDAF9-6765-4085-AEB9-104618723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936" y="1396729"/>
            <a:ext cx="9077325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5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9EB50342-294B-43EE-92B6-0D0B35F135C4}"/>
              </a:ext>
            </a:extLst>
          </p:cNvPr>
          <p:cNvGraphicFramePr/>
          <p:nvPr/>
        </p:nvGraphicFramePr>
        <p:xfrm>
          <a:off x="1904255" y="93109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C85731-3192-46B2-984A-CACC636C20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7114" y="129579"/>
            <a:ext cx="2834886" cy="938865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6C46626-511E-488A-868F-63F67A8F5A4A}"/>
              </a:ext>
            </a:extLst>
          </p:cNvPr>
          <p:cNvGrpSpPr/>
          <p:nvPr/>
        </p:nvGrpSpPr>
        <p:grpSpPr>
          <a:xfrm>
            <a:off x="374723" y="337402"/>
            <a:ext cx="1854127" cy="589894"/>
            <a:chOff x="374723" y="337402"/>
            <a:chExt cx="2523274" cy="58989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2E190D-4036-419B-80AC-B4B27551BAD5}"/>
                </a:ext>
              </a:extLst>
            </p:cNvPr>
            <p:cNvSpPr txBox="1"/>
            <p:nvPr/>
          </p:nvSpPr>
          <p:spPr>
            <a:xfrm flipH="1">
              <a:off x="374723" y="337402"/>
              <a:ext cx="2460163" cy="523220"/>
            </a:xfrm>
            <a:prstGeom prst="rect">
              <a:avLst/>
            </a:prstGeom>
            <a:noFill/>
            <a:ln w="19050">
              <a:solidFill>
                <a:srgbClr val="278982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2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278982"/>
                  </a:solidFill>
                  <a:effectLst/>
                  <a:uLnTx/>
                  <a:uFillTx/>
                  <a:latin typeface="Arial"/>
                  <a:ea typeface="Verdana" panose="020B0604030504040204" pitchFamily="34" charset="0"/>
                  <a:cs typeface="Arial"/>
                  <a:sym typeface="Arial"/>
                </a:rPr>
                <a:t> Рынок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E26869F-FC15-494F-B7D9-809BB870F74B}"/>
                </a:ext>
              </a:extLst>
            </p:cNvPr>
            <p:cNvSpPr/>
            <p:nvPr/>
          </p:nvSpPr>
          <p:spPr>
            <a:xfrm>
              <a:off x="437834" y="404076"/>
              <a:ext cx="2460163" cy="523220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cxnSp>
        <p:nvCxnSpPr>
          <p:cNvPr id="11" name="Google Shape;111;p14">
            <a:extLst>
              <a:ext uri="{FF2B5EF4-FFF2-40B4-BE49-F238E27FC236}">
                <a16:creationId xmlns:a16="http://schemas.microsoft.com/office/drawing/2014/main" id="{AA92A50C-63C4-4C11-B665-12B7A2126F2F}"/>
              </a:ext>
            </a:extLst>
          </p:cNvPr>
          <p:cNvCxnSpPr>
            <a:cxnSpLocks/>
            <a:stCxn id="8" idx="1"/>
          </p:cNvCxnSpPr>
          <p:nvPr/>
        </p:nvCxnSpPr>
        <p:spPr>
          <a:xfrm>
            <a:off x="2182475" y="599012"/>
            <a:ext cx="7174639" cy="2708"/>
          </a:xfrm>
          <a:prstGeom prst="straightConnector1">
            <a:avLst/>
          </a:prstGeom>
          <a:noFill/>
          <a:ln w="19050" cap="flat" cmpd="sng">
            <a:solidFill>
              <a:srgbClr val="13A8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C96B01FF-1AAF-4490-8D73-C1A2C2C3893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66664" y="6195676"/>
            <a:ext cx="553886" cy="523220"/>
          </a:xfrm>
          <a:solidFill>
            <a:schemeClr val="bg1"/>
          </a:solidFill>
          <a:ln w="19050">
            <a:solidFill>
              <a:srgbClr val="278982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Calibri"/>
                <a:sym typeface="Calibri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278982"/>
              </a:solidFill>
              <a:effectLst/>
              <a:uLnTx/>
              <a:uFillTx/>
              <a:latin typeface="Arial"/>
              <a:cs typeface="Calibri"/>
              <a:sym typeface="Calibri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5C39812-AE95-40CA-B02F-EEBEF921E23D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chemeClr val="bg1">
                <a:alpha val="3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74C827-8D74-4541-B3EA-3B51FA181769}"/>
              </a:ext>
            </a:extLst>
          </p:cNvPr>
          <p:cNvSpPr txBox="1"/>
          <p:nvPr/>
        </p:nvSpPr>
        <p:spPr>
          <a:xfrm>
            <a:off x="6984393" y="4667881"/>
            <a:ext cx="469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5%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27898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A282DCE-DB22-4C93-A0B0-790F7162AF7F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rgbClr val="278982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E69809-8100-4B36-93F4-1EA15E20A80F}"/>
              </a:ext>
            </a:extLst>
          </p:cNvPr>
          <p:cNvSpPr txBox="1"/>
          <p:nvPr/>
        </p:nvSpPr>
        <p:spPr>
          <a:xfrm>
            <a:off x="7467600" y="2956793"/>
            <a:ext cx="567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10%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27898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B984FA-3C39-490A-AFC0-DBB954E5D81F}"/>
              </a:ext>
            </a:extLst>
          </p:cNvPr>
          <p:cNvSpPr txBox="1"/>
          <p:nvPr/>
        </p:nvSpPr>
        <p:spPr>
          <a:xfrm>
            <a:off x="3209411" y="3110682"/>
            <a:ext cx="559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83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%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27898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E69809-8100-4B36-93F4-1EA15E20A80F}"/>
              </a:ext>
            </a:extLst>
          </p:cNvPr>
          <p:cNvSpPr txBox="1"/>
          <p:nvPr/>
        </p:nvSpPr>
        <p:spPr>
          <a:xfrm>
            <a:off x="8034912" y="2857623"/>
            <a:ext cx="2521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Более 20 тысяч фирм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Больше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миллионов ИП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E69809-8100-4B36-93F4-1EA15E20A80F}"/>
              </a:ext>
            </a:extLst>
          </p:cNvPr>
          <p:cNvSpPr txBox="1"/>
          <p:nvPr/>
        </p:nvSpPr>
        <p:spPr>
          <a:xfrm>
            <a:off x="1695451" y="3110681"/>
            <a:ext cx="1466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Более 50 фирм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69809-8100-4B36-93F4-1EA15E20A80F}"/>
              </a:ext>
            </a:extLst>
          </p:cNvPr>
          <p:cNvSpPr txBox="1"/>
          <p:nvPr/>
        </p:nvSpPr>
        <p:spPr>
          <a:xfrm>
            <a:off x="7454263" y="4661828"/>
            <a:ext cx="2893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Более миллиона предприятий</a:t>
            </a:r>
          </a:p>
        </p:txBody>
      </p:sp>
    </p:spTree>
    <p:extLst>
      <p:ext uri="{BB962C8B-B14F-4D97-AF65-F5344CB8AC3E}">
        <p14:creationId xmlns:p14="http://schemas.microsoft.com/office/powerpoint/2010/main" val="3386374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C85731-3192-46B2-984A-CACC636C2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7114" y="129579"/>
            <a:ext cx="2834886" cy="938865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6C46626-511E-488A-868F-63F67A8F5A4A}"/>
              </a:ext>
            </a:extLst>
          </p:cNvPr>
          <p:cNvGrpSpPr/>
          <p:nvPr/>
        </p:nvGrpSpPr>
        <p:grpSpPr>
          <a:xfrm>
            <a:off x="374723" y="337402"/>
            <a:ext cx="6005775" cy="589894"/>
            <a:chOff x="374723" y="337402"/>
            <a:chExt cx="8173235" cy="58989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2E190D-4036-419B-80AC-B4B27551BAD5}"/>
                </a:ext>
              </a:extLst>
            </p:cNvPr>
            <p:cNvSpPr txBox="1"/>
            <p:nvPr/>
          </p:nvSpPr>
          <p:spPr>
            <a:xfrm flipH="1">
              <a:off x="374723" y="337402"/>
              <a:ext cx="8110126" cy="523220"/>
            </a:xfrm>
            <a:prstGeom prst="rect">
              <a:avLst/>
            </a:prstGeom>
            <a:noFill/>
            <a:ln w="19050">
              <a:solidFill>
                <a:srgbClr val="278982"/>
              </a:solidFill>
            </a:ln>
          </p:spPr>
          <p:txBody>
            <a:bodyPr wrap="square" rtlCol="0">
              <a:spAutoFit/>
            </a:bodyPr>
            <a:lstStyle/>
            <a:p>
              <a:pPr lvl="2"/>
              <a:r>
                <a:rPr lang="ru-RU" sz="2800" b="1" dirty="0">
                  <a:solidFill>
                    <a:srgbClr val="278982"/>
                  </a:solidFill>
                  <a:latin typeface="+mn-lt"/>
                  <a:ea typeface="Verdana" panose="020B0604030504040204" pitchFamily="34" charset="0"/>
                </a:rPr>
                <a:t> Сравнение с конкурентами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E26869F-FC15-494F-B7D9-809BB870F74B}"/>
                </a:ext>
              </a:extLst>
            </p:cNvPr>
            <p:cNvSpPr/>
            <p:nvPr/>
          </p:nvSpPr>
          <p:spPr>
            <a:xfrm>
              <a:off x="437833" y="404076"/>
              <a:ext cx="8110125" cy="523220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Google Shape;111;p14">
            <a:extLst>
              <a:ext uri="{FF2B5EF4-FFF2-40B4-BE49-F238E27FC236}">
                <a16:creationId xmlns:a16="http://schemas.microsoft.com/office/drawing/2014/main" id="{AA92A50C-63C4-4C11-B665-12B7A2126F2F}"/>
              </a:ext>
            </a:extLst>
          </p:cNvPr>
          <p:cNvCxnSpPr>
            <a:cxnSpLocks/>
            <a:stCxn id="8" idx="1"/>
          </p:cNvCxnSpPr>
          <p:nvPr/>
        </p:nvCxnSpPr>
        <p:spPr>
          <a:xfrm>
            <a:off x="6334125" y="599012"/>
            <a:ext cx="3022989" cy="2708"/>
          </a:xfrm>
          <a:prstGeom prst="straightConnector1">
            <a:avLst/>
          </a:prstGeom>
          <a:noFill/>
          <a:ln w="19050" cap="flat" cmpd="sng">
            <a:solidFill>
              <a:srgbClr val="13A8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7B628F71-0CAA-4AB9-8608-EA56500B458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66664" y="6195676"/>
            <a:ext cx="553886" cy="523220"/>
          </a:xfrm>
          <a:solidFill>
            <a:schemeClr val="bg1"/>
          </a:solidFill>
          <a:ln w="19050">
            <a:solidFill>
              <a:srgbClr val="278982"/>
            </a:solidFill>
          </a:ln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 b="1" smtClean="0">
                <a:solidFill>
                  <a:srgbClr val="278982"/>
                </a:solidFill>
                <a:latin typeface="+mn-lt"/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ru-RU" sz="1800" b="1" dirty="0">
              <a:solidFill>
                <a:srgbClr val="278982"/>
              </a:solidFill>
              <a:latin typeface="+mn-lt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95C3805-4DB8-4A0E-9603-B0F74F0BEFC2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chemeClr val="bg1">
                <a:alpha val="3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BEFAB73-9E0D-4675-925B-AA0B55D88A05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rgbClr val="278982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2" name="Таблица 9">
            <a:extLst>
              <a:ext uri="{FF2B5EF4-FFF2-40B4-BE49-F238E27FC236}">
                <a16:creationId xmlns:a16="http://schemas.microsoft.com/office/drawing/2014/main" id="{9ABB61C3-4D0C-4E28-8D2C-317AEA24C4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4012362"/>
              </p:ext>
            </p:extLst>
          </p:nvPr>
        </p:nvGraphicFramePr>
        <p:xfrm>
          <a:off x="374722" y="1244935"/>
          <a:ext cx="11091941" cy="5522435"/>
        </p:xfrm>
        <a:graphic>
          <a:graphicData uri="http://schemas.openxmlformats.org/drawingml/2006/table">
            <a:tbl>
              <a:tblPr/>
              <a:tblGrid>
                <a:gridCol w="2106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6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65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18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21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</a:pPr>
                      <a:r>
                        <a:rPr lang="ru-RU" sz="1600" b="1" strike="noStrike" spc="-1" dirty="0">
                          <a:solidFill>
                            <a:schemeClr val="bg1"/>
                          </a:solidFill>
                          <a:latin typeface="+mn-lt"/>
                        </a:rPr>
                        <a:t>Параметр</a:t>
                      </a:r>
                      <a:endParaRPr lang="ru-RU" sz="1600" b="0" strike="noStrike" spc="-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240">
                      <a:noFill/>
                    </a:lnT>
                    <a:lnB w="2520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A3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</a:pPr>
                      <a:r>
                        <a:rPr lang="ru-RU" sz="1600" b="1" strike="noStrike" spc="-1" dirty="0">
                          <a:solidFill>
                            <a:schemeClr val="bg1"/>
                          </a:solidFill>
                          <a:latin typeface="+mn-lt"/>
                        </a:rPr>
                        <a:t>Наш продукт</a:t>
                      </a:r>
                      <a:endParaRPr lang="ru-RU" sz="1600" b="0" strike="noStrike" spc="-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240">
                      <a:noFill/>
                    </a:lnT>
                    <a:lnB w="2520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A39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</a:pPr>
                      <a:r>
                        <a:rPr lang="ru-RU" sz="1600" b="1" strike="noStrike" spc="-1" dirty="0">
                          <a:solidFill>
                            <a:schemeClr val="bg1"/>
                          </a:solidFill>
                          <a:latin typeface="+mn-lt"/>
                        </a:rPr>
                        <a:t>Основные конкуренты</a:t>
                      </a:r>
                      <a:endParaRPr lang="ru-RU" sz="1600" b="0" strike="noStrike" spc="-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240">
                      <a:noFill/>
                    </a:lnT>
                    <a:lnB w="2520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A3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67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  <a:tabLst>
                          <a:tab pos="0" algn="l"/>
                        </a:tabLst>
                      </a:pPr>
                      <a:r>
                        <a:rPr lang="ru-RU" sz="1600" b="1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Наименование </a:t>
                      </a:r>
                      <a:endParaRPr lang="ru-RU" sz="1600" b="0" strike="noStrike" spc="-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25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</a:pPr>
                      <a:r>
                        <a:rPr lang="ru-RU" sz="1400" b="1" strike="noStrike" spc="-1" dirty="0">
                          <a:solidFill>
                            <a:srgbClr val="1A5C57"/>
                          </a:solidFill>
                          <a:latin typeface="+mn-lt"/>
                        </a:rPr>
                        <a:t>Приложение для интерактивного</a:t>
                      </a:r>
                      <a:r>
                        <a:rPr lang="ru-RU" sz="1400" b="1" strike="noStrike" spc="-1" baseline="0" dirty="0">
                          <a:solidFill>
                            <a:srgbClr val="1A5C57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1" strike="noStrike" spc="-1" dirty="0">
                          <a:solidFill>
                            <a:srgbClr val="1A5C57"/>
                          </a:solidFill>
                          <a:latin typeface="+mn-lt"/>
                        </a:rPr>
                        <a:t>обучения охране труда</a:t>
                      </a:r>
                      <a:endParaRPr lang="ru-RU" sz="1400" b="0" strike="noStrike" spc="-1" dirty="0">
                        <a:solidFill>
                          <a:srgbClr val="1A5C57"/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25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«</a:t>
                      </a:r>
                      <a:r>
                        <a:rPr lang="ru-RU" sz="1800" b="1" strike="noStrike" spc="-1" dirty="0" err="1">
                          <a:solidFill>
                            <a:srgbClr val="000000"/>
                          </a:solidFill>
                          <a:latin typeface="+mn-lt"/>
                        </a:rPr>
                        <a:t>Номикс</a:t>
                      </a: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»</a:t>
                      </a: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25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</a:pPr>
                      <a:r>
                        <a:rPr lang="en-US" sz="1800" b="1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VrApp</a:t>
                      </a:r>
                      <a:endParaRPr lang="ru-RU" sz="1800" b="1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240">
                      <a:noFill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26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  <a:tabLst>
                          <a:tab pos="0" algn="l"/>
                        </a:tabLst>
                      </a:pPr>
                      <a:r>
                        <a:rPr lang="ru-RU" sz="1600" b="1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Содержание</a:t>
                      </a:r>
                      <a:endParaRPr lang="ru-RU" sz="1600" b="0" strike="noStrike" spc="-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</a:pPr>
                      <a:r>
                        <a:rPr lang="ru-RU" sz="1400" b="1" strike="noStrike" spc="-1" dirty="0">
                          <a:solidFill>
                            <a:srgbClr val="1A5C57"/>
                          </a:solidFill>
                          <a:latin typeface="+mn-lt"/>
                        </a:rPr>
                        <a:t>Интерактивное</a:t>
                      </a:r>
                      <a:r>
                        <a:rPr lang="ru-RU" sz="1400" b="1" strike="noStrike" spc="-1" baseline="0" dirty="0">
                          <a:solidFill>
                            <a:srgbClr val="1A5C57"/>
                          </a:solidFill>
                          <a:latin typeface="+mn-lt"/>
                        </a:rPr>
                        <a:t> учебное пособие по тематике «Правила крепления и размещения грузов на железнодорожном транспорте»</a:t>
                      </a:r>
                      <a:endParaRPr lang="ru-RU" sz="1400" b="0" strike="noStrike" spc="-1" dirty="0">
                        <a:solidFill>
                          <a:srgbClr val="1A5C57"/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VR-симулятор погрузчика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Универсальный тренажер для персонала складских предприятий.</a:t>
                      </a: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VR</a:t>
                      </a:r>
                      <a:r>
                        <a:rPr lang="ru-RU" sz="1400" b="0" strike="noStrike" spc="-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-приложение 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Тренажер по тематике «Погрузка, выгрузка на железнодорожном транспорте»</a:t>
                      </a:r>
                      <a:endParaRPr lang="ru-RU" sz="1400" b="0" strike="noStrike" spc="-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2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  <a:tabLst>
                          <a:tab pos="0" algn="l"/>
                        </a:tabLst>
                      </a:pPr>
                      <a:r>
                        <a:rPr lang="ru-RU" sz="1600" b="1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Доступность</a:t>
                      </a:r>
                      <a:endParaRPr lang="ru-RU" sz="1600" b="0" strike="noStrike" spc="-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1A5C57"/>
                          </a:solidFill>
                          <a:latin typeface="+mn-lt"/>
                        </a:rPr>
                        <a:t>Мобильные устройства на платформе</a:t>
                      </a:r>
                      <a:r>
                        <a:rPr lang="ru-RU" sz="1400" b="0" strike="noStrike" spc="-1" baseline="0" dirty="0">
                          <a:solidFill>
                            <a:srgbClr val="1A5C57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0" strike="noStrike" spc="-1" baseline="0" dirty="0">
                          <a:solidFill>
                            <a:srgbClr val="1A5C57"/>
                          </a:solidFill>
                          <a:latin typeface="+mn-lt"/>
                        </a:rPr>
                        <a:t>Android, IOS, Windows; </a:t>
                      </a:r>
                      <a:r>
                        <a:rPr lang="ru-RU" sz="1400" b="0" strike="noStrike" spc="-1" baseline="0" dirty="0">
                          <a:solidFill>
                            <a:srgbClr val="1A5C57"/>
                          </a:solidFill>
                          <a:latin typeface="+mn-lt"/>
                        </a:rPr>
                        <a:t>Персональные компьютеры на платформе </a:t>
                      </a:r>
                      <a:r>
                        <a:rPr lang="en-US" sz="1400" b="0" strike="noStrike" spc="-1" baseline="0" dirty="0" err="1">
                          <a:solidFill>
                            <a:srgbClr val="1A5C57"/>
                          </a:solidFill>
                          <a:latin typeface="+mn-lt"/>
                        </a:rPr>
                        <a:t>MacOS</a:t>
                      </a:r>
                      <a:r>
                        <a:rPr lang="en-US" sz="1400" b="0" strike="noStrike" spc="-1" baseline="0" dirty="0">
                          <a:solidFill>
                            <a:srgbClr val="1A5C57"/>
                          </a:solidFill>
                          <a:latin typeface="+mn-lt"/>
                        </a:rPr>
                        <a:t>, Windows</a:t>
                      </a:r>
                      <a:endParaRPr lang="ru-RU" sz="1400" b="0" strike="noStrike" spc="-1" dirty="0">
                        <a:solidFill>
                          <a:srgbClr val="1A5C57"/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Стационарная</a:t>
                      </a:r>
                      <a:r>
                        <a:rPr lang="ru-RU" sz="1400" b="0" strike="noStrike" spc="-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0" strike="noStrike" spc="-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VR </a:t>
                      </a:r>
                      <a:r>
                        <a:rPr lang="ru-RU" sz="1400" b="0" strike="noStrike" spc="-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установка</a:t>
                      </a:r>
                      <a:endParaRPr lang="ru-RU" sz="1400" b="0" strike="noStrike" spc="-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Стационарная </a:t>
                      </a:r>
                      <a:r>
                        <a:rPr lang="en-US" sz="1400" b="0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VR </a:t>
                      </a:r>
                      <a:r>
                        <a:rPr lang="ru-RU" sz="1400" b="0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установка</a:t>
                      </a: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53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  <a:buNone/>
                        <a:tabLst>
                          <a:tab pos="0" algn="l"/>
                        </a:tabLst>
                      </a:pPr>
                      <a:r>
                        <a:rPr lang="ru-RU" sz="1600" b="1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Стоимость</a:t>
                      </a:r>
                      <a:endParaRPr lang="ru-RU" sz="1600" b="0" strike="noStrike" spc="-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</a:pPr>
                      <a:r>
                        <a:rPr lang="ru-RU" sz="1400" b="1" strike="noStrike" spc="-1" dirty="0">
                          <a:solidFill>
                            <a:srgbClr val="1A5C57"/>
                          </a:solidFill>
                          <a:latin typeface="+mn-lt"/>
                        </a:rPr>
                        <a:t>500.000,00</a:t>
                      </a:r>
                      <a:r>
                        <a:rPr lang="ru-RU" sz="1400" b="1" strike="noStrike" spc="-1" baseline="0" dirty="0">
                          <a:solidFill>
                            <a:srgbClr val="1A5C57"/>
                          </a:solidFill>
                          <a:latin typeface="+mn-lt"/>
                        </a:rPr>
                        <a:t> рублей в комплекте с автономным </a:t>
                      </a:r>
                      <a:r>
                        <a:rPr lang="en-US" sz="1400" b="1" strike="noStrike" spc="-1" baseline="0" dirty="0">
                          <a:solidFill>
                            <a:srgbClr val="1A5C57"/>
                          </a:solidFill>
                          <a:latin typeface="+mn-lt"/>
                        </a:rPr>
                        <a:t>VR </a:t>
                      </a:r>
                      <a:r>
                        <a:rPr lang="ru-RU" sz="1400" b="1" strike="noStrike" spc="-1" baseline="0" dirty="0">
                          <a:solidFill>
                            <a:srgbClr val="1A5C57"/>
                          </a:solidFill>
                          <a:latin typeface="+mn-lt"/>
                        </a:rPr>
                        <a:t>шлемом или 45.000,00 рублей в месяц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</a:pPr>
                      <a:r>
                        <a:rPr lang="ru-RU" sz="1400" b="1" strike="noStrike" spc="-1" baseline="0" dirty="0">
                          <a:solidFill>
                            <a:srgbClr val="1A5C57"/>
                          </a:solidFill>
                          <a:latin typeface="+mn-lt"/>
                        </a:rPr>
                        <a:t>В среднем по 15.000,00 – 25.000,00 рублей за раздел</a:t>
                      </a:r>
                      <a:endParaRPr lang="ru-RU" sz="1400" b="0" strike="noStrike" spc="-1" dirty="0">
                        <a:solidFill>
                          <a:srgbClr val="1A5C57"/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От</a:t>
                      </a:r>
                      <a:r>
                        <a:rPr lang="ru-RU" sz="1400" b="0" strike="noStrike" spc="-1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 950.000,00 рублей</a:t>
                      </a:r>
                      <a:endParaRPr lang="ru-RU" sz="1400" b="0" strike="noStrike" spc="-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1"/>
                        </a:spcBef>
                        <a:spcAft>
                          <a:spcPts val="601"/>
                        </a:spcAft>
                        <a:buNone/>
                      </a:pPr>
                      <a:r>
                        <a:rPr lang="ru-RU" sz="1400" b="0" strike="noStrike" spc="-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От 2.000.000,00 руб.</a:t>
                      </a:r>
                    </a:p>
                  </a:txBody>
                  <a:tcPr marL="91080" marR="91080" anchor="ctr">
                    <a:lnL w="12240">
                      <a:noFill/>
                    </a:lnL>
                    <a:lnR w="12240">
                      <a:noFill/>
                    </a:lnR>
                    <a:lnT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5C5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68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620A1E3-4D32-4CCC-9E51-E55889B99D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419498"/>
              </p:ext>
            </p:extLst>
          </p:nvPr>
        </p:nvGraphicFramePr>
        <p:xfrm>
          <a:off x="609600" y="1396729"/>
          <a:ext cx="7556056" cy="4862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9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86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Затраты на проект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2FA39B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1.300.000,00</a:t>
                      </a:r>
                      <a:r>
                        <a:rPr lang="ru-RU" altLang="ko-KR" sz="20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рублей</a:t>
                      </a:r>
                      <a:endParaRPr lang="ko-KR" alt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98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Срок окупаемости проекта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2FA39B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1.5-2</a:t>
                      </a:r>
                      <a:r>
                        <a:rPr lang="ru-RU" altLang="ko-KR" sz="20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ru-RU" altLang="ko-KR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года</a:t>
                      </a:r>
                      <a:endParaRPr lang="ko-KR" alt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37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Стоимость готового продукта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2FA39B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500.000,00</a:t>
                      </a:r>
                      <a:r>
                        <a:rPr lang="ru-RU" altLang="ko-KR" sz="20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рублей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Или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45.000,00 рублей в месяц</a:t>
                      </a:r>
                      <a:endParaRPr lang="ko-KR" alt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AA3A8B-678F-439D-A1EE-B8457367E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7114" y="129579"/>
            <a:ext cx="2834886" cy="938865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50334FF-A664-4799-8500-F9425A3D6224}"/>
              </a:ext>
            </a:extLst>
          </p:cNvPr>
          <p:cNvGrpSpPr/>
          <p:nvPr/>
        </p:nvGrpSpPr>
        <p:grpSpPr>
          <a:xfrm>
            <a:off x="374723" y="337402"/>
            <a:ext cx="6005775" cy="589894"/>
            <a:chOff x="374723" y="337402"/>
            <a:chExt cx="8173235" cy="58989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D1CB5E-A893-46DA-A7E5-41445E24D50B}"/>
                </a:ext>
              </a:extLst>
            </p:cNvPr>
            <p:cNvSpPr txBox="1"/>
            <p:nvPr/>
          </p:nvSpPr>
          <p:spPr>
            <a:xfrm flipH="1">
              <a:off x="374723" y="337402"/>
              <a:ext cx="8110126" cy="523220"/>
            </a:xfrm>
            <a:prstGeom prst="rect">
              <a:avLst/>
            </a:prstGeom>
            <a:noFill/>
            <a:ln w="19050">
              <a:solidFill>
                <a:srgbClr val="278982"/>
              </a:solidFill>
            </a:ln>
          </p:spPr>
          <p:txBody>
            <a:bodyPr wrap="square" rtlCol="0">
              <a:spAutoFit/>
            </a:bodyPr>
            <a:lstStyle/>
            <a:p>
              <a:pPr lvl="2"/>
              <a:r>
                <a:rPr lang="ru-RU" sz="2800" b="1" dirty="0">
                  <a:solidFill>
                    <a:srgbClr val="278982"/>
                  </a:solidFill>
                  <a:latin typeface="+mn-lt"/>
                  <a:ea typeface="Verdana" panose="020B0604030504040204" pitchFamily="34" charset="0"/>
                </a:rPr>
                <a:t> Сравнение с конкурентами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E51FE5E-91AD-4323-8672-E863B332F094}"/>
                </a:ext>
              </a:extLst>
            </p:cNvPr>
            <p:cNvSpPr/>
            <p:nvPr/>
          </p:nvSpPr>
          <p:spPr>
            <a:xfrm>
              <a:off x="437833" y="404076"/>
              <a:ext cx="8110125" cy="523220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0" name="Google Shape;111;p14">
            <a:extLst>
              <a:ext uri="{FF2B5EF4-FFF2-40B4-BE49-F238E27FC236}">
                <a16:creationId xmlns:a16="http://schemas.microsoft.com/office/drawing/2014/main" id="{2473EEDA-860E-4B6D-981A-8B538920E31B}"/>
              </a:ext>
            </a:extLst>
          </p:cNvPr>
          <p:cNvCxnSpPr>
            <a:cxnSpLocks/>
            <a:stCxn id="8" idx="1"/>
          </p:cNvCxnSpPr>
          <p:nvPr/>
        </p:nvCxnSpPr>
        <p:spPr>
          <a:xfrm>
            <a:off x="6334125" y="599012"/>
            <a:ext cx="3022989" cy="2708"/>
          </a:xfrm>
          <a:prstGeom prst="straightConnector1">
            <a:avLst/>
          </a:prstGeom>
          <a:noFill/>
          <a:ln w="19050" cap="flat" cmpd="sng">
            <a:solidFill>
              <a:srgbClr val="13A8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AC345018-F501-4819-866D-A87843616863}"/>
              </a:ext>
            </a:extLst>
          </p:cNvPr>
          <p:cNvSpPr txBox="1">
            <a:spLocks/>
          </p:cNvSpPr>
          <p:nvPr/>
        </p:nvSpPr>
        <p:spPr>
          <a:xfrm>
            <a:off x="11466664" y="6195676"/>
            <a:ext cx="553886" cy="523220"/>
          </a:xfrm>
          <a:prstGeom prst="rect">
            <a:avLst/>
          </a:prstGeom>
          <a:solidFill>
            <a:schemeClr val="bg1"/>
          </a:solidFill>
          <a:ln w="19050">
            <a:solidFill>
              <a:srgbClr val="27898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00000000-1234-1234-1234-123412341234}" type="slidenum">
              <a:rPr lang="ru-RU" sz="1800" b="1" smtClean="0">
                <a:solidFill>
                  <a:srgbClr val="278982"/>
                </a:solidFill>
                <a:latin typeface="+mn-lt"/>
              </a:rPr>
              <a:pPr algn="ctr"/>
              <a:t>6</a:t>
            </a:fld>
            <a:endParaRPr lang="ru-RU" sz="1800" b="1" dirty="0">
              <a:solidFill>
                <a:srgbClr val="278982"/>
              </a:solidFill>
              <a:latin typeface="+mn-lt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3AB674B-9C78-429B-9711-A2A7CFDA9464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rgbClr val="278982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4578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5"/>
          <p:cNvSpPr/>
          <p:nvPr/>
        </p:nvSpPr>
        <p:spPr>
          <a:xfrm rot="5400000">
            <a:off x="953223" y="4732504"/>
            <a:ext cx="1588488" cy="2157719"/>
          </a:xfrm>
          <a:prstGeom prst="chevron">
            <a:avLst>
              <a:gd name="adj" fmla="val 20722"/>
            </a:avLst>
          </a:prstGeom>
          <a:solidFill>
            <a:srgbClr val="13A8A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C85731-3192-46B2-984A-CACC636C2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7114" y="129579"/>
            <a:ext cx="2834886" cy="938865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6C46626-511E-488A-868F-63F67A8F5A4A}"/>
              </a:ext>
            </a:extLst>
          </p:cNvPr>
          <p:cNvGrpSpPr/>
          <p:nvPr/>
        </p:nvGrpSpPr>
        <p:grpSpPr>
          <a:xfrm>
            <a:off x="374723" y="337402"/>
            <a:ext cx="4462727" cy="589894"/>
            <a:chOff x="374723" y="337402"/>
            <a:chExt cx="6073307" cy="58989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2E190D-4036-419B-80AC-B4B27551BAD5}"/>
                </a:ext>
              </a:extLst>
            </p:cNvPr>
            <p:cNvSpPr txBox="1"/>
            <p:nvPr/>
          </p:nvSpPr>
          <p:spPr>
            <a:xfrm flipH="1">
              <a:off x="374723" y="337402"/>
              <a:ext cx="6010196" cy="523220"/>
            </a:xfrm>
            <a:prstGeom prst="rect">
              <a:avLst/>
            </a:prstGeom>
            <a:noFill/>
            <a:ln w="19050">
              <a:solidFill>
                <a:srgbClr val="278982"/>
              </a:solidFill>
            </a:ln>
          </p:spPr>
          <p:txBody>
            <a:bodyPr wrap="square" rtlCol="0">
              <a:spAutoFit/>
            </a:bodyPr>
            <a:lstStyle/>
            <a:p>
              <a:pPr lvl="2"/>
              <a:r>
                <a:rPr lang="ru-RU" sz="2800" b="1" dirty="0">
                  <a:solidFill>
                    <a:srgbClr val="278982"/>
                  </a:solidFill>
                  <a:latin typeface="+mn-lt"/>
                  <a:ea typeface="Verdana" panose="020B0604030504040204" pitchFamily="34" charset="0"/>
                </a:rPr>
                <a:t> Стратегия развития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E26869F-FC15-494F-B7D9-809BB870F74B}"/>
                </a:ext>
              </a:extLst>
            </p:cNvPr>
            <p:cNvSpPr/>
            <p:nvPr/>
          </p:nvSpPr>
          <p:spPr>
            <a:xfrm>
              <a:off x="437833" y="404076"/>
              <a:ext cx="6010197" cy="523220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Google Shape;111;p14">
            <a:extLst>
              <a:ext uri="{FF2B5EF4-FFF2-40B4-BE49-F238E27FC236}">
                <a16:creationId xmlns:a16="http://schemas.microsoft.com/office/drawing/2014/main" id="{AA92A50C-63C4-4C11-B665-12B7A2126F2F}"/>
              </a:ext>
            </a:extLst>
          </p:cNvPr>
          <p:cNvCxnSpPr>
            <a:cxnSpLocks/>
            <a:stCxn id="8" idx="1"/>
          </p:cNvCxnSpPr>
          <p:nvPr/>
        </p:nvCxnSpPr>
        <p:spPr>
          <a:xfrm>
            <a:off x="4791075" y="599012"/>
            <a:ext cx="4566039" cy="2708"/>
          </a:xfrm>
          <a:prstGeom prst="straightConnector1">
            <a:avLst/>
          </a:prstGeom>
          <a:noFill/>
          <a:ln w="19050" cap="flat" cmpd="sng">
            <a:solidFill>
              <a:srgbClr val="13A8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Номер слайда 5">
            <a:extLst>
              <a:ext uri="{FF2B5EF4-FFF2-40B4-BE49-F238E27FC236}">
                <a16:creationId xmlns:a16="http://schemas.microsoft.com/office/drawing/2014/main" id="{1DC81F72-6FF3-4E0E-BBE0-61800C0849F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66664" y="6195676"/>
            <a:ext cx="553886" cy="523220"/>
          </a:xfrm>
          <a:solidFill>
            <a:schemeClr val="bg1"/>
          </a:solidFill>
          <a:ln w="19050">
            <a:solidFill>
              <a:srgbClr val="278982"/>
            </a:solidFill>
          </a:ln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 b="1" smtClean="0">
                <a:solidFill>
                  <a:srgbClr val="278982"/>
                </a:solidFill>
                <a:latin typeface="+mn-lt"/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ru-RU" sz="1800" b="1" dirty="0">
              <a:solidFill>
                <a:srgbClr val="278982"/>
              </a:solidFill>
              <a:latin typeface="+mn-lt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93ED043-C524-44EE-9906-7DB3732CD8C9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chemeClr val="bg1">
                <a:alpha val="3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4A6BF77-BD4E-48A5-9E06-52576896F58F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rgbClr val="278982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75AA8E4E-180B-4E88-86B8-3F21025616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7724175"/>
              </p:ext>
            </p:extLst>
          </p:nvPr>
        </p:nvGraphicFramePr>
        <p:xfrm>
          <a:off x="237794" y="0"/>
          <a:ext cx="11396180" cy="5395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6B97B19-2A84-4010-976B-CFCC7F4C496F}"/>
              </a:ext>
            </a:extLst>
          </p:cNvPr>
          <p:cNvSpPr txBox="1"/>
          <p:nvPr/>
        </p:nvSpPr>
        <p:spPr>
          <a:xfrm>
            <a:off x="535717" y="3635573"/>
            <a:ext cx="2093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+mn-lt"/>
              </a:rPr>
              <a:t>Разработка и продвижение первого узконаправленного приложения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8533A5-2F4E-4EDA-83DA-7BAF2D037F3C}"/>
              </a:ext>
            </a:extLst>
          </p:cNvPr>
          <p:cNvSpPr txBox="1"/>
          <p:nvPr/>
        </p:nvSpPr>
        <p:spPr>
          <a:xfrm>
            <a:off x="2975118" y="3635573"/>
            <a:ext cx="25273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+mn-lt"/>
              </a:rPr>
              <a:t>Разработка и продвижение приложения широкой направленности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8533A5-2F4E-4EDA-83DA-7BAF2D037F3C}"/>
              </a:ext>
            </a:extLst>
          </p:cNvPr>
          <p:cNvSpPr txBox="1"/>
          <p:nvPr/>
        </p:nvSpPr>
        <p:spPr>
          <a:xfrm>
            <a:off x="14777" y="4652099"/>
            <a:ext cx="33941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+mn-lt"/>
              </a:rPr>
              <a:t>Потенциальные каналы сбыта:</a:t>
            </a:r>
            <a:br>
              <a:rPr lang="ru-RU" dirty="0">
                <a:latin typeface="+mn-lt"/>
              </a:rPr>
            </a:br>
            <a:endParaRPr lang="ru-RU" dirty="0">
              <a:latin typeface="+mn-lt"/>
            </a:endParaRPr>
          </a:p>
          <a:p>
            <a:pPr algn="ctr"/>
            <a:endParaRPr lang="ru-RU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+mn-lt"/>
              </a:rPr>
              <a:t>Рассвет Лес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  <a:latin typeface="+mn-lt"/>
              </a:rPr>
              <a:t>Крас</a:t>
            </a:r>
            <a:r>
              <a:rPr lang="ru-RU" dirty="0">
                <a:solidFill>
                  <a:schemeClr val="bg1"/>
                </a:solidFill>
                <a:latin typeface="+mn-lt"/>
              </a:rPr>
              <a:t>. Ресурс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  <a:latin typeface="+mn-lt"/>
              </a:rPr>
              <a:t>Сиб</a:t>
            </a:r>
            <a:r>
              <a:rPr lang="ru-RU" dirty="0">
                <a:solidFill>
                  <a:schemeClr val="bg1"/>
                </a:solidFill>
                <a:latin typeface="+mn-lt"/>
              </a:rPr>
              <a:t> Лес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  <a:latin typeface="+mn-lt"/>
              </a:rPr>
              <a:t>Пировский</a:t>
            </a:r>
            <a:r>
              <a:rPr lang="ru-RU" dirty="0">
                <a:solidFill>
                  <a:schemeClr val="bg1"/>
                </a:solidFill>
                <a:latin typeface="+mn-lt"/>
              </a:rPr>
              <a:t> ЛКП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+mn-lt"/>
              </a:rPr>
              <a:t>Левана</a:t>
            </a:r>
            <a:br>
              <a:rPr lang="ru-RU" dirty="0">
                <a:latin typeface="+mn-lt"/>
              </a:rPr>
            </a:br>
            <a:endParaRPr lang="ru-RU" dirty="0"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B97B19-2A84-4010-976B-CFCC7F4C496F}"/>
              </a:ext>
            </a:extLst>
          </p:cNvPr>
          <p:cNvSpPr txBox="1"/>
          <p:nvPr/>
        </p:nvSpPr>
        <p:spPr>
          <a:xfrm>
            <a:off x="6027316" y="1581869"/>
            <a:ext cx="209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+mn-lt"/>
              </a:rPr>
              <a:t>2024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B97B19-2A84-4010-976B-CFCC7F4C496F}"/>
              </a:ext>
            </a:extLst>
          </p:cNvPr>
          <p:cNvSpPr txBox="1"/>
          <p:nvPr/>
        </p:nvSpPr>
        <p:spPr>
          <a:xfrm>
            <a:off x="3408935" y="1578211"/>
            <a:ext cx="209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+mn-lt"/>
              </a:rPr>
              <a:t>2023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B97B19-2A84-4010-976B-CFCC7F4C496F}"/>
              </a:ext>
            </a:extLst>
          </p:cNvPr>
          <p:cNvSpPr txBox="1"/>
          <p:nvPr/>
        </p:nvSpPr>
        <p:spPr>
          <a:xfrm>
            <a:off x="535717" y="1578211"/>
            <a:ext cx="209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+mn-lt"/>
              </a:rPr>
              <a:t>2022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B97B19-2A84-4010-976B-CFCC7F4C496F}"/>
              </a:ext>
            </a:extLst>
          </p:cNvPr>
          <p:cNvSpPr txBox="1"/>
          <p:nvPr/>
        </p:nvSpPr>
        <p:spPr>
          <a:xfrm>
            <a:off x="8890143" y="1643083"/>
            <a:ext cx="209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+mn-lt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058633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C85731-3192-46B2-984A-CACC636C2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7114" y="129579"/>
            <a:ext cx="2834886" cy="938865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6C46626-511E-488A-868F-63F67A8F5A4A}"/>
              </a:ext>
            </a:extLst>
          </p:cNvPr>
          <p:cNvGrpSpPr/>
          <p:nvPr/>
        </p:nvGrpSpPr>
        <p:grpSpPr>
          <a:xfrm>
            <a:off x="374723" y="337402"/>
            <a:ext cx="3435277" cy="589894"/>
            <a:chOff x="374723" y="337402"/>
            <a:chExt cx="6073307" cy="58989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2E190D-4036-419B-80AC-B4B27551BAD5}"/>
                </a:ext>
              </a:extLst>
            </p:cNvPr>
            <p:cNvSpPr txBox="1"/>
            <p:nvPr/>
          </p:nvSpPr>
          <p:spPr>
            <a:xfrm flipH="1">
              <a:off x="374723" y="337402"/>
              <a:ext cx="6010195" cy="523220"/>
            </a:xfrm>
            <a:prstGeom prst="rect">
              <a:avLst/>
            </a:prstGeom>
            <a:noFill/>
            <a:ln w="19050">
              <a:solidFill>
                <a:srgbClr val="278982"/>
              </a:solidFill>
            </a:ln>
          </p:spPr>
          <p:txBody>
            <a:bodyPr wrap="square" rtlCol="0">
              <a:spAutoFit/>
            </a:bodyPr>
            <a:lstStyle/>
            <a:p>
              <a:pPr lvl="2"/>
              <a:r>
                <a:rPr lang="ru-RU" sz="2800" b="1" dirty="0">
                  <a:solidFill>
                    <a:srgbClr val="278982"/>
                  </a:solidFill>
                  <a:latin typeface="+mn-lt"/>
                  <a:ea typeface="Verdana" panose="020B0604030504040204" pitchFamily="34" charset="0"/>
                </a:rPr>
                <a:t> Задел проекта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E26869F-FC15-494F-B7D9-809BB870F74B}"/>
                </a:ext>
              </a:extLst>
            </p:cNvPr>
            <p:cNvSpPr/>
            <p:nvPr/>
          </p:nvSpPr>
          <p:spPr>
            <a:xfrm>
              <a:off x="437833" y="404076"/>
              <a:ext cx="6010197" cy="523220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Google Shape;111;p14">
            <a:extLst>
              <a:ext uri="{FF2B5EF4-FFF2-40B4-BE49-F238E27FC236}">
                <a16:creationId xmlns:a16="http://schemas.microsoft.com/office/drawing/2014/main" id="{AA92A50C-63C4-4C11-B665-12B7A2126F2F}"/>
              </a:ext>
            </a:extLst>
          </p:cNvPr>
          <p:cNvCxnSpPr>
            <a:cxnSpLocks/>
            <a:stCxn id="8" idx="1"/>
          </p:cNvCxnSpPr>
          <p:nvPr/>
        </p:nvCxnSpPr>
        <p:spPr>
          <a:xfrm>
            <a:off x="3774302" y="599012"/>
            <a:ext cx="5582812" cy="2708"/>
          </a:xfrm>
          <a:prstGeom prst="straightConnector1">
            <a:avLst/>
          </a:prstGeom>
          <a:noFill/>
          <a:ln w="19050" cap="flat" cmpd="sng">
            <a:solidFill>
              <a:srgbClr val="13A8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Номер слайда 5">
            <a:extLst>
              <a:ext uri="{FF2B5EF4-FFF2-40B4-BE49-F238E27FC236}">
                <a16:creationId xmlns:a16="http://schemas.microsoft.com/office/drawing/2014/main" id="{1DC81F72-6FF3-4E0E-BBE0-61800C0849F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66664" y="6195676"/>
            <a:ext cx="553886" cy="523220"/>
          </a:xfrm>
          <a:solidFill>
            <a:schemeClr val="bg1"/>
          </a:solidFill>
          <a:ln w="19050">
            <a:solidFill>
              <a:srgbClr val="278982"/>
            </a:solidFill>
          </a:ln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 b="1" smtClean="0">
                <a:solidFill>
                  <a:srgbClr val="278982"/>
                </a:solidFill>
                <a:latin typeface="+mn-lt"/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ru-RU" sz="1800" b="1" dirty="0">
              <a:solidFill>
                <a:srgbClr val="278982"/>
              </a:solidFill>
              <a:latin typeface="+mn-lt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93ED043-C524-44EE-9906-7DB3732CD8C9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chemeClr val="bg1">
                <a:alpha val="3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4A6BF77-BD4E-48A5-9E06-52576896F58F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rgbClr val="278982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9C031F-C242-475B-BB46-3D2CC69BE90B}"/>
              </a:ext>
            </a:extLst>
          </p:cNvPr>
          <p:cNvSpPr txBox="1"/>
          <p:nvPr/>
        </p:nvSpPr>
        <p:spPr>
          <a:xfrm>
            <a:off x="410420" y="4319771"/>
            <a:ext cx="69281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3D-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модели грузов (контейнеры, лесоматериалы)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D-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модели кранов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VR-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тренажер крана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Конструктор квестов и заданий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Механика экипировки снаряжения и средств защиты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Методика проверки знаний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D-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модели инфраструктуры и подвижного состава железных дорог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Подпрограмма интерактивного взаимодействия с трехмерными моделями (руки, возможность захвата предметов, указка, телепорт)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4BFE5B-B8DC-4DA4-B2BB-623A00024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5" y="1824037"/>
            <a:ext cx="11487150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53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84" t="2273" r="11081" b="15180"/>
          <a:stretch/>
        </p:blipFill>
        <p:spPr>
          <a:xfrm>
            <a:off x="10373032" y="1317523"/>
            <a:ext cx="1484671" cy="196645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8" t="4931" r="49969" b="12567"/>
          <a:stretch/>
        </p:blipFill>
        <p:spPr>
          <a:xfrm>
            <a:off x="8386916" y="1327355"/>
            <a:ext cx="1484672" cy="193695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1" t="21210" r="13998" b="17339"/>
          <a:stretch/>
        </p:blipFill>
        <p:spPr>
          <a:xfrm>
            <a:off x="6390640" y="1320801"/>
            <a:ext cx="1493520" cy="19507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3" t="31206" r="23699" b="17499"/>
          <a:stretch/>
        </p:blipFill>
        <p:spPr>
          <a:xfrm>
            <a:off x="4404359" y="1320800"/>
            <a:ext cx="1483361" cy="195072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8" t="18579" r="41952" b="32799"/>
          <a:stretch/>
        </p:blipFill>
        <p:spPr>
          <a:xfrm>
            <a:off x="2407920" y="1330055"/>
            <a:ext cx="1493520" cy="19389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91" t="9293" r="29303" b="21414"/>
          <a:stretch/>
        </p:blipFill>
        <p:spPr>
          <a:xfrm>
            <a:off x="419100" y="1333500"/>
            <a:ext cx="1493520" cy="193548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C85731-3192-46B2-984A-CACC636C20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7114" y="129579"/>
            <a:ext cx="2834886" cy="938865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6C46626-511E-488A-868F-63F67A8F5A4A}"/>
              </a:ext>
            </a:extLst>
          </p:cNvPr>
          <p:cNvGrpSpPr/>
          <p:nvPr/>
        </p:nvGrpSpPr>
        <p:grpSpPr>
          <a:xfrm>
            <a:off x="374724" y="337402"/>
            <a:ext cx="2320852" cy="589894"/>
            <a:chOff x="374723" y="337402"/>
            <a:chExt cx="6073307" cy="58989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2E190D-4036-419B-80AC-B4B27551BAD5}"/>
                </a:ext>
              </a:extLst>
            </p:cNvPr>
            <p:cNvSpPr txBox="1"/>
            <p:nvPr/>
          </p:nvSpPr>
          <p:spPr>
            <a:xfrm flipH="1">
              <a:off x="374723" y="337402"/>
              <a:ext cx="6010196" cy="523220"/>
            </a:xfrm>
            <a:prstGeom prst="rect">
              <a:avLst/>
            </a:prstGeom>
            <a:noFill/>
            <a:ln w="19050">
              <a:solidFill>
                <a:srgbClr val="278982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2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278982"/>
                  </a:solidFill>
                  <a:effectLst/>
                  <a:uLnTx/>
                  <a:uFillTx/>
                  <a:latin typeface="Arial"/>
                  <a:ea typeface="Verdana" panose="020B0604030504040204" pitchFamily="34" charset="0"/>
                  <a:cs typeface="Arial"/>
                  <a:sym typeface="Arial"/>
                </a:rPr>
                <a:t> Команда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E26869F-FC15-494F-B7D9-809BB870F74B}"/>
                </a:ext>
              </a:extLst>
            </p:cNvPr>
            <p:cNvSpPr/>
            <p:nvPr/>
          </p:nvSpPr>
          <p:spPr>
            <a:xfrm>
              <a:off x="437833" y="404076"/>
              <a:ext cx="6010197" cy="523220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cxnSp>
        <p:nvCxnSpPr>
          <p:cNvPr id="11" name="Google Shape;111;p14">
            <a:extLst>
              <a:ext uri="{FF2B5EF4-FFF2-40B4-BE49-F238E27FC236}">
                <a16:creationId xmlns:a16="http://schemas.microsoft.com/office/drawing/2014/main" id="{AA92A50C-63C4-4C11-B665-12B7A2126F2F}"/>
              </a:ext>
            </a:extLst>
          </p:cNvPr>
          <p:cNvCxnSpPr>
            <a:cxnSpLocks/>
            <a:stCxn id="8" idx="1"/>
          </p:cNvCxnSpPr>
          <p:nvPr/>
        </p:nvCxnSpPr>
        <p:spPr>
          <a:xfrm>
            <a:off x="2671459" y="599012"/>
            <a:ext cx="6685655" cy="2708"/>
          </a:xfrm>
          <a:prstGeom prst="straightConnector1">
            <a:avLst/>
          </a:prstGeom>
          <a:noFill/>
          <a:ln w="19050" cap="flat" cmpd="sng">
            <a:solidFill>
              <a:srgbClr val="13A8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Номер слайда 5">
            <a:extLst>
              <a:ext uri="{FF2B5EF4-FFF2-40B4-BE49-F238E27FC236}">
                <a16:creationId xmlns:a16="http://schemas.microsoft.com/office/drawing/2014/main" id="{1DC81F72-6FF3-4E0E-BBE0-61800C0849F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66664" y="6195676"/>
            <a:ext cx="553886" cy="523220"/>
          </a:xfrm>
          <a:solidFill>
            <a:schemeClr val="bg1"/>
          </a:solidFill>
          <a:ln w="19050">
            <a:solidFill>
              <a:srgbClr val="278982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Calibri"/>
                <a:sym typeface="Calibri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278982"/>
              </a:solidFill>
              <a:effectLst/>
              <a:uLnTx/>
              <a:uFillTx/>
              <a:latin typeface="Arial"/>
              <a:cs typeface="Calibri"/>
              <a:sym typeface="Calibri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93ED043-C524-44EE-9906-7DB3732CD8C9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chemeClr val="bg1">
                <a:alpha val="3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4A6BF77-BD4E-48A5-9E06-52576896F58F}"/>
              </a:ext>
            </a:extLst>
          </p:cNvPr>
          <p:cNvSpPr/>
          <p:nvPr/>
        </p:nvSpPr>
        <p:spPr>
          <a:xfrm>
            <a:off x="11504765" y="6141768"/>
            <a:ext cx="553885" cy="523220"/>
          </a:xfrm>
          <a:prstGeom prst="rect">
            <a:avLst/>
          </a:prstGeom>
          <a:noFill/>
          <a:ln w="19050">
            <a:solidFill>
              <a:srgbClr val="278982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338CD25-8397-49DB-884F-FF24F4E00FF3}"/>
              </a:ext>
            </a:extLst>
          </p:cNvPr>
          <p:cNvGrpSpPr/>
          <p:nvPr/>
        </p:nvGrpSpPr>
        <p:grpSpPr>
          <a:xfrm>
            <a:off x="398841" y="1330055"/>
            <a:ext cx="11484484" cy="3125710"/>
            <a:chOff x="374724" y="2085975"/>
            <a:chExt cx="11930746" cy="3247168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DDCF9E8B-61C0-431B-98D8-4E37FF98B070}"/>
                </a:ext>
              </a:extLst>
            </p:cNvPr>
            <p:cNvSpPr/>
            <p:nvPr/>
          </p:nvSpPr>
          <p:spPr>
            <a:xfrm>
              <a:off x="473833" y="2162175"/>
              <a:ext cx="1466850" cy="1940392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86111488-9B5F-4A1B-9BA4-564953307B51}"/>
                </a:ext>
              </a:extLst>
            </p:cNvPr>
            <p:cNvSpPr/>
            <p:nvPr/>
          </p:nvSpPr>
          <p:spPr>
            <a:xfrm>
              <a:off x="398841" y="2085975"/>
              <a:ext cx="1466850" cy="1940392"/>
            </a:xfrm>
            <a:prstGeom prst="rect">
              <a:avLst/>
            </a:prstGeom>
            <a:noFill/>
            <a:ln>
              <a:solidFill>
                <a:srgbClr val="2789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4695AA55-CCD6-4881-96EB-D9DDE6286515}"/>
                </a:ext>
              </a:extLst>
            </p:cNvPr>
            <p:cNvSpPr/>
            <p:nvPr/>
          </p:nvSpPr>
          <p:spPr>
            <a:xfrm>
              <a:off x="2540758" y="2162175"/>
              <a:ext cx="1466850" cy="1940392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7E59A8CF-7062-4EE5-83B5-C53762452F2E}"/>
                </a:ext>
              </a:extLst>
            </p:cNvPr>
            <p:cNvSpPr/>
            <p:nvPr/>
          </p:nvSpPr>
          <p:spPr>
            <a:xfrm>
              <a:off x="2465766" y="2085975"/>
              <a:ext cx="1466850" cy="1940392"/>
            </a:xfrm>
            <a:prstGeom prst="rect">
              <a:avLst/>
            </a:prstGeom>
            <a:noFill/>
            <a:ln>
              <a:solidFill>
                <a:srgbClr val="2789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2081DE66-9C64-4155-B57F-F914E4AD676C}"/>
                </a:ext>
              </a:extLst>
            </p:cNvPr>
            <p:cNvSpPr/>
            <p:nvPr/>
          </p:nvSpPr>
          <p:spPr>
            <a:xfrm>
              <a:off x="4613728" y="2162175"/>
              <a:ext cx="1466850" cy="1940392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67535E6B-771C-4293-B370-946D642A11EA}"/>
                </a:ext>
              </a:extLst>
            </p:cNvPr>
            <p:cNvSpPr/>
            <p:nvPr/>
          </p:nvSpPr>
          <p:spPr>
            <a:xfrm>
              <a:off x="4538736" y="2085975"/>
              <a:ext cx="1466850" cy="1940392"/>
            </a:xfrm>
            <a:prstGeom prst="rect">
              <a:avLst/>
            </a:prstGeom>
            <a:noFill/>
            <a:ln>
              <a:solidFill>
                <a:srgbClr val="2789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315FE9FA-7AA6-4D47-AD08-C7EB5E56F968}"/>
                </a:ext>
              </a:extLst>
            </p:cNvPr>
            <p:cNvSpPr/>
            <p:nvPr/>
          </p:nvSpPr>
          <p:spPr>
            <a:xfrm>
              <a:off x="6680653" y="2162175"/>
              <a:ext cx="1466850" cy="1940392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8C3D2255-0C18-405C-9B33-8F7F304F611F}"/>
                </a:ext>
              </a:extLst>
            </p:cNvPr>
            <p:cNvSpPr/>
            <p:nvPr/>
          </p:nvSpPr>
          <p:spPr>
            <a:xfrm>
              <a:off x="6605661" y="2085975"/>
              <a:ext cx="1466850" cy="1940392"/>
            </a:xfrm>
            <a:prstGeom prst="rect">
              <a:avLst/>
            </a:prstGeom>
            <a:noFill/>
            <a:ln>
              <a:solidFill>
                <a:srgbClr val="2789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0" name="직사각형 3">
              <a:extLst>
                <a:ext uri="{FF2B5EF4-FFF2-40B4-BE49-F238E27FC236}">
                  <a16:creationId xmlns:a16="http://schemas.microsoft.com/office/drawing/2014/main" id="{9B1630CA-C31A-45DF-8720-1CC0D7D2AF87}"/>
                </a:ext>
              </a:extLst>
            </p:cNvPr>
            <p:cNvSpPr/>
            <p:nvPr/>
          </p:nvSpPr>
          <p:spPr>
            <a:xfrm>
              <a:off x="374724" y="4150130"/>
              <a:ext cx="1565959" cy="607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Шилов</a:t>
              </a:r>
              <a:br>
                <a:rPr kumimoji="0" lang="ru-RU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</a:br>
              <a:r>
                <a:rPr kumimoji="0" lang="ru-RU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Илья</a:t>
              </a:r>
              <a:endPara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</p:txBody>
        </p:sp>
        <p:sp>
          <p:nvSpPr>
            <p:cNvPr id="31" name="직사각형 3">
              <a:extLst>
                <a:ext uri="{FF2B5EF4-FFF2-40B4-BE49-F238E27FC236}">
                  <a16:creationId xmlns:a16="http://schemas.microsoft.com/office/drawing/2014/main" id="{E0A5BCD5-355E-47C0-BED9-7591DBE29670}"/>
                </a:ext>
              </a:extLst>
            </p:cNvPr>
            <p:cNvSpPr/>
            <p:nvPr/>
          </p:nvSpPr>
          <p:spPr>
            <a:xfrm>
              <a:off x="374724" y="4853539"/>
              <a:ext cx="156595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Руководитель,</a:t>
              </a:r>
              <a:br>
                <a:rPr kumimoji="0" lang="ru-RU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</a:b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Game-</a:t>
              </a:r>
              <a:r>
                <a:rPr kumimoji="0" lang="ru-RU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дизайнер</a:t>
              </a: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</p:txBody>
        </p:sp>
        <p:sp>
          <p:nvSpPr>
            <p:cNvPr id="32" name="직사각형 3">
              <a:extLst>
                <a:ext uri="{FF2B5EF4-FFF2-40B4-BE49-F238E27FC236}">
                  <a16:creationId xmlns:a16="http://schemas.microsoft.com/office/drawing/2014/main" id="{0214166F-5F06-4BA5-805A-E72D977BE50F}"/>
                </a:ext>
              </a:extLst>
            </p:cNvPr>
            <p:cNvSpPr/>
            <p:nvPr/>
          </p:nvSpPr>
          <p:spPr>
            <a:xfrm>
              <a:off x="2441649" y="4150130"/>
              <a:ext cx="1565959" cy="607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Кирилл Берзин</a:t>
              </a:r>
              <a:endPara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</p:txBody>
        </p:sp>
        <p:sp>
          <p:nvSpPr>
            <p:cNvPr id="33" name="직사각형 3">
              <a:extLst>
                <a:ext uri="{FF2B5EF4-FFF2-40B4-BE49-F238E27FC236}">
                  <a16:creationId xmlns:a16="http://schemas.microsoft.com/office/drawing/2014/main" id="{7041BDBE-E970-4E4B-A261-BC68F2B0F95A}"/>
                </a:ext>
              </a:extLst>
            </p:cNvPr>
            <p:cNvSpPr/>
            <p:nvPr/>
          </p:nvSpPr>
          <p:spPr>
            <a:xfrm>
              <a:off x="2441649" y="4853539"/>
              <a:ext cx="156595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Программист</a:t>
              </a: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</p:txBody>
        </p:sp>
        <p:sp>
          <p:nvSpPr>
            <p:cNvPr id="36" name="직사각형 3">
              <a:extLst>
                <a:ext uri="{FF2B5EF4-FFF2-40B4-BE49-F238E27FC236}">
                  <a16:creationId xmlns:a16="http://schemas.microsoft.com/office/drawing/2014/main" id="{52050C3A-3AF3-44F6-B892-57A50916FCCE}"/>
                </a:ext>
              </a:extLst>
            </p:cNvPr>
            <p:cNvSpPr/>
            <p:nvPr/>
          </p:nvSpPr>
          <p:spPr>
            <a:xfrm>
              <a:off x="4514619" y="4150130"/>
              <a:ext cx="1565959" cy="607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Пасютина Валерия</a:t>
              </a:r>
              <a:endPara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</p:txBody>
        </p:sp>
        <p:sp>
          <p:nvSpPr>
            <p:cNvPr id="40" name="직사각형 3">
              <a:extLst>
                <a:ext uri="{FF2B5EF4-FFF2-40B4-BE49-F238E27FC236}">
                  <a16:creationId xmlns:a16="http://schemas.microsoft.com/office/drawing/2014/main" id="{6EB2DC38-3050-451D-B3BA-944A0796B5B7}"/>
                </a:ext>
              </a:extLst>
            </p:cNvPr>
            <p:cNvSpPr/>
            <p:nvPr/>
          </p:nvSpPr>
          <p:spPr>
            <a:xfrm>
              <a:off x="4514619" y="4853539"/>
              <a:ext cx="1565959" cy="2877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Художник</a:t>
              </a: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</p:txBody>
        </p:sp>
        <p:sp>
          <p:nvSpPr>
            <p:cNvPr id="41" name="직사각형 3">
              <a:extLst>
                <a:ext uri="{FF2B5EF4-FFF2-40B4-BE49-F238E27FC236}">
                  <a16:creationId xmlns:a16="http://schemas.microsoft.com/office/drawing/2014/main" id="{B0164D93-184C-4047-8E85-72C9F54FD89E}"/>
                </a:ext>
              </a:extLst>
            </p:cNvPr>
            <p:cNvSpPr/>
            <p:nvPr/>
          </p:nvSpPr>
          <p:spPr>
            <a:xfrm>
              <a:off x="6507763" y="4150130"/>
              <a:ext cx="1736433" cy="607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Дранишников</a:t>
              </a:r>
              <a:br>
                <a:rPr kumimoji="0" lang="ru-RU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</a:br>
              <a:r>
                <a:rPr kumimoji="0" lang="ru-RU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Фёдор</a:t>
              </a:r>
              <a:endPara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</p:txBody>
        </p:sp>
        <p:sp>
          <p:nvSpPr>
            <p:cNvPr id="42" name="직사각형 3">
              <a:extLst>
                <a:ext uri="{FF2B5EF4-FFF2-40B4-BE49-F238E27FC236}">
                  <a16:creationId xmlns:a16="http://schemas.microsoft.com/office/drawing/2014/main" id="{75C9F477-B022-4C38-9A54-796F848E40B2}"/>
                </a:ext>
              </a:extLst>
            </p:cNvPr>
            <p:cNvSpPr/>
            <p:nvPr/>
          </p:nvSpPr>
          <p:spPr>
            <a:xfrm>
              <a:off x="6605661" y="4853539"/>
              <a:ext cx="1565959" cy="479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3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D-</a:t>
              </a:r>
              <a:r>
                <a:rPr kumimoji="0" lang="ru-RU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моделлер</a:t>
              </a: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98088E3F-062A-4692-96D8-0F42DAE1635D}"/>
                </a:ext>
              </a:extLst>
            </p:cNvPr>
            <p:cNvSpPr/>
            <p:nvPr/>
          </p:nvSpPr>
          <p:spPr>
            <a:xfrm>
              <a:off x="8747578" y="2162175"/>
              <a:ext cx="1466850" cy="1940392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9DDB5909-972B-444E-BA7D-B64742316AFB}"/>
                </a:ext>
              </a:extLst>
            </p:cNvPr>
            <p:cNvSpPr/>
            <p:nvPr/>
          </p:nvSpPr>
          <p:spPr>
            <a:xfrm>
              <a:off x="8672586" y="2085975"/>
              <a:ext cx="1466850" cy="1940392"/>
            </a:xfrm>
            <a:prstGeom prst="rect">
              <a:avLst/>
            </a:prstGeom>
            <a:noFill/>
            <a:ln>
              <a:solidFill>
                <a:srgbClr val="2789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7" name="직사각형 3">
              <a:extLst>
                <a:ext uri="{FF2B5EF4-FFF2-40B4-BE49-F238E27FC236}">
                  <a16:creationId xmlns:a16="http://schemas.microsoft.com/office/drawing/2014/main" id="{D27F143F-1FE2-441C-8933-F1CEC1D7958C}"/>
                </a:ext>
              </a:extLst>
            </p:cNvPr>
            <p:cNvSpPr/>
            <p:nvPr/>
          </p:nvSpPr>
          <p:spPr>
            <a:xfrm>
              <a:off x="8672586" y="4150130"/>
              <a:ext cx="1565959" cy="607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Бобровская Валерия</a:t>
              </a:r>
              <a:endPara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</p:txBody>
        </p:sp>
        <p:sp>
          <p:nvSpPr>
            <p:cNvPr id="38" name="직사각형 3">
              <a:extLst>
                <a:ext uri="{FF2B5EF4-FFF2-40B4-BE49-F238E27FC236}">
                  <a16:creationId xmlns:a16="http://schemas.microsoft.com/office/drawing/2014/main" id="{8B13E51E-43A7-4E08-8261-8E7B617AE26A}"/>
                </a:ext>
              </a:extLst>
            </p:cNvPr>
            <p:cNvSpPr/>
            <p:nvPr/>
          </p:nvSpPr>
          <p:spPr>
            <a:xfrm>
              <a:off x="8672586" y="4853539"/>
              <a:ext cx="1565959" cy="2877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Диктор</a:t>
              </a: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65F9B91D-0217-4B2A-ABB1-5CE96AB9C2E6}"/>
                </a:ext>
              </a:extLst>
            </p:cNvPr>
            <p:cNvSpPr/>
            <p:nvPr/>
          </p:nvSpPr>
          <p:spPr>
            <a:xfrm>
              <a:off x="10814503" y="2162175"/>
              <a:ext cx="1466850" cy="1940392"/>
            </a:xfrm>
            <a:prstGeom prst="rect">
              <a:avLst/>
            </a:prstGeom>
            <a:noFill/>
            <a:ln w="19050">
              <a:solidFill>
                <a:srgbClr val="278982">
                  <a:alpha val="3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61213233-14E7-44A7-B592-FE73DE5BE546}"/>
                </a:ext>
              </a:extLst>
            </p:cNvPr>
            <p:cNvSpPr/>
            <p:nvPr/>
          </p:nvSpPr>
          <p:spPr>
            <a:xfrm>
              <a:off x="10739511" y="2085975"/>
              <a:ext cx="1466850" cy="1940392"/>
            </a:xfrm>
            <a:prstGeom prst="rect">
              <a:avLst/>
            </a:prstGeom>
            <a:noFill/>
            <a:ln>
              <a:solidFill>
                <a:srgbClr val="2789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47" name="직사각형 3">
              <a:extLst>
                <a:ext uri="{FF2B5EF4-FFF2-40B4-BE49-F238E27FC236}">
                  <a16:creationId xmlns:a16="http://schemas.microsoft.com/office/drawing/2014/main" id="{2A7D0C04-7065-431E-895A-79B73B93A3CE}"/>
                </a:ext>
              </a:extLst>
            </p:cNvPr>
            <p:cNvSpPr/>
            <p:nvPr/>
          </p:nvSpPr>
          <p:spPr>
            <a:xfrm>
              <a:off x="10739511" y="4150130"/>
              <a:ext cx="1565959" cy="607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Попова</a:t>
              </a:r>
              <a:br>
                <a:rPr kumimoji="0" lang="ru-RU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</a:br>
              <a:r>
                <a:rPr kumimoji="0" lang="ru-RU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Яна</a:t>
              </a:r>
              <a:endPara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</p:txBody>
        </p:sp>
        <p:sp>
          <p:nvSpPr>
            <p:cNvPr id="48" name="직사각형 3">
              <a:extLst>
                <a:ext uri="{FF2B5EF4-FFF2-40B4-BE49-F238E27FC236}">
                  <a16:creationId xmlns:a16="http://schemas.microsoft.com/office/drawing/2014/main" id="{31261030-F777-410D-8D2C-6C945785AE68}"/>
                </a:ext>
              </a:extLst>
            </p:cNvPr>
            <p:cNvSpPr/>
            <p:nvPr/>
          </p:nvSpPr>
          <p:spPr>
            <a:xfrm>
              <a:off x="10739511" y="4853539"/>
              <a:ext cx="1565959" cy="2877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Arial"/>
                </a:rPr>
                <a:t>Автор текстов</a:t>
              </a: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endParaRPr>
            </a:p>
          </p:txBody>
        </p:sp>
      </p:grpSp>
      <p:sp>
        <p:nvSpPr>
          <p:cNvPr id="50" name="직사각형 3">
            <a:extLst>
              <a:ext uri="{FF2B5EF4-FFF2-40B4-BE49-F238E27FC236}">
                <a16:creationId xmlns:a16="http://schemas.microsoft.com/office/drawing/2014/main" id="{676FC1F4-81A4-42AF-AD16-4F2C37775E7F}"/>
              </a:ext>
            </a:extLst>
          </p:cNvPr>
          <p:cNvSpPr/>
          <p:nvPr/>
        </p:nvSpPr>
        <p:spPr>
          <a:xfrm>
            <a:off x="2332889" y="5258342"/>
            <a:ext cx="378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rPr>
              <a:t>Kendoscope20.03@gmail.com</a:t>
            </a:r>
          </a:p>
        </p:txBody>
      </p:sp>
      <p:sp>
        <p:nvSpPr>
          <p:cNvPr id="51" name="직사각형 3">
            <a:extLst>
              <a:ext uri="{FF2B5EF4-FFF2-40B4-BE49-F238E27FC236}">
                <a16:creationId xmlns:a16="http://schemas.microsoft.com/office/drawing/2014/main" id="{6BD94F67-30BC-4447-8A9C-8C05F37D38C5}"/>
              </a:ext>
            </a:extLst>
          </p:cNvPr>
          <p:cNvSpPr/>
          <p:nvPr/>
        </p:nvSpPr>
        <p:spPr>
          <a:xfrm>
            <a:off x="2332890" y="5625761"/>
            <a:ext cx="2555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rPr>
              <a:t>+79130578384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699740FD-5356-4E57-8552-CDDBBA2A004C}"/>
              </a:ext>
            </a:extLst>
          </p:cNvPr>
          <p:cNvSpPr/>
          <p:nvPr/>
        </p:nvSpPr>
        <p:spPr>
          <a:xfrm>
            <a:off x="500675" y="4514697"/>
            <a:ext cx="1988305" cy="1974927"/>
          </a:xfrm>
          <a:prstGeom prst="rect">
            <a:avLst/>
          </a:prstGeom>
          <a:noFill/>
          <a:ln w="19050">
            <a:solidFill>
              <a:srgbClr val="278982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3" name="직사각형 3">
            <a:extLst>
              <a:ext uri="{FF2B5EF4-FFF2-40B4-BE49-F238E27FC236}">
                <a16:creationId xmlns:a16="http://schemas.microsoft.com/office/drawing/2014/main" id="{9628F5B0-C87C-4046-A86C-331DBB9416A6}"/>
              </a:ext>
            </a:extLst>
          </p:cNvPr>
          <p:cNvSpPr/>
          <p:nvPr/>
        </p:nvSpPr>
        <p:spPr>
          <a:xfrm>
            <a:off x="2483856" y="4925668"/>
            <a:ext cx="2555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278982"/>
                </a:solidFill>
                <a:effectLst/>
                <a:uLnTx/>
                <a:uFillTx/>
                <a:latin typeface="Arial"/>
                <a:cs typeface="Arial" pitchFamily="34" charset="0"/>
                <a:sym typeface="Arial"/>
              </a:rPr>
              <a:t>Контакты проекта:</a:t>
            </a:r>
            <a:endParaRPr kumimoji="0" lang="en-US" altLang="ko-KR" sz="1800" b="0" i="0" u="none" strike="noStrike" kern="0" cap="none" spc="0" normalizeH="0" baseline="0" noProof="0" dirty="0">
              <a:ln>
                <a:noFill/>
              </a:ln>
              <a:solidFill>
                <a:srgbClr val="278982"/>
              </a:solidFill>
              <a:effectLst/>
              <a:uLnTx/>
              <a:uFillTx/>
              <a:latin typeface="Arial"/>
              <a:cs typeface="Arial" pitchFamily="34" charset="0"/>
              <a:sym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675" y="4487732"/>
            <a:ext cx="2026406" cy="206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400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412</Words>
  <Application>Microsoft Office PowerPoint</Application>
  <PresentationFormat>Широкоэкранный</PresentationFormat>
  <Paragraphs>111</Paragraphs>
  <Slides>9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Verdana</vt:lpstr>
      <vt:lpstr>Arial</vt:lpstr>
      <vt:lpstr>Calibri</vt:lpstr>
      <vt:lpstr>Тема Office</vt:lpstr>
      <vt:lpstr>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Бойков Евгений Викторович</dc:creator>
  <cp:lastModifiedBy>Бойков Евгений Викторович</cp:lastModifiedBy>
  <cp:revision>29</cp:revision>
  <dcterms:modified xsi:type="dcterms:W3CDTF">2022-12-05T00:45:34Z</dcterms:modified>
</cp:coreProperties>
</file>