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57" r:id="rId4"/>
    <p:sldId id="265" r:id="rId5"/>
    <p:sldId id="258" r:id="rId6"/>
    <p:sldId id="271" r:id="rId7"/>
    <p:sldId id="273" r:id="rId8"/>
    <p:sldId id="263" r:id="rId9"/>
    <p:sldId id="266" r:id="rId10"/>
    <p:sldId id="264" r:id="rId11"/>
    <p:sldId id="274" r:id="rId12"/>
    <p:sldId id="27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974E2"/>
    <a:srgbClr val="7544D8"/>
    <a:srgbClr val="EBE3FD"/>
    <a:srgbClr val="AE8EF6"/>
    <a:srgbClr val="9F5FCF"/>
    <a:srgbClr val="DEC9ED"/>
    <a:srgbClr val="F6F0FA"/>
    <a:srgbClr val="B07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1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1F341-2DBA-487E-A520-B0260E2A7AA9}" type="doc">
      <dgm:prSet loTypeId="urn:microsoft.com/office/officeart/2005/8/layout/hierarchy2#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76D75C5C-CC59-462E-87A4-FA55353BAB27}">
      <dgm:prSet custT="1"/>
      <dgm:spPr>
        <a:solidFill>
          <a:srgbClr val="9974E2"/>
        </a:solidFill>
      </dgm:spPr>
      <dgm:t>
        <a:bodyPr/>
        <a:lstStyle/>
        <a:p>
          <a:r>
            <a:rPr lang="ru-RU" sz="4800" dirty="0">
              <a:solidFill>
                <a:schemeClr val="bg1"/>
              </a:solidFill>
            </a:rPr>
            <a:t>Монетизация</a:t>
          </a:r>
        </a:p>
      </dgm:t>
    </dgm:pt>
    <dgm:pt modelId="{FC5AE86F-516D-45DD-8828-E3AC9680638D}" type="parTrans" cxnId="{8096E560-1BFD-4974-9DBA-7F7EFD99AE78}">
      <dgm:prSet/>
      <dgm:spPr/>
      <dgm:t>
        <a:bodyPr/>
        <a:lstStyle/>
        <a:p>
          <a:endParaRPr lang="ru-RU"/>
        </a:p>
      </dgm:t>
    </dgm:pt>
    <dgm:pt modelId="{76E6C13B-DFB9-488A-B5F9-AAC66DC60D39}" type="sibTrans" cxnId="{8096E560-1BFD-4974-9DBA-7F7EFD99AE78}">
      <dgm:prSet/>
      <dgm:spPr/>
      <dgm:t>
        <a:bodyPr/>
        <a:lstStyle/>
        <a:p>
          <a:endParaRPr lang="ru-RU"/>
        </a:p>
      </dgm:t>
    </dgm:pt>
    <dgm:pt modelId="{11830839-1945-4F4C-BCC3-6B4F9976B441}">
      <dgm:prSet/>
      <dgm:spPr>
        <a:solidFill>
          <a:srgbClr val="EBE3FD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1. Предоставление платных услуг  продвижения партнерам – компаниям, занимающиеся продажей одежды, обуви, аксессуаров в виде процента с продаж.</a:t>
          </a:r>
        </a:p>
      </dgm:t>
    </dgm:pt>
    <dgm:pt modelId="{1779942F-97E0-4C49-8D0E-0D0122B860A1}" type="parTrans" cxnId="{7EBF6595-F3E4-4F75-A1B5-12A7DD52EF75}">
      <dgm:prSet/>
      <dgm:spPr/>
      <dgm:t>
        <a:bodyPr/>
        <a:lstStyle/>
        <a:p>
          <a:endParaRPr lang="ru-RU"/>
        </a:p>
      </dgm:t>
    </dgm:pt>
    <dgm:pt modelId="{DA2A79C1-F4BA-446E-AA7F-061B1D2D300A}" type="sibTrans" cxnId="{7EBF6595-F3E4-4F75-A1B5-12A7DD52EF75}">
      <dgm:prSet/>
      <dgm:spPr/>
      <dgm:t>
        <a:bodyPr/>
        <a:lstStyle/>
        <a:p>
          <a:endParaRPr lang="ru-RU"/>
        </a:p>
      </dgm:t>
    </dgm:pt>
    <dgm:pt modelId="{F9B72C24-D47B-44D9-970D-6F7FE8E3D1DD}">
      <dgm:prSet/>
      <dgm:spPr>
        <a:solidFill>
          <a:srgbClr val="EBE3FD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2. Предоставление платных услуг пользователям приложения в виде месячной подписки на услуги ИИ.</a:t>
          </a:r>
        </a:p>
      </dgm:t>
    </dgm:pt>
    <dgm:pt modelId="{C4377461-FB85-41C8-8EBE-0A33C4CBDD34}" type="parTrans" cxnId="{D8309E1B-B34D-439E-A156-8A142449CE2B}">
      <dgm:prSet/>
      <dgm:spPr/>
      <dgm:t>
        <a:bodyPr/>
        <a:lstStyle/>
        <a:p>
          <a:endParaRPr lang="ru-RU"/>
        </a:p>
      </dgm:t>
    </dgm:pt>
    <dgm:pt modelId="{511B207B-B4D1-46DA-B147-BCDDF4E8BCB6}" type="sibTrans" cxnId="{D8309E1B-B34D-439E-A156-8A142449CE2B}">
      <dgm:prSet/>
      <dgm:spPr/>
      <dgm:t>
        <a:bodyPr/>
        <a:lstStyle/>
        <a:p>
          <a:endParaRPr lang="ru-RU"/>
        </a:p>
      </dgm:t>
    </dgm:pt>
    <dgm:pt modelId="{37CDDB54-738A-49D9-BEC3-2C155C8AE948}" type="pres">
      <dgm:prSet presAssocID="{A291F341-2DBA-487E-A520-B0260E2A7AA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EBF7DF-B854-46EE-9B67-4ED41224CB47}" type="pres">
      <dgm:prSet presAssocID="{76D75C5C-CC59-462E-87A4-FA55353BAB27}" presName="root1" presStyleCnt="0"/>
      <dgm:spPr/>
    </dgm:pt>
    <dgm:pt modelId="{96FC2F4F-295F-4906-9A5B-270E1AADFF74}" type="pres">
      <dgm:prSet presAssocID="{76D75C5C-CC59-462E-87A4-FA55353BAB27}" presName="LevelOneTextNode" presStyleLbl="node0" presStyleIdx="0" presStyleCnt="1" custScaleX="82017" custScaleY="63915" custLinFactNeighborX="-66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A27E33-737D-4CFD-BEF3-DAF3D93ECDA7}" type="pres">
      <dgm:prSet presAssocID="{76D75C5C-CC59-462E-87A4-FA55353BAB27}" presName="level2hierChild" presStyleCnt="0"/>
      <dgm:spPr/>
    </dgm:pt>
    <dgm:pt modelId="{332DABB1-BA18-46E2-99EF-5FB206568252}" type="pres">
      <dgm:prSet presAssocID="{1779942F-97E0-4C49-8D0E-0D0122B860A1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DC3A6436-0773-4E5E-84EA-2F91CB25EF00}" type="pres">
      <dgm:prSet presAssocID="{1779942F-97E0-4C49-8D0E-0D0122B860A1}" presName="connTx" presStyleLbl="parChTrans1D2" presStyleIdx="0" presStyleCnt="2"/>
      <dgm:spPr/>
      <dgm:t>
        <a:bodyPr/>
        <a:lstStyle/>
        <a:p>
          <a:endParaRPr lang="ru-RU"/>
        </a:p>
      </dgm:t>
    </dgm:pt>
    <dgm:pt modelId="{9B0947F0-8C60-4455-8D9B-B29623CA006B}" type="pres">
      <dgm:prSet presAssocID="{11830839-1945-4F4C-BCC3-6B4F9976B441}" presName="root2" presStyleCnt="0"/>
      <dgm:spPr/>
    </dgm:pt>
    <dgm:pt modelId="{14305097-AFD4-44DA-94B9-65756C07C789}" type="pres">
      <dgm:prSet presAssocID="{11830839-1945-4F4C-BCC3-6B4F9976B44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4372BC-FB1F-4F3A-A7D3-E4E2F75F1B3A}" type="pres">
      <dgm:prSet presAssocID="{11830839-1945-4F4C-BCC3-6B4F9976B441}" presName="level3hierChild" presStyleCnt="0"/>
      <dgm:spPr/>
    </dgm:pt>
    <dgm:pt modelId="{DAD938E5-ACC8-42C4-8402-DC481FBC428A}" type="pres">
      <dgm:prSet presAssocID="{C4377461-FB85-41C8-8EBE-0A33C4CBDD34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B1617DDF-9B09-4EF8-B238-FFF70FFA6E9D}" type="pres">
      <dgm:prSet presAssocID="{C4377461-FB85-41C8-8EBE-0A33C4CBDD34}" presName="connTx" presStyleLbl="parChTrans1D2" presStyleIdx="1" presStyleCnt="2"/>
      <dgm:spPr/>
      <dgm:t>
        <a:bodyPr/>
        <a:lstStyle/>
        <a:p>
          <a:endParaRPr lang="ru-RU"/>
        </a:p>
      </dgm:t>
    </dgm:pt>
    <dgm:pt modelId="{C9B8F336-2611-4A5E-A503-44C6E6DA2D1F}" type="pres">
      <dgm:prSet presAssocID="{F9B72C24-D47B-44D9-970D-6F7FE8E3D1DD}" presName="root2" presStyleCnt="0"/>
      <dgm:spPr/>
    </dgm:pt>
    <dgm:pt modelId="{8FC286E4-277D-4D31-9D3E-0C96BFD14B64}" type="pres">
      <dgm:prSet presAssocID="{F9B72C24-D47B-44D9-970D-6F7FE8E3D1DD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8EB6A5-865C-4A00-8444-B0F091CF9BAC}" type="pres">
      <dgm:prSet presAssocID="{F9B72C24-D47B-44D9-970D-6F7FE8E3D1DD}" presName="level3hierChild" presStyleCnt="0"/>
      <dgm:spPr/>
    </dgm:pt>
  </dgm:ptLst>
  <dgm:cxnLst>
    <dgm:cxn modelId="{39A791D2-E4B6-487E-991D-FD74D23011C8}" type="presOf" srcId="{1779942F-97E0-4C49-8D0E-0D0122B860A1}" destId="{332DABB1-BA18-46E2-99EF-5FB206568252}" srcOrd="0" destOrd="0" presId="urn:microsoft.com/office/officeart/2005/8/layout/hierarchy2#1"/>
    <dgm:cxn modelId="{7EBF6595-F3E4-4F75-A1B5-12A7DD52EF75}" srcId="{76D75C5C-CC59-462E-87A4-FA55353BAB27}" destId="{11830839-1945-4F4C-BCC3-6B4F9976B441}" srcOrd="0" destOrd="0" parTransId="{1779942F-97E0-4C49-8D0E-0D0122B860A1}" sibTransId="{DA2A79C1-F4BA-446E-AA7F-061B1D2D300A}"/>
    <dgm:cxn modelId="{C85BB40B-EF9A-4228-91A6-D567D9BD8D2B}" type="presOf" srcId="{11830839-1945-4F4C-BCC3-6B4F9976B441}" destId="{14305097-AFD4-44DA-94B9-65756C07C789}" srcOrd="0" destOrd="0" presId="urn:microsoft.com/office/officeart/2005/8/layout/hierarchy2#1"/>
    <dgm:cxn modelId="{E659A5E5-3980-4D8B-AADA-A484B50CEFE0}" type="presOf" srcId="{C4377461-FB85-41C8-8EBE-0A33C4CBDD34}" destId="{DAD938E5-ACC8-42C4-8402-DC481FBC428A}" srcOrd="0" destOrd="0" presId="urn:microsoft.com/office/officeart/2005/8/layout/hierarchy2#1"/>
    <dgm:cxn modelId="{D8309E1B-B34D-439E-A156-8A142449CE2B}" srcId="{76D75C5C-CC59-462E-87A4-FA55353BAB27}" destId="{F9B72C24-D47B-44D9-970D-6F7FE8E3D1DD}" srcOrd="1" destOrd="0" parTransId="{C4377461-FB85-41C8-8EBE-0A33C4CBDD34}" sibTransId="{511B207B-B4D1-46DA-B147-BCDDF4E8BCB6}"/>
    <dgm:cxn modelId="{ED166B19-2261-4FA0-BF32-11E51B5C5AB4}" type="presOf" srcId="{C4377461-FB85-41C8-8EBE-0A33C4CBDD34}" destId="{B1617DDF-9B09-4EF8-B238-FFF70FFA6E9D}" srcOrd="1" destOrd="0" presId="urn:microsoft.com/office/officeart/2005/8/layout/hierarchy2#1"/>
    <dgm:cxn modelId="{6E4FFF71-6EDF-4A92-A12C-56F4354757C3}" type="presOf" srcId="{1779942F-97E0-4C49-8D0E-0D0122B860A1}" destId="{DC3A6436-0773-4E5E-84EA-2F91CB25EF00}" srcOrd="1" destOrd="0" presId="urn:microsoft.com/office/officeart/2005/8/layout/hierarchy2#1"/>
    <dgm:cxn modelId="{5A67CE68-DD12-418A-827B-55992419F3C5}" type="presOf" srcId="{76D75C5C-CC59-462E-87A4-FA55353BAB27}" destId="{96FC2F4F-295F-4906-9A5B-270E1AADFF74}" srcOrd="0" destOrd="0" presId="urn:microsoft.com/office/officeart/2005/8/layout/hierarchy2#1"/>
    <dgm:cxn modelId="{62BA33AD-FFF8-44AB-9CD3-DEEE9A516B6E}" type="presOf" srcId="{A291F341-2DBA-487E-A520-B0260E2A7AA9}" destId="{37CDDB54-738A-49D9-BEC3-2C155C8AE948}" srcOrd="0" destOrd="0" presId="urn:microsoft.com/office/officeart/2005/8/layout/hierarchy2#1"/>
    <dgm:cxn modelId="{8096E560-1BFD-4974-9DBA-7F7EFD99AE78}" srcId="{A291F341-2DBA-487E-A520-B0260E2A7AA9}" destId="{76D75C5C-CC59-462E-87A4-FA55353BAB27}" srcOrd="0" destOrd="0" parTransId="{FC5AE86F-516D-45DD-8828-E3AC9680638D}" sibTransId="{76E6C13B-DFB9-488A-B5F9-AAC66DC60D39}"/>
    <dgm:cxn modelId="{A1C2F83A-C7CA-46CB-9979-DAEC282F150F}" type="presOf" srcId="{F9B72C24-D47B-44D9-970D-6F7FE8E3D1DD}" destId="{8FC286E4-277D-4D31-9D3E-0C96BFD14B64}" srcOrd="0" destOrd="0" presId="urn:microsoft.com/office/officeart/2005/8/layout/hierarchy2#1"/>
    <dgm:cxn modelId="{6E2E9788-0C5B-4A44-99C6-9E3E415297F8}" type="presParOf" srcId="{37CDDB54-738A-49D9-BEC3-2C155C8AE948}" destId="{5CEBF7DF-B854-46EE-9B67-4ED41224CB47}" srcOrd="0" destOrd="0" presId="urn:microsoft.com/office/officeart/2005/8/layout/hierarchy2#1"/>
    <dgm:cxn modelId="{9963D3D9-261E-4838-98EB-FD4E9C41F5ED}" type="presParOf" srcId="{5CEBF7DF-B854-46EE-9B67-4ED41224CB47}" destId="{96FC2F4F-295F-4906-9A5B-270E1AADFF74}" srcOrd="0" destOrd="0" presId="urn:microsoft.com/office/officeart/2005/8/layout/hierarchy2#1"/>
    <dgm:cxn modelId="{9723D333-3C7B-4161-9588-F7AE95EB5EEC}" type="presParOf" srcId="{5CEBF7DF-B854-46EE-9B67-4ED41224CB47}" destId="{9FA27E33-737D-4CFD-BEF3-DAF3D93ECDA7}" srcOrd="1" destOrd="0" presId="urn:microsoft.com/office/officeart/2005/8/layout/hierarchy2#1"/>
    <dgm:cxn modelId="{5AE136DA-765F-4F4D-912D-39E7DB35D7D4}" type="presParOf" srcId="{9FA27E33-737D-4CFD-BEF3-DAF3D93ECDA7}" destId="{332DABB1-BA18-46E2-99EF-5FB206568252}" srcOrd="0" destOrd="0" presId="urn:microsoft.com/office/officeart/2005/8/layout/hierarchy2#1"/>
    <dgm:cxn modelId="{233AAF45-09D1-4010-8ED4-294EE7F9BA49}" type="presParOf" srcId="{332DABB1-BA18-46E2-99EF-5FB206568252}" destId="{DC3A6436-0773-4E5E-84EA-2F91CB25EF00}" srcOrd="0" destOrd="0" presId="urn:microsoft.com/office/officeart/2005/8/layout/hierarchy2#1"/>
    <dgm:cxn modelId="{7ED60A4B-1BDE-49EF-936C-1CC4B0F31390}" type="presParOf" srcId="{9FA27E33-737D-4CFD-BEF3-DAF3D93ECDA7}" destId="{9B0947F0-8C60-4455-8D9B-B29623CA006B}" srcOrd="1" destOrd="0" presId="urn:microsoft.com/office/officeart/2005/8/layout/hierarchy2#1"/>
    <dgm:cxn modelId="{2D082E08-F052-4A54-B41D-2F443F925097}" type="presParOf" srcId="{9B0947F0-8C60-4455-8D9B-B29623CA006B}" destId="{14305097-AFD4-44DA-94B9-65756C07C789}" srcOrd="0" destOrd="0" presId="urn:microsoft.com/office/officeart/2005/8/layout/hierarchy2#1"/>
    <dgm:cxn modelId="{BE72ABB2-613C-4581-AAD7-F81157B31E47}" type="presParOf" srcId="{9B0947F0-8C60-4455-8D9B-B29623CA006B}" destId="{8A4372BC-FB1F-4F3A-A7D3-E4E2F75F1B3A}" srcOrd="1" destOrd="0" presId="urn:microsoft.com/office/officeart/2005/8/layout/hierarchy2#1"/>
    <dgm:cxn modelId="{F28E4F06-6ADA-4254-9B78-23583E11FA16}" type="presParOf" srcId="{9FA27E33-737D-4CFD-BEF3-DAF3D93ECDA7}" destId="{DAD938E5-ACC8-42C4-8402-DC481FBC428A}" srcOrd="2" destOrd="0" presId="urn:microsoft.com/office/officeart/2005/8/layout/hierarchy2#1"/>
    <dgm:cxn modelId="{54BD0466-2D0E-444C-BDE2-DD589C761760}" type="presParOf" srcId="{DAD938E5-ACC8-42C4-8402-DC481FBC428A}" destId="{B1617DDF-9B09-4EF8-B238-FFF70FFA6E9D}" srcOrd="0" destOrd="0" presId="urn:microsoft.com/office/officeart/2005/8/layout/hierarchy2#1"/>
    <dgm:cxn modelId="{1514F2AD-EA1E-4FD6-ADA4-72FDA2EF4614}" type="presParOf" srcId="{9FA27E33-737D-4CFD-BEF3-DAF3D93ECDA7}" destId="{C9B8F336-2611-4A5E-A503-44C6E6DA2D1F}" srcOrd="3" destOrd="0" presId="urn:microsoft.com/office/officeart/2005/8/layout/hierarchy2#1"/>
    <dgm:cxn modelId="{79FF2E6D-E001-44B9-9DC7-BCF2BC877494}" type="presParOf" srcId="{C9B8F336-2611-4A5E-A503-44C6E6DA2D1F}" destId="{8FC286E4-277D-4D31-9D3E-0C96BFD14B64}" srcOrd="0" destOrd="0" presId="urn:microsoft.com/office/officeart/2005/8/layout/hierarchy2#1"/>
    <dgm:cxn modelId="{9BAA1E70-D822-4844-8764-B2527ABBA92B}" type="presParOf" srcId="{C9B8F336-2611-4A5E-A503-44C6E6DA2D1F}" destId="{608EB6A5-865C-4A00-8444-B0F091CF9BAC}" srcOrd="1" destOrd="0" presId="urn:microsoft.com/office/officeart/2005/8/layout/hierarchy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FC2F4F-295F-4906-9A5B-270E1AADFF74}">
      <dsp:nvSpPr>
        <dsp:cNvPr id="0" name=""/>
        <dsp:cNvSpPr/>
      </dsp:nvSpPr>
      <dsp:spPr bwMode="white">
        <a:xfrm>
          <a:off x="39976" y="1734282"/>
          <a:ext cx="3762704" cy="1466118"/>
        </a:xfrm>
        <a:prstGeom prst="roundRect">
          <a:avLst>
            <a:gd name="adj" fmla="val 10000"/>
          </a:avLst>
        </a:prstGeom>
        <a:solidFill>
          <a:srgbClr val="9974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>
              <a:solidFill>
                <a:schemeClr val="bg1"/>
              </a:solidFill>
            </a:rPr>
            <a:t>Монетизация</a:t>
          </a:r>
        </a:p>
      </dsp:txBody>
      <dsp:txXfrm>
        <a:off x="82917" y="1777223"/>
        <a:ext cx="3676822" cy="1380236"/>
      </dsp:txXfrm>
    </dsp:sp>
    <dsp:sp modelId="{332DABB1-BA18-46E2-99EF-5FB206568252}">
      <dsp:nvSpPr>
        <dsp:cNvPr id="0" name=""/>
        <dsp:cNvSpPr/>
      </dsp:nvSpPr>
      <dsp:spPr bwMode="white">
        <a:xfrm rot="19702507">
          <a:off x="3615910" y="1766021"/>
          <a:ext cx="251540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2515405" y="418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4810728" y="1744972"/>
        <a:ext cx="125770" cy="125770"/>
      </dsp:txXfrm>
    </dsp:sp>
    <dsp:sp modelId="{14305097-AFD4-44DA-94B9-65756C07C789}">
      <dsp:nvSpPr>
        <dsp:cNvPr id="0" name=""/>
        <dsp:cNvSpPr/>
      </dsp:nvSpPr>
      <dsp:spPr bwMode="white">
        <a:xfrm>
          <a:off x="5944546" y="1445"/>
          <a:ext cx="4587713" cy="2293856"/>
        </a:xfrm>
        <a:prstGeom prst="roundRect">
          <a:avLst>
            <a:gd name="adj" fmla="val 10000"/>
          </a:avLst>
        </a:prstGeom>
        <a:solidFill>
          <a:srgbClr val="EBE3F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solidFill>
                <a:schemeClr val="tx1"/>
              </a:solidFill>
            </a:rPr>
            <a:t>1. Предоставление платных услуг  продвижения партнерам – компаниям, занимающиеся продажей одежды, обуви, аксессуаров в виде процента с продаж.</a:t>
          </a:r>
        </a:p>
      </dsp:txBody>
      <dsp:txXfrm>
        <a:off x="6011731" y="68630"/>
        <a:ext cx="4453343" cy="2159486"/>
      </dsp:txXfrm>
    </dsp:sp>
    <dsp:sp modelId="{DAD938E5-ACC8-42C4-8402-DC481FBC428A}">
      <dsp:nvSpPr>
        <dsp:cNvPr id="0" name=""/>
        <dsp:cNvSpPr/>
      </dsp:nvSpPr>
      <dsp:spPr bwMode="white">
        <a:xfrm rot="1897493">
          <a:off x="3615910" y="3084989"/>
          <a:ext cx="251540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2515405" y="418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4810728" y="3063940"/>
        <a:ext cx="125770" cy="125770"/>
      </dsp:txXfrm>
    </dsp:sp>
    <dsp:sp modelId="{8FC286E4-277D-4D31-9D3E-0C96BFD14B64}">
      <dsp:nvSpPr>
        <dsp:cNvPr id="0" name=""/>
        <dsp:cNvSpPr/>
      </dsp:nvSpPr>
      <dsp:spPr bwMode="white">
        <a:xfrm>
          <a:off x="5944546" y="2639380"/>
          <a:ext cx="4587713" cy="2293856"/>
        </a:xfrm>
        <a:prstGeom prst="roundRect">
          <a:avLst>
            <a:gd name="adj" fmla="val 10000"/>
          </a:avLst>
        </a:prstGeom>
        <a:solidFill>
          <a:srgbClr val="EBE3F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solidFill>
                <a:schemeClr val="tx1"/>
              </a:solidFill>
            </a:rPr>
            <a:t>2. Предоставление платных услуг пользователям приложения в виде месячной подписки на услуги ИИ.</a:t>
          </a:r>
        </a:p>
      </dsp:txBody>
      <dsp:txXfrm>
        <a:off x="6011731" y="2706565"/>
        <a:ext cx="4453343" cy="21594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#1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318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63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hyperlink" Target="OperaGXSetup.exe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Цифровой Гардероб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5194" y="4282206"/>
            <a:ext cx="6801612" cy="123989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Style App -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рождается стиль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947" y="550853"/>
            <a:ext cx="1548352" cy="12289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286" y="550853"/>
            <a:ext cx="1737511" cy="12289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337" y="224590"/>
            <a:ext cx="5692171" cy="889456"/>
          </a:xfrm>
        </p:spPr>
        <p:txBody>
          <a:bodyPr/>
          <a:lstStyle/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860" r="-4351"/>
          <a:stretch>
            <a:fillRect/>
          </a:stretch>
        </p:blipFill>
        <p:spPr>
          <a:xfrm>
            <a:off x="6096000" y="0"/>
            <a:ext cx="6578117" cy="6858000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28337" y="1424354"/>
            <a:ext cx="5839326" cy="5219965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портал, предлагающий потребителю рекомендации квалифицированной помощи подбора одежды по его параметрам фигуры.</a:t>
            </a:r>
          </a:p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централизованная и систематизированная информация о гардеробе с искусственным интеллектом, который помогает сэкономить время на утомительных походах по магазинам и получить помощь в составлении комплектов из имеющейся одежды по своей фигуре, вкусах и предпочтениях.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61646" y="298938"/>
            <a:ext cx="10462846" cy="819036"/>
          </a:xfrm>
          <a:ln>
            <a:solidFill>
              <a:srgbClr val="002060"/>
            </a:solidFill>
          </a:ln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246185" y="1934307"/>
            <a:ext cx="5607501" cy="4624755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B2C. Население, желающее выбрать себе наряд, не тратя силы и время на поиск максимально подходящего Look'а. Согласно проведенным проблемным интервью, более 85% опрошенных рассматривают хорошо подобранный наряд и сэкономленное время наиболее приоритетное качество нового приложение, нежели чем трата время в поисках того самого наряда. 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5853687" y="1934308"/>
            <a:ext cx="6092128" cy="441373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B2B. Компании, организующие ритейл, получат дополнительный инструмент продвижения их услуг, позиционирования их на рынке, информирования потенциальных клиентов об особенностях и возможностях их ассортимента одежды и возможности в ее приобретении.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815" y="1295308"/>
            <a:ext cx="5820507" cy="461665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Выделено два потребительских сегмента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3671" y="334108"/>
            <a:ext cx="5256159" cy="100232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057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23672" y="1582615"/>
            <a:ext cx="5467174" cy="4161339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Представленная в рамках проекта платформа успешно решит указанные проблемы: отсутствие экономии времени, испорченное настроение при покупке неподходящей одежды.</a:t>
            </a:r>
          </a:p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Компании, организующие ритейл, получат дополнительный инструмент продвижения их услуг, позиционирования их на рынке, информирования потенциальных клиентов об особенностях и возможностях их ассортимента одежды и возможности в ее приобретении.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/>
        </p:nvSpPr>
        <p:spPr>
          <a:xfrm>
            <a:off x="-19685" y="174625"/>
            <a:ext cx="12211685" cy="586740"/>
          </a:xfrm>
          <a:prstGeom prst="rect">
            <a:avLst/>
          </a:prstGeom>
          <a:solidFill>
            <a:srgbClr val="B07BD7"/>
          </a:solidFill>
          <a:ln>
            <a:solidFill>
              <a:srgbClr val="7030A0"/>
            </a:solidFill>
          </a:ln>
        </p:spPr>
        <p:txBody>
          <a:bodyPr vert="horz" lIns="91440" tIns="45720" rIns="91440" bIns="45720" rtlCol="0" anchor="t" anchorCtr="1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5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n>
                  <a:solidFill>
                    <a:srgbClr val="7544D8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конкуренты</a:t>
            </a:r>
          </a:p>
        </p:txBody>
      </p:sp>
      <p:sp>
        <p:nvSpPr>
          <p:cNvPr id="11" name="Объект 10"/>
          <p:cNvSpPr>
            <a:spLocks noGrp="1"/>
          </p:cNvSpPr>
          <p:nvPr/>
        </p:nvSpPr>
        <p:spPr>
          <a:xfrm>
            <a:off x="-19685" y="1022985"/>
            <a:ext cx="3926205" cy="212217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Capsula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https://thecapsula.ru/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Подборка персональных стилистов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 с негативными отзывами </a:t>
            </a:r>
          </a:p>
        </p:txBody>
      </p:sp>
      <p:sp>
        <p:nvSpPr>
          <p:cNvPr id="2" name="Объект 10"/>
          <p:cNvSpPr>
            <a:spLocks noGrp="1"/>
          </p:cNvSpPr>
          <p:nvPr/>
        </p:nvSpPr>
        <p:spPr>
          <a:xfrm>
            <a:off x="3906520" y="1022985"/>
            <a:ext cx="4352925" cy="2121535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GetWardrobe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https://getwardrobe.com/ru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Популярное мобильное приложение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 с ограниченым выбором одежды  </a:t>
            </a:r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10"/>
          <p:cNvSpPr>
            <a:spLocks noGrp="1"/>
          </p:cNvSpPr>
          <p:nvPr/>
        </p:nvSpPr>
        <p:spPr>
          <a:xfrm>
            <a:off x="8259445" y="1022985"/>
            <a:ext cx="3892550" cy="212217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Стилисты</a:t>
            </a:r>
          </a:p>
          <a:p>
            <a:pPr marL="0" indent="0">
              <a:buNone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 традиционные услуги</a:t>
            </a: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 с высокой стоимостью </a:t>
            </a: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bkeyzpw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112135" y="1022985"/>
            <a:ext cx="794385" cy="800735"/>
          </a:xfrm>
          <a:prstGeom prst="rect">
            <a:avLst/>
          </a:prstGeom>
        </p:spPr>
      </p:pic>
      <p:pic>
        <p:nvPicPr>
          <p:cNvPr id="10" name="Picture 9" descr="Без имени"/>
          <p:cNvPicPr>
            <a:picLocks noChangeAspect="1"/>
          </p:cNvPicPr>
          <p:nvPr/>
        </p:nvPicPr>
        <p:blipFill>
          <a:blip r:embed="rId4"/>
          <a:srcRect l="11418" t="7352" b="13200"/>
          <a:stretch>
            <a:fillRect/>
          </a:stretch>
        </p:blipFill>
        <p:spPr>
          <a:xfrm>
            <a:off x="7470140" y="1062990"/>
            <a:ext cx="753745" cy="603885"/>
          </a:xfrm>
          <a:prstGeom prst="rect">
            <a:avLst/>
          </a:prstGeom>
        </p:spPr>
      </p:pic>
      <p:pic>
        <p:nvPicPr>
          <p:cNvPr id="12" name="Picture 11" descr="png-transparent-computer-icons-clothing-professional-organizing-clothes-hanger-closet-furniture-triangle-fashi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6935" y="1118870"/>
            <a:ext cx="984250" cy="548005"/>
          </a:xfrm>
          <a:prstGeom prst="rect">
            <a:avLst/>
          </a:prstGeom>
        </p:spPr>
      </p:pic>
      <p:pic>
        <p:nvPicPr>
          <p:cNvPr id="13" name="Picture 12" descr="741_1-768x9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99130"/>
            <a:ext cx="3164205" cy="3659505"/>
          </a:xfrm>
          <a:prstGeom prst="rect">
            <a:avLst/>
          </a:prstGeom>
        </p:spPr>
      </p:pic>
      <p:pic>
        <p:nvPicPr>
          <p:cNvPr id="14" name="Picture 13" descr="scale_1200"/>
          <p:cNvPicPr>
            <a:picLocks noChangeAspect="1"/>
          </p:cNvPicPr>
          <p:nvPr/>
        </p:nvPicPr>
        <p:blipFill>
          <a:blip r:embed="rId7"/>
          <a:srcRect l="1346" t="1453" r="3097" b="2411"/>
          <a:stretch>
            <a:fillRect/>
          </a:stretch>
        </p:blipFill>
        <p:spPr>
          <a:xfrm>
            <a:off x="3276600" y="3199130"/>
            <a:ext cx="4193540" cy="3660140"/>
          </a:xfrm>
          <a:prstGeom prst="rect">
            <a:avLst/>
          </a:prstGeom>
        </p:spPr>
      </p:pic>
      <p:pic>
        <p:nvPicPr>
          <p:cNvPr id="16" name="Picture 15" descr="h5o0f6w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2535" y="3199130"/>
            <a:ext cx="4615815" cy="36607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622" y="2287123"/>
            <a:ext cx="4486656" cy="1141497"/>
          </a:xfrm>
        </p:spPr>
        <p:txBody>
          <a:bodyPr/>
          <a:lstStyle/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преимущетсва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8262" y="1378702"/>
            <a:ext cx="4815840" cy="4099837"/>
          </a:xfrm>
        </p:spPr>
        <p:txBody>
          <a:bodyPr>
            <a:normAutofit/>
          </a:bodyPr>
          <a:lstStyle/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Персональные рекомендации от ИИ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выбор разнообразных образов от ИИ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Легкость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испо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ль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зование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денег </a:t>
            </a:r>
          </a:p>
          <a:p>
            <a:pPr marL="0" indent="0">
              <a:buNone/>
            </a:pP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804545" y="2311400"/>
            <a:ext cx="4702810" cy="3964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412" y="469135"/>
            <a:ext cx="6047756" cy="5919729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6649916" y="1811216"/>
            <a:ext cx="4624753" cy="4095150"/>
          </a:xfrm>
          <a:prstGeom prst="ellipse">
            <a:avLst/>
          </a:prstGeom>
          <a:solidFill>
            <a:srgbClr val="B07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599482" y="3155597"/>
            <a:ext cx="2725615" cy="2594572"/>
          </a:xfrm>
          <a:prstGeom prst="ellipse">
            <a:avLst/>
          </a:prstGeom>
          <a:solidFill>
            <a:srgbClr val="DEC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eorgia Pro"/>
                <a:ea typeface="Roboto"/>
              </a:rPr>
              <a:t>SOM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млн.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dirty="0">
              <a:solidFill>
                <a:schemeClr val="tx1"/>
              </a:solidFill>
              <a:latin typeface="Georgia Pro"/>
              <a:ea typeface="Roboto"/>
            </a:endParaRPr>
          </a:p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599482" y="599886"/>
            <a:ext cx="27256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"/>
                <a:ea typeface="Roboto"/>
                <a:cs typeface="Roboto"/>
              </a:rPr>
              <a:t>TAM</a:t>
            </a:r>
          </a:p>
          <a:p>
            <a:pPr algn="ctr"/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"/>
                <a:ea typeface="Roboto"/>
                <a:cs typeface="Roboto"/>
              </a:rPr>
              <a:t>200 млрд.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"/>
                <a:ea typeface="Roboto"/>
                <a:cs typeface="Roboto"/>
              </a:rPr>
              <a:t>рублей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 Pro"/>
              <a:ea typeface="Roboto"/>
              <a:cs typeface="Roboto"/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36168" y="2054076"/>
            <a:ext cx="17936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"/>
                <a:ea typeface="Roboto"/>
                <a:cs typeface="Roboto"/>
              </a:rPr>
              <a:t>SAM</a:t>
            </a:r>
          </a:p>
          <a:p>
            <a:pPr algn="ctr"/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"/>
                <a:ea typeface="Roboto"/>
                <a:cs typeface="Roboto"/>
              </a:rPr>
              <a:t>112 млрд.</a:t>
            </a:r>
          </a:p>
          <a:p>
            <a:pPr algn="ctr"/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"/>
                <a:ea typeface="Roboto"/>
                <a:cs typeface="Roboto"/>
              </a:rPr>
              <a:t>руб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"/>
                <a:ea typeface="Roboto"/>
                <a:cs typeface="Roboto"/>
              </a:rPr>
              <a:t>.</a:t>
            </a:r>
          </a:p>
          <a:p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 Pro"/>
              <a:ea typeface="Roboto"/>
              <a:cs typeface="Robot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7038" y="565009"/>
            <a:ext cx="53076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 по методике TAM, SAM, SOM.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4107" y="1595021"/>
            <a:ext cx="570654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TAM: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 млрд. руб.</a:t>
            </a:r>
          </a:p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году объем рынка моды в России оценивался примерно в 2–2,5 триллиона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(наша доля - 10% от этой суммы)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SAM: </a:t>
            </a:r>
            <a:r>
              <a:rPr lang="ru-RU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млрд. руб.</a:t>
            </a:r>
          </a:p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 45% покупателей используют мобильные устройства на стадии оформления или оплаты товара что составляет от TAM –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1120  млрд. руб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SOM:</a:t>
            </a:r>
            <a:r>
              <a:rPr lang="ru-RU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112 </a:t>
            </a:r>
            <a:r>
              <a:rPr lang="ru-RU" sz="24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жидаемое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потребление, составляющее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0,1%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SAM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112 млн. руб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019214835"/>
              </p:ext>
            </p:extLst>
          </p:nvPr>
        </p:nvGraphicFramePr>
        <p:xfrm>
          <a:off x="931985" y="808892"/>
          <a:ext cx="10879016" cy="4934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672" y="369278"/>
            <a:ext cx="4486656" cy="914399"/>
          </a:xfrm>
          <a:solidFill>
            <a:schemeClr val="tx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предложение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type="body" sz="half" idx="2"/>
          </p:nvPr>
        </p:nvSpPr>
        <p:spPr>
          <a:xfrm>
            <a:off x="640080" y="1512277"/>
            <a:ext cx="4815840" cy="4231677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rgbClr val="FF0000"/>
                </a:solidFill>
              </a:rPr>
              <a:t>B2C</a:t>
            </a:r>
            <a:r>
              <a:rPr lang="ru-RU" sz="2400" dirty="0">
                <a:solidFill>
                  <a:srgbClr val="C00000"/>
                </a:solidFill>
              </a:rPr>
              <a:t>:</a:t>
            </a:r>
            <a:r>
              <a:rPr lang="ru-RU" sz="2400" dirty="0">
                <a:solidFill>
                  <a:schemeClr val="tx1"/>
                </a:solidFill>
              </a:rPr>
              <a:t> Бесплатно поможем Вам подобрать подходящие образы из вашего гардероба, а также предложим обновить свой гардероб, выбрав понравившиеся вещи, которые подберет индивидуально для Вас наша платформа.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ru-RU" sz="2400" dirty="0">
                <a:solidFill>
                  <a:srgbClr val="FF0000"/>
                </a:solidFill>
              </a:rPr>
              <a:t>B2B</a:t>
            </a:r>
            <a:r>
              <a:rPr lang="ru-RU" sz="2400" dirty="0">
                <a:solidFill>
                  <a:schemeClr val="tx1"/>
                </a:solidFill>
              </a:rPr>
              <a:t>: Наша платформа обеспечит Вас новыми зондированными клиентами.</a:t>
            </a:r>
          </a:p>
        </p:txBody>
      </p:sp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531" b="2307"/>
          <a:stretch>
            <a:fillRect/>
          </a:stretch>
        </p:blipFill>
        <p:spPr>
          <a:xfrm>
            <a:off x="6096001" y="1"/>
            <a:ext cx="6096000" cy="685799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/>
        </p:nvSpPr>
        <p:spPr>
          <a:xfrm>
            <a:off x="3188970" y="128905"/>
            <a:ext cx="5814695" cy="1146175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5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</a:p>
        </p:txBody>
      </p:sp>
      <p:pic>
        <p:nvPicPr>
          <p:cNvPr id="5" name="Picture 4" descr="photo_5260765498407249875_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275080"/>
            <a:ext cx="2600960" cy="3480435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7" name="Picture 6" descr="photo_5260765498407249876_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8495" y="1251585"/>
            <a:ext cx="2792730" cy="3491230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8" name="Text Box 7"/>
          <p:cNvSpPr txBox="1"/>
          <p:nvPr/>
        </p:nvSpPr>
        <p:spPr>
          <a:xfrm>
            <a:off x="1121410" y="4772775"/>
            <a:ext cx="2804160" cy="153162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>
            <a:noAutofit/>
          </a:bodyPr>
          <a:lstStyle/>
          <a:p>
            <a:pPr algn="ctr" defTabSz="266700">
              <a:lnSpc>
                <a:spcPct val="110000"/>
              </a:lnSpc>
            </a:pPr>
            <a:r>
              <a:rPr lang="ru-RU" sz="2000" b="1" dirty="0" err="1">
                <a:solidFill>
                  <a:srgbClr val="000000"/>
                </a:solidFill>
                <a:latin typeface="Calibri" panose="020F0502020204030204"/>
                <a:ea typeface="Arial Unicode MS"/>
              </a:rPr>
              <a:t>Лазюк</a:t>
            </a:r>
            <a:r>
              <a:rPr lang="ru-RU" sz="2000" b="1" dirty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 Илья</a:t>
            </a:r>
            <a:endParaRPr sz="2000" b="1" dirty="0">
              <a:solidFill>
                <a:srgbClr val="000000"/>
              </a:solidFill>
              <a:latin typeface="Calibri" panose="020F0502020204030204"/>
              <a:ea typeface="Arial Unicode MS"/>
            </a:endParaRPr>
          </a:p>
          <a:p>
            <a:pPr algn="ctr" defTabSz="266700">
              <a:lnSpc>
                <a:spcPct val="110000"/>
              </a:lnSpc>
            </a:pPr>
            <a:r>
              <a:rPr sz="2000" dirty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CAIO (</a:t>
            </a:r>
            <a:r>
              <a:rPr sz="2000" dirty="0" err="1" smtClean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руководитель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 по внедрению ИИ, </a:t>
            </a:r>
          </a:p>
          <a:p>
            <a:pPr algn="ctr" defTabSz="266700">
              <a:lnSpc>
                <a:spcPct val="11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разработчик</a:t>
            </a:r>
            <a:r>
              <a:rPr sz="2000" dirty="0" smtClean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)</a:t>
            </a:r>
            <a:endParaRPr sz="2000" dirty="0">
              <a:solidFill>
                <a:srgbClr val="000000"/>
              </a:solidFill>
              <a:latin typeface="Calibri" panose="020F0502020204030204"/>
              <a:ea typeface="Arial Unicode MS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4663440" y="4755515"/>
            <a:ext cx="2600960" cy="154432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>
            <a:noAutofit/>
          </a:bodyPr>
          <a:lstStyle/>
          <a:p>
            <a:pPr algn="ctr" defTabSz="266700">
              <a:lnSpc>
                <a:spcPct val="110000"/>
              </a:lnSpc>
            </a:pPr>
            <a:r>
              <a:rPr lang="ru-RU" sz="2000" b="1" dirty="0" err="1">
                <a:solidFill>
                  <a:schemeClr val="tx1"/>
                </a:solidFill>
                <a:latin typeface="Calibri" panose="020F0502020204030204"/>
                <a:ea typeface="Arial Unicode MS"/>
              </a:rPr>
              <a:t>Хасипова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/>
                <a:ea typeface="Arial Unicode MS"/>
              </a:rPr>
              <a:t> Рената</a:t>
            </a:r>
          </a:p>
          <a:p>
            <a:pPr algn="ctr" defTabSz="266700">
              <a:lnSpc>
                <a:spcPct val="110000"/>
              </a:lnSpc>
            </a:pPr>
            <a:r>
              <a:rPr lang="ru-RU" sz="2000" dirty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Лидер проекта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8278495" y="4785821"/>
            <a:ext cx="2792730" cy="1520825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>
            <a:noAutofit/>
          </a:bodyPr>
          <a:lstStyle/>
          <a:p>
            <a:pPr algn="ctr" defTabSz="266700">
              <a:lnSpc>
                <a:spcPct val="110000"/>
              </a:lnSpc>
            </a:pPr>
            <a:r>
              <a:rPr lang="ru-RU" sz="2000" b="1" dirty="0" err="1">
                <a:solidFill>
                  <a:srgbClr val="000000"/>
                </a:solidFill>
                <a:latin typeface="Calibri" panose="020F0502020204030204"/>
                <a:ea typeface="Arial Unicode MS"/>
              </a:rPr>
              <a:t>Сагирова</a:t>
            </a:r>
            <a:r>
              <a:rPr lang="ru-RU" sz="2000" b="1" dirty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 Диана</a:t>
            </a:r>
            <a:endParaRPr sz="2000" b="1" dirty="0">
              <a:solidFill>
                <a:srgbClr val="000000"/>
              </a:solidFill>
              <a:latin typeface="Calibri" panose="020F0502020204030204"/>
              <a:ea typeface="Arial Unicode MS"/>
            </a:endParaRPr>
          </a:p>
          <a:p>
            <a:pPr algn="ctr" defTabSz="266700">
              <a:lnSpc>
                <a:spcPct val="110000"/>
              </a:lnSpc>
            </a:pPr>
            <a:r>
              <a:rPr sz="2000" dirty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СМО (</a:t>
            </a:r>
            <a:r>
              <a:rPr sz="2000" dirty="0" err="1">
                <a:solidFill>
                  <a:srgbClr val="000000"/>
                </a:solidFill>
                <a:latin typeface="Calibri" panose="020F0502020204030204"/>
                <a:ea typeface="Arial Unicode MS"/>
              </a:rPr>
              <a:t>маркетолог</a:t>
            </a:r>
            <a:r>
              <a:rPr sz="2000" dirty="0">
                <a:solidFill>
                  <a:srgbClr val="000000"/>
                </a:solidFill>
                <a:latin typeface="Calibri" panose="020F0502020204030204"/>
                <a:ea typeface="Arial Unicode MS"/>
              </a:rPr>
              <a:t>)</a:t>
            </a:r>
          </a:p>
        </p:txBody>
      </p:sp>
      <p:pic>
        <p:nvPicPr>
          <p:cNvPr id="11" name="Picture 10" descr="Без имени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10" y="1262380"/>
            <a:ext cx="2804795" cy="348043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/>
        </p:nvSpPr>
        <p:spPr>
          <a:xfrm>
            <a:off x="422910" y="1829840"/>
            <a:ext cx="4885055" cy="261747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5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  <a:p>
            <a:pPr algn="l"/>
            <a:r>
              <a:rPr lang="ru-RU" sz="20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Хасипова Рената 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+79608180767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Renata200029@mail.ru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60c06254293d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965" y="887730"/>
            <a:ext cx="6884035" cy="52838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Посылка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29</TotalTime>
  <Words>501</Words>
  <Application>Microsoft Office PowerPoint</Application>
  <PresentationFormat>Широкоэкранный</PresentationFormat>
  <Paragraphs>63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Arial Unicode MS</vt:lpstr>
      <vt:lpstr>Calibri</vt:lpstr>
      <vt:lpstr>Calibri Light</vt:lpstr>
      <vt:lpstr>Corbel</vt:lpstr>
      <vt:lpstr>Georgia Pro</vt:lpstr>
      <vt:lpstr>Gill Sans MT</vt:lpstr>
      <vt:lpstr>Roboto</vt:lpstr>
      <vt:lpstr>Times New Roman</vt:lpstr>
      <vt:lpstr>Посылка</vt:lpstr>
      <vt:lpstr>Тема Office</vt:lpstr>
      <vt:lpstr>Цифровой Гардероб </vt:lpstr>
      <vt:lpstr>Проблема</vt:lpstr>
      <vt:lpstr>Целевая аудитория</vt:lpstr>
      <vt:lpstr>Решение</vt:lpstr>
      <vt:lpstr>Презентация PowerPoint</vt:lpstr>
      <vt:lpstr>Конкурентные преимущетсва</vt:lpstr>
      <vt:lpstr>Презентация PowerPoint</vt:lpstr>
      <vt:lpstr>Презентация PowerPoint</vt:lpstr>
      <vt:lpstr>Ценностное предложение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Цифровой Гардероб</dc:title>
  <dc:creator>Василий Васев</dc:creator>
  <cp:lastModifiedBy>Крамин Тимур Владимирович</cp:lastModifiedBy>
  <cp:revision>18</cp:revision>
  <dcterms:created xsi:type="dcterms:W3CDTF">2024-10-22T12:56:00Z</dcterms:created>
  <dcterms:modified xsi:type="dcterms:W3CDTF">2024-10-28T18:21:04Z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F9BD30BC47B242DF8BCF17B3D13DD0BC_13</vt:lpwstr>
  </property>
  <property fmtid="{D5CDD505-2E9C-101B-9397-08002B2CF9AE}" pid="3" name="KSOProductBuildVer">
    <vt:lpwstr>1033-12.2.0.18638</vt:lpwstr>
  </property>
</Properties>
</file>