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77" r:id="rId11"/>
    <p:sldId id="265" r:id="rId12"/>
    <p:sldId id="266" r:id="rId13"/>
    <p:sldId id="267" r:id="rId14"/>
    <p:sldId id="268" r:id="rId15"/>
    <p:sldId id="269" r:id="rId16"/>
    <p:sldId id="270" r:id="rId17"/>
    <p:sldId id="278" r:id="rId18"/>
    <p:sldId id="272" r:id="rId19"/>
    <p:sldId id="273" r:id="rId20"/>
    <p:sldId id="275" r:id="rId21"/>
  </p:sldIdLst>
  <p:sldSz cx="20104100" cy="14211300"/>
  <p:notesSz cx="20104100" cy="14211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0" d="100"/>
          <a:sy n="30" d="100"/>
        </p:scale>
        <p:origin x="126" y="5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C88E4-9ACC-471E-AEBD-5E02E3D18EBD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776413"/>
            <a:ext cx="6784975" cy="47958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6838950"/>
            <a:ext cx="16084550" cy="5595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49851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349851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CDF3D-2F3B-491D-94CD-A548E225B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180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CDF3D-2F3B-491D-94CD-A548E225B97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5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3" y="2325785"/>
            <a:ext cx="15078075" cy="4947638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3" y="7464223"/>
            <a:ext cx="15078075" cy="34311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1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54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3542958"/>
            <a:ext cx="17339786" cy="591150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9510388"/>
            <a:ext cx="17339786" cy="3108721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67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7" y="3783101"/>
            <a:ext cx="8544243" cy="90169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0" y="3783101"/>
            <a:ext cx="8544243" cy="90169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31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6621"/>
            <a:ext cx="17339786" cy="27468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3483743"/>
            <a:ext cx="8504976" cy="1707329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5191072"/>
            <a:ext cx="8504976" cy="76352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1" y="3483743"/>
            <a:ext cx="8546861" cy="1707329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1" y="5191072"/>
            <a:ext cx="8546861" cy="76352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909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00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3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947420"/>
            <a:ext cx="6484095" cy="331597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2046165"/>
            <a:ext cx="10177701" cy="10099234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4263390"/>
            <a:ext cx="6484095" cy="7898457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11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947420"/>
            <a:ext cx="6484095" cy="331597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2046165"/>
            <a:ext cx="10177701" cy="10099234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4263390"/>
            <a:ext cx="6484095" cy="7898457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11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52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756620"/>
            <a:ext cx="4334947" cy="1204342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756620"/>
            <a:ext cx="12753538" cy="120434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789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783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7" y="756621"/>
            <a:ext cx="17339786" cy="2746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7" y="3783101"/>
            <a:ext cx="17339786" cy="9016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3171771"/>
            <a:ext cx="4523423" cy="756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3" y="13171771"/>
            <a:ext cx="6785134" cy="756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3171771"/>
            <a:ext cx="4523423" cy="756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52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421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8" y="6699"/>
            <a:ext cx="20097402" cy="14204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8" y="6699"/>
            <a:ext cx="20097402" cy="14204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050" y="0"/>
            <a:ext cx="12115800" cy="1421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32" y="12632"/>
            <a:ext cx="20078835" cy="14185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472" y="152420"/>
            <a:ext cx="19932627" cy="14058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000" y="200052"/>
            <a:ext cx="13909650" cy="1401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50" y="476250"/>
            <a:ext cx="19005439" cy="13401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13755437" y="6627371"/>
            <a:ext cx="4602780" cy="460278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97756" y="13005631"/>
            <a:ext cx="5654278" cy="10366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353533"/>
            <a:ext cx="20104100" cy="23481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24696" y="590722"/>
            <a:ext cx="14165119" cy="1259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309">
              <a:solidFill>
                <a:srgbClr val="000000"/>
              </a:solidFill>
              <a:latin typeface="1"/>
            </a:endParaRPr>
          </a:p>
          <a:p>
            <a:pPr marL="565442" indent="-565442" algn="ctr"/>
            <a:r>
              <a:rPr lang="ru-RU" sz="5277" b="1">
                <a:solidFill>
                  <a:srgbClr val="244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 рынка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7199" y="2889020"/>
            <a:ext cx="8010231" cy="904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442" indent="-565442">
              <a:buFont typeface="Wingdings" pitchFamily="2" charset="2"/>
              <a:buChar char="§"/>
            </a:pPr>
            <a:endParaRPr lang="ru-RU" sz="2638" b="1">
              <a:solidFill>
                <a:srgbClr val="244890"/>
              </a:solidFill>
            </a:endParaRPr>
          </a:p>
          <a:p>
            <a:pPr marL="565442" indent="-565442">
              <a:buFont typeface="Wingdings" pitchFamily="2" charset="2"/>
              <a:buChar char="ü"/>
            </a:pPr>
            <a:endParaRPr lang="ru-RU" sz="2638" b="1">
              <a:solidFill>
                <a:srgbClr val="244890"/>
              </a:solidFill>
            </a:endParaRP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3561209" y="2773574"/>
            <a:ext cx="4215905" cy="1932906"/>
          </a:xfrm>
          <a:prstGeom prst="flowChartAlternateProcess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56" b="1">
                <a:latin typeface="Times New Roman" panose="02020603050405020304" pitchFamily="18" charset="0"/>
                <a:cs typeface="Times New Roman" panose="02020603050405020304" pitchFamily="18" charset="0"/>
              </a:rPr>
              <a:t>МИР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410018" y="5511580"/>
            <a:ext cx="3650482" cy="1909883"/>
          </a:xfrm>
          <a:prstGeom prst="flowChartAlternateProcess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958" b="1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</a:t>
            </a:r>
          </a:p>
          <a:p>
            <a:pPr algn="ctr"/>
            <a:r>
              <a:rPr lang="ru-RU" sz="3958" b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Федерация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7229921" y="5672430"/>
            <a:ext cx="3650482" cy="1909883"/>
          </a:xfrm>
          <a:prstGeom prst="flowChartAlternateProcess">
            <a:avLst/>
          </a:prstGeom>
          <a:solidFill>
            <a:schemeClr val="accent5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617" b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страны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0002" y="8666711"/>
            <a:ext cx="4556487" cy="1888430"/>
          </a:xfrm>
          <a:prstGeom prst="flowChartAlternateProcess">
            <a:avLst/>
          </a:prstGeom>
          <a:solidFill>
            <a:schemeClr val="accent5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68" b="1">
                <a:latin typeface="Times New Roman" panose="02020603050405020304" pitchFamily="18" charset="0"/>
                <a:cs typeface="Times New Roman" panose="02020603050405020304" pitchFamily="18" charset="0"/>
              </a:rPr>
              <a:t>ПАО Уралмашзавод</a:t>
            </a:r>
          </a:p>
          <a:p>
            <a:pPr algn="ctr"/>
            <a:endParaRPr lang="ru-RU" sz="2968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968" b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Завод “Баррикады”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6959851" y="8666710"/>
            <a:ext cx="4166313" cy="2397388"/>
          </a:xfrm>
          <a:prstGeom prst="flowChartAlternateProcess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68" b="1">
                <a:latin typeface="Times New Roman" panose="02020603050405020304" pitchFamily="18" charset="0"/>
                <a:cs typeface="Times New Roman" panose="02020603050405020304" pitchFamily="18" charset="0"/>
              </a:rPr>
              <a:t>EMSCO PRODUCTS</a:t>
            </a:r>
          </a:p>
          <a:p>
            <a:pPr algn="ctr"/>
            <a:endParaRPr lang="ru-RU" sz="2968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968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BALLERINI</a:t>
            </a:r>
            <a:endParaRPr lang="ru-RU" sz="2968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968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968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TechnipFMC</a:t>
            </a:r>
            <a:endParaRPr lang="ru-RU" sz="2968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 rot="2889464">
            <a:off x="2922043" y="4536242"/>
            <a:ext cx="405307" cy="995382"/>
          </a:xfrm>
          <a:prstGeom prst="downArrow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3" name="Стрелка вниз 12"/>
          <p:cNvSpPr/>
          <p:nvPr/>
        </p:nvSpPr>
        <p:spPr>
          <a:xfrm rot="19254813" flipH="1">
            <a:off x="7775911" y="4711759"/>
            <a:ext cx="410236" cy="955395"/>
          </a:xfrm>
          <a:prstGeom prst="downArrow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5" name="Стрелка вниз 4"/>
          <p:cNvSpPr/>
          <p:nvPr/>
        </p:nvSpPr>
        <p:spPr>
          <a:xfrm>
            <a:off x="2036864" y="7481086"/>
            <a:ext cx="521382" cy="827995"/>
          </a:xfrm>
          <a:prstGeom prst="downArrow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5" name="Стрелка вниз 14"/>
          <p:cNvSpPr/>
          <p:nvPr/>
        </p:nvSpPr>
        <p:spPr>
          <a:xfrm>
            <a:off x="8782319" y="7620811"/>
            <a:ext cx="521382" cy="827995"/>
          </a:xfrm>
          <a:prstGeom prst="downArrow">
            <a:avLst/>
          </a:prstGeom>
          <a:solidFill>
            <a:srgbClr val="0070C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4424" y="2121316"/>
            <a:ext cx="6020993" cy="4235229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4277980" y="7719813"/>
            <a:ext cx="3511401" cy="3511401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7" name="Овал 16"/>
          <p:cNvSpPr/>
          <p:nvPr/>
        </p:nvSpPr>
        <p:spPr>
          <a:xfrm>
            <a:off x="15105814" y="9413655"/>
            <a:ext cx="1855733" cy="1855733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68" b="1">
                <a:latin typeface="Times New Roman" panose="02020603050405020304" pitchFamily="18" charset="0"/>
                <a:cs typeface="Times New Roman" panose="02020603050405020304" pitchFamily="18" charset="0"/>
              </a:rPr>
              <a:t>285 млн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105814" y="6997630"/>
            <a:ext cx="2171147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98" b="1">
                <a:latin typeface="Times New Roman" panose="02020603050405020304" pitchFamily="18" charset="0"/>
                <a:cs typeface="Times New Roman" panose="02020603050405020304" pitchFamily="18" charset="0"/>
              </a:rPr>
              <a:t>9,5 млрд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996764" y="8483064"/>
            <a:ext cx="2000099" cy="599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98" b="1">
                <a:latin typeface="Times New Roman" panose="02020603050405020304" pitchFamily="18" charset="0"/>
                <a:cs typeface="Times New Roman" panose="02020603050405020304" pitchFamily="18" charset="0"/>
              </a:rPr>
              <a:t>2,85 </a:t>
            </a:r>
            <a:r>
              <a:rPr lang="ru-RU" sz="3298" b="1"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</a:p>
        </p:txBody>
      </p:sp>
    </p:spTree>
    <p:extLst>
      <p:ext uri="{BB962C8B-B14F-4D97-AF65-F5344CB8AC3E}">
        <p14:creationId xmlns:p14="http://schemas.microsoft.com/office/powerpoint/2010/main" val="264317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270250" y="-15784"/>
            <a:ext cx="14165119" cy="1259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309">
              <a:solidFill>
                <a:srgbClr val="000000"/>
              </a:solidFill>
              <a:latin typeface="1"/>
            </a:endParaRPr>
          </a:p>
          <a:p>
            <a:pPr marL="565442" indent="-565442" algn="ctr"/>
            <a:r>
              <a:rPr lang="ru-RU" sz="5277" b="1">
                <a:solidFill>
                  <a:srgbClr val="244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7199" y="2889020"/>
            <a:ext cx="8010231" cy="904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442" indent="-565442">
              <a:buFont typeface="Wingdings" pitchFamily="2" charset="2"/>
              <a:buChar char="§"/>
            </a:pPr>
            <a:endParaRPr lang="ru-RU" sz="2638" b="1">
              <a:solidFill>
                <a:srgbClr val="244890"/>
              </a:solidFill>
            </a:endParaRPr>
          </a:p>
          <a:p>
            <a:pPr marL="565442" indent="-565442">
              <a:buFont typeface="Wingdings" pitchFamily="2" charset="2"/>
              <a:buChar char="ü"/>
            </a:pPr>
            <a:endParaRPr lang="ru-RU" sz="2638" b="1">
              <a:solidFill>
                <a:srgbClr val="244890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162839"/>
              </p:ext>
            </p:extLst>
          </p:nvPr>
        </p:nvGraphicFramePr>
        <p:xfrm>
          <a:off x="679450" y="1543050"/>
          <a:ext cx="18288000" cy="12704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6381">
                  <a:extLst>
                    <a:ext uri="{9D8B030D-6E8A-4147-A177-3AD203B41FA5}">
                      <a16:colId xmlns:a16="http://schemas.microsoft.com/office/drawing/2014/main" val="2461645739"/>
                    </a:ext>
                  </a:extLst>
                </a:gridCol>
                <a:gridCol w="5331588">
                  <a:extLst>
                    <a:ext uri="{9D8B030D-6E8A-4147-A177-3AD203B41FA5}">
                      <a16:colId xmlns:a16="http://schemas.microsoft.com/office/drawing/2014/main" val="1840538549"/>
                    </a:ext>
                  </a:extLst>
                </a:gridCol>
                <a:gridCol w="5275169">
                  <a:extLst>
                    <a:ext uri="{9D8B030D-6E8A-4147-A177-3AD203B41FA5}">
                      <a16:colId xmlns:a16="http://schemas.microsoft.com/office/drawing/2014/main" val="3732665634"/>
                    </a:ext>
                  </a:extLst>
                </a:gridCol>
                <a:gridCol w="4964862">
                  <a:extLst>
                    <a:ext uri="{9D8B030D-6E8A-4147-A177-3AD203B41FA5}">
                      <a16:colId xmlns:a16="http://schemas.microsoft.com/office/drawing/2014/main" val="3834610790"/>
                    </a:ext>
                  </a:extLst>
                </a:gridCol>
              </a:tblGrid>
              <a:tr h="817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Завод ЧЭАЗ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АДЛ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INSTART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0573"/>
                  </a:ext>
                </a:extLst>
              </a:tr>
              <a:tr h="4903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Чекобсарский электроаппаратный завод</a:t>
                      </a:r>
                      <a:endParaRPr lang="ru-RU" sz="280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(ЧЭАЗ)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 из крупнейших в России предприятий по производству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поставки электротехнического оборудования. Реализованных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крупных проектов более 1800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его существания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Крупное предприятие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разработке, производству и поставки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инженерного оборудования для технологических процессов и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производство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нефтепромыслового комплекса, </a:t>
                      </a: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которое сочетает в себе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28–летний </a:t>
                      </a: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и мощный потенциал к развитию.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INSTART представляет из себя крупно узловую сборку преобразователей частоты и устройств плавного пуска из европейских и китайских комплектующих на мощностях предприятия СЗЭМО (г. Санкт-Петербург).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/>
                </a:tc>
                <a:extLst>
                  <a:ext uri="{0D108BD9-81ED-4DB2-BD59-A6C34878D82A}">
                    <a16:rowId xmlns:a16="http://schemas.microsoft.com/office/drawing/2014/main" val="1859188334"/>
                  </a:ext>
                </a:extLst>
              </a:tr>
              <a:tr h="6947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 качественное электротехническое оборудование для нефтяной и газовой отрасли, это отлаженный процесс на предприятии, поэтому заказчик получает продукцию высшего качества в короткие сроки. Завод производит оборудование и предоставляет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множество услуг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систем электроснабжения объектов,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и поставка электротехнического оборудования 0,4-220 кВ</a:t>
                      </a:r>
                      <a:endParaRPr lang="ru-RU" sz="280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2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«Торговый Дом АДЛ» 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 работает в условиях жесткой конкуренции, своевременно обеспечивая заказчиков инжениринговым</a:t>
                      </a:r>
                      <a:r>
                        <a:rPr lang="ru-RU" sz="28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оборудованием</a:t>
                      </a:r>
                      <a:r>
                        <a:rPr lang="ru-RU" sz="28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 постоянно расширяет спектр оказываемых услуг. Оснащен современным высокопроизводительным оборудованием, необходимым для изготовления оборудования как конвейерным методом, так и способом автоматизированной сборки.</a:t>
                      </a:r>
                    </a:p>
                  </a:txBody>
                  <a:tcPr marL="87739" marR="8773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квалификация ученых, конструкторов, технологов, создающих новые технологии и разрабатывающих  технические решения, производственного персонала, специалистов пуско-наладочных работ.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39" marR="8773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658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39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1473"/>
            <a:ext cx="20104100" cy="14039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5736"/>
            <a:ext cx="20104100" cy="14125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5737"/>
            <a:ext cx="20104100" cy="14125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10"/>
            <a:ext cx="20104100" cy="14207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0052"/>
            <a:ext cx="20104100" cy="13763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4842"/>
            <a:ext cx="20104100" cy="13906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30409" y="12868542"/>
            <a:ext cx="5654278" cy="10366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93" y="12363450"/>
            <a:ext cx="20104100" cy="23481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41650" y="0"/>
            <a:ext cx="14165119" cy="1259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309">
              <a:solidFill>
                <a:srgbClr val="000000"/>
              </a:solidFill>
              <a:latin typeface="1"/>
            </a:endParaRPr>
          </a:p>
          <a:p>
            <a:pPr marL="565442" indent="-565442" algn="ctr"/>
            <a:r>
              <a:rPr lang="ru-RU" sz="5277" b="1">
                <a:solidFill>
                  <a:srgbClr val="244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7199" y="2889020"/>
            <a:ext cx="8010231" cy="904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442" indent="-565442">
              <a:buFont typeface="Wingdings" pitchFamily="2" charset="2"/>
              <a:buChar char="§"/>
            </a:pPr>
            <a:endParaRPr lang="ru-RU" sz="2638" b="1">
              <a:solidFill>
                <a:srgbClr val="244890"/>
              </a:solidFill>
            </a:endParaRPr>
          </a:p>
          <a:p>
            <a:pPr marL="565442" indent="-565442">
              <a:buFont typeface="Wingdings" pitchFamily="2" charset="2"/>
              <a:buChar char="ü"/>
            </a:pPr>
            <a:endParaRPr lang="ru-RU" sz="2638" b="1">
              <a:solidFill>
                <a:srgbClr val="24489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29469"/>
              </p:ext>
            </p:extLst>
          </p:nvPr>
        </p:nvGraphicFramePr>
        <p:xfrm>
          <a:off x="2116223" y="2426124"/>
          <a:ext cx="16013028" cy="96670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7460">
                  <a:extLst>
                    <a:ext uri="{9D8B030D-6E8A-4147-A177-3AD203B41FA5}">
                      <a16:colId xmlns:a16="http://schemas.microsoft.com/office/drawing/2014/main" val="1539817603"/>
                    </a:ext>
                  </a:extLst>
                </a:gridCol>
                <a:gridCol w="2417062">
                  <a:extLst>
                    <a:ext uri="{9D8B030D-6E8A-4147-A177-3AD203B41FA5}">
                      <a16:colId xmlns:a16="http://schemas.microsoft.com/office/drawing/2014/main" val="705672978"/>
                    </a:ext>
                  </a:extLst>
                </a:gridCol>
                <a:gridCol w="3268525">
                  <a:extLst>
                    <a:ext uri="{9D8B030D-6E8A-4147-A177-3AD203B41FA5}">
                      <a16:colId xmlns:a16="http://schemas.microsoft.com/office/drawing/2014/main" val="59452155"/>
                    </a:ext>
                  </a:extLst>
                </a:gridCol>
                <a:gridCol w="3604700">
                  <a:extLst>
                    <a:ext uri="{9D8B030D-6E8A-4147-A177-3AD203B41FA5}">
                      <a16:colId xmlns:a16="http://schemas.microsoft.com/office/drawing/2014/main" val="2515345533"/>
                    </a:ext>
                  </a:extLst>
                </a:gridCol>
                <a:gridCol w="4635281">
                  <a:extLst>
                    <a:ext uri="{9D8B030D-6E8A-4147-A177-3AD203B41FA5}">
                      <a16:colId xmlns:a16="http://schemas.microsoft.com/office/drawing/2014/main" val="695679641"/>
                    </a:ext>
                  </a:extLst>
                </a:gridCol>
              </a:tblGrid>
              <a:tr h="465162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виды деятельности компании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Разработка и продажа патента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 компании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Повышение эффективности </a:t>
                      </a:r>
                      <a:r>
                        <a:rPr lang="ru-RU" sz="2800" b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оборудоания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800" b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</a:t>
                      </a:r>
                      <a:r>
                        <a:rPr lang="ru-RU" sz="2800" b="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 на обслуживание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2800" b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срока службы комплектующих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</a:t>
                      </a:r>
                      <a:r>
                        <a:rPr lang="ru-RU" sz="2800" b="0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аимоотношения с заказчиками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Заключение соглашений на эксплуатацию оптимизированного оборудования на объекте заказчика</a:t>
                      </a:r>
                    </a:p>
                    <a:p>
                      <a:pPr fontAlgn="base" hangingPunct="0"/>
                      <a:r>
                        <a:rPr lang="ru-RU" sz="2800" b="0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739" marR="86739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требители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Нефтяные месторождения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Производители </a:t>
                      </a:r>
                      <a:r>
                        <a:rPr lang="ru-RU" sz="2800" b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буровых насос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144774"/>
                  </a:ext>
                </a:extLst>
              </a:tr>
              <a:tr h="2750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ресурсы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Чертежи и расчеты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продаж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Научные конференция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Научно-техническая конференция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38963"/>
                  </a:ext>
                </a:extLst>
              </a:tr>
              <a:tr h="226523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Производственные затраты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Заработная плата сотрудников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Оплата работ соисполнителей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Реклама</a:t>
                      </a:r>
                      <a:endParaRPr lang="ru-RU" sz="2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Продажа </a:t>
                      </a:r>
                      <a:r>
                        <a:rPr lang="ru-RU" sz="2800" b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лицензии</a:t>
                      </a:r>
                      <a:endParaRPr lang="ru-RU" sz="2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39" marR="867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856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30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9104"/>
            <a:ext cx="20104100" cy="13992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2894"/>
            <a:ext cx="20104100" cy="1406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29054"/>
            <a:ext cx="20104100" cy="12382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312</Words>
  <Application>Microsoft Office PowerPoint</Application>
  <PresentationFormat>Произвольный</PresentationFormat>
  <Paragraphs>71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1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 Гайдаренко</dc:creator>
  <cp:lastModifiedBy>Ян Гайдаренко</cp:lastModifiedBy>
  <cp:revision>3</cp:revision>
  <dcterms:created xsi:type="dcterms:W3CDTF">2023-06-14T06:39:38Z</dcterms:created>
  <dcterms:modified xsi:type="dcterms:W3CDTF">2023-06-19T21:29:48Z</dcterms:modified>
</cp:coreProperties>
</file>