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72" r:id="rId4"/>
    <p:sldId id="265" r:id="rId5"/>
    <p:sldId id="264" r:id="rId6"/>
    <p:sldId id="263" r:id="rId7"/>
    <p:sldId id="262" r:id="rId8"/>
    <p:sldId id="275" r:id="rId9"/>
    <p:sldId id="270" r:id="rId10"/>
    <p:sldId id="267" r:id="rId11"/>
    <p:sldId id="276" r:id="rId12"/>
    <p:sldId id="271" r:id="rId13"/>
    <p:sldId id="273" r:id="rId14"/>
    <p:sldId id="274" r:id="rId15"/>
    <p:sldId id="26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gySppKkppjidE2xfGwuZye5kW6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9870858729105"/>
          <c:y val="4.3186210482463974E-2"/>
          <c:w val="0.85161933498280129"/>
          <c:h val="0.66278812993920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2025г</c:v>
                </c:pt>
                <c:pt idx="1">
                  <c:v>2026г</c:v>
                </c:pt>
                <c:pt idx="2">
                  <c:v>2027г</c:v>
                </c:pt>
                <c:pt idx="3">
                  <c:v>2028г</c:v>
                </c:pt>
                <c:pt idx="4">
                  <c:v>2029г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1360</c:v>
                </c:pt>
                <c:pt idx="1">
                  <c:v>2400</c:v>
                </c:pt>
                <c:pt idx="2">
                  <c:v>2720</c:v>
                </c:pt>
                <c:pt idx="3">
                  <c:v>3440</c:v>
                </c:pt>
                <c:pt idx="4">
                  <c:v>4000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53-4EF7-8F1F-99B8D8C3FA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2025г</c:v>
                </c:pt>
                <c:pt idx="1">
                  <c:v>2026г</c:v>
                </c:pt>
                <c:pt idx="2">
                  <c:v>2027г</c:v>
                </c:pt>
                <c:pt idx="3">
                  <c:v>2028г</c:v>
                </c:pt>
                <c:pt idx="4">
                  <c:v>2029г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1708</c:v>
                </c:pt>
                <c:pt idx="1">
                  <c:v>1881</c:v>
                </c:pt>
                <c:pt idx="2">
                  <c:v>2072</c:v>
                </c:pt>
                <c:pt idx="3">
                  <c:v>2286</c:v>
                </c:pt>
                <c:pt idx="4">
                  <c:v>2515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A53-4EF7-8F1F-99B8D8C3FA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Лист1!$A$2:$A$6</c:f>
              <c:strCache>
                <c:ptCount val="5"/>
                <c:pt idx="0">
                  <c:v>2025г</c:v>
                </c:pt>
                <c:pt idx="1">
                  <c:v>2026г</c:v>
                </c:pt>
                <c:pt idx="2">
                  <c:v>2027г</c:v>
                </c:pt>
                <c:pt idx="3">
                  <c:v>2028г</c:v>
                </c:pt>
                <c:pt idx="4">
                  <c:v>2029г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-348</c:v>
                </c:pt>
                <c:pt idx="1">
                  <c:v>518</c:v>
                </c:pt>
                <c:pt idx="2">
                  <c:v>647</c:v>
                </c:pt>
                <c:pt idx="3">
                  <c:v>1153</c:v>
                </c:pt>
                <c:pt idx="4">
                  <c:v>1484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53-4EF7-8F1F-99B8D8C3F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313800"/>
        <c:axId val="371318112"/>
      </c:barChart>
      <c:catAx>
        <c:axId val="37131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1318112"/>
        <c:crosses val="autoZero"/>
        <c:auto val="1"/>
        <c:lblAlgn val="ctr"/>
        <c:lblOffset val="100"/>
        <c:noMultiLvlLbl val="0"/>
      </c:catAx>
      <c:valAx>
        <c:axId val="37131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131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542224367871585"/>
          <c:y val="0.74916055090413047"/>
          <c:w val="0.74915527125701531"/>
          <c:h val="0.216032068208371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Посещение культурно-массовых мероприятий молодежью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млн.чел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2020г</c:v>
                </c:pt>
                <c:pt idx="1">
                  <c:v>2021г</c:v>
                </c:pt>
                <c:pt idx="2">
                  <c:v>2022г</c:v>
                </c:pt>
                <c:pt idx="3">
                  <c:v>2023г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31</c:v>
                </c:pt>
                <c:pt idx="2">
                  <c:v>42</c:v>
                </c:pt>
                <c:pt idx="3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CB-4C2B-8C86-6C67F30695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2128544"/>
        <c:axId val="372125408"/>
      </c:barChart>
      <c:catAx>
        <c:axId val="37212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2125408"/>
        <c:crosses val="autoZero"/>
        <c:auto val="1"/>
        <c:lblAlgn val="ctr"/>
        <c:lblOffset val="100"/>
        <c:noMultiLvlLbl val="0"/>
      </c:catAx>
      <c:valAx>
        <c:axId val="37212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 err="1"/>
                  <a:t>Млн.чел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212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4F3FE-E821-4F61-B35D-50BF3834F133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4E4E09D-55AA-4B5C-B0DA-D6FC1FA7D1B3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Индивидуальный подход к клиентской базе</a:t>
          </a:r>
        </a:p>
      </dgm:t>
    </dgm:pt>
    <dgm:pt modelId="{75624397-F2AF-458B-AC67-F84272791308}" type="parTrans" cxnId="{20F63EC1-CFCC-4EE4-86E2-E1C6E7AAAF84}">
      <dgm:prSet/>
      <dgm:spPr/>
      <dgm:t>
        <a:bodyPr/>
        <a:lstStyle/>
        <a:p>
          <a:endParaRPr lang="ru-RU"/>
        </a:p>
      </dgm:t>
    </dgm:pt>
    <dgm:pt modelId="{5BF7305F-105A-49B1-8B93-6B4BB4773E08}" type="sibTrans" cxnId="{20F63EC1-CFCC-4EE4-86E2-E1C6E7AAAF84}">
      <dgm:prSet/>
      <dgm:spPr/>
      <dgm:t>
        <a:bodyPr/>
        <a:lstStyle/>
        <a:p>
          <a:endParaRPr lang="ru-RU"/>
        </a:p>
      </dgm:t>
    </dgm:pt>
    <dgm:pt modelId="{1E9D9AE7-E69D-4B2E-BE17-2ACD89F9497C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Баннеры и вывески </a:t>
          </a:r>
        </a:p>
      </dgm:t>
    </dgm:pt>
    <dgm:pt modelId="{41DB8D90-CCBF-4060-B376-15879A67DBF0}" type="sibTrans" cxnId="{0C21D831-3963-4697-B744-706CA5E0D29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E6633A6-7D49-4042-B38D-6E960928A794}" type="parTrans" cxnId="{0C21D831-3963-4697-B744-706CA5E0D29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99348C8-9434-499F-AF7B-AC6E23765F48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Реклама на сайтах ВУЗов и других учебных заведений</a:t>
          </a:r>
        </a:p>
      </dgm:t>
    </dgm:pt>
    <dgm:pt modelId="{420636E8-F101-4A63-BD64-60D53119F02C}" type="sibTrans" cxnId="{72712A6B-57E0-4ACD-9BD5-CDC9CE0E61F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D88A86A-F848-4242-853F-DB33ABEF9B4F}" type="parTrans" cxnId="{72712A6B-57E0-4ACD-9BD5-CDC9CE0E61F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CE9F6BE-592B-4ED2-8DCA-D1ADBDCB42FE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Удобный и простой интерфейс</a:t>
          </a:r>
        </a:p>
      </dgm:t>
    </dgm:pt>
    <dgm:pt modelId="{2D22F54B-13AB-46E0-B9DB-21449818F6F7}" type="sibTrans" cxnId="{6BBDF27B-01FA-44E5-AD4F-67665FF220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CB04625-75A5-4928-BEE7-E2810D88E258}" type="parTrans" cxnId="{6BBDF27B-01FA-44E5-AD4F-67665FF220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75429C4-B721-4E8E-897C-E36C325B5D71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Реклама в социальных сетях</a:t>
          </a:r>
        </a:p>
      </dgm:t>
    </dgm:pt>
    <dgm:pt modelId="{B559E744-E6FA-4BFC-A98F-F9FB997B4537}" type="sibTrans" cxnId="{4A65C43E-3B93-4929-B1A3-98AE2ED09DA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0E4F27A-EEC4-450D-8429-D2880DDBB039}" type="parTrans" cxnId="{4A65C43E-3B93-4929-B1A3-98AE2ED09DA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9454028-C3AC-4950-812B-EDFD2EBE880A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Создание сайта</a:t>
          </a:r>
        </a:p>
      </dgm:t>
    </dgm:pt>
    <dgm:pt modelId="{3437278E-E12E-4057-A3C6-A99106D149F5}" type="sibTrans" cxnId="{5D9A9EFE-1B53-489A-A879-ABF8C3361B5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09AC382-CFC1-4090-8AC2-704EC6A47E2D}" type="parTrans" cxnId="{5D9A9EFE-1B53-489A-A879-ABF8C3361B5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402EC3DA-06E1-4A83-9837-92B195B4243F}" type="pres">
      <dgm:prSet presAssocID="{0D74F3FE-E821-4F61-B35D-50BF3834F13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2C0DAB-D1F4-478A-8C70-4472AC500DB4}" type="pres">
      <dgm:prSet presAssocID="{89454028-C3AC-4950-812B-EDFD2EBE880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41DA9-CBFF-40D1-97FF-0656BB13207F}" type="pres">
      <dgm:prSet presAssocID="{3437278E-E12E-4057-A3C6-A99106D149F5}" presName="sibTrans" presStyleCnt="0"/>
      <dgm:spPr/>
    </dgm:pt>
    <dgm:pt modelId="{8017BE98-2E44-4469-AA6C-107FCB6BBD8D}" type="pres">
      <dgm:prSet presAssocID="{775429C4-B721-4E8E-897C-E36C325B5D7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EFA90-ED22-4E09-B57E-F75BE3D91B70}" type="pres">
      <dgm:prSet presAssocID="{B559E744-E6FA-4BFC-A98F-F9FB997B4537}" presName="sibTrans" presStyleCnt="0"/>
      <dgm:spPr/>
    </dgm:pt>
    <dgm:pt modelId="{3989881E-4E88-4D54-BBA1-E20485D20A1F}" type="pres">
      <dgm:prSet presAssocID="{2CE9F6BE-592B-4ED2-8DCA-D1ADBDCB42F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05DD0-8271-416E-A81F-8A73B2AB0C4A}" type="pres">
      <dgm:prSet presAssocID="{2D22F54B-13AB-46E0-B9DB-21449818F6F7}" presName="sibTrans" presStyleCnt="0"/>
      <dgm:spPr/>
    </dgm:pt>
    <dgm:pt modelId="{B56DEF9A-A4CC-4A27-A97B-042DF9A01174}" type="pres">
      <dgm:prSet presAssocID="{299348C8-9434-499F-AF7B-AC6E23765F4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81BC5-D763-4237-B9AA-5E1D16B90428}" type="pres">
      <dgm:prSet presAssocID="{420636E8-F101-4A63-BD64-60D53119F02C}" presName="sibTrans" presStyleCnt="0"/>
      <dgm:spPr/>
    </dgm:pt>
    <dgm:pt modelId="{7960F29B-4ABC-4853-86AD-B7516FD7C463}" type="pres">
      <dgm:prSet presAssocID="{1E9D9AE7-E69D-4B2E-BE17-2ACD89F9497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E96FF9-FAA8-4668-8BE7-4D8883B6953C}" type="pres">
      <dgm:prSet presAssocID="{41DB8D90-CCBF-4060-B376-15879A67DBF0}" presName="sibTrans" presStyleCnt="0"/>
      <dgm:spPr/>
    </dgm:pt>
    <dgm:pt modelId="{F700FDA0-1866-4E33-BA85-9B0EF18F1728}" type="pres">
      <dgm:prSet presAssocID="{24E4E09D-55AA-4B5C-B0DA-D6FC1FA7D1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F3489D-48F5-4E1F-AFCB-D05D46DBA66E}" type="presOf" srcId="{89454028-C3AC-4950-812B-EDFD2EBE880A}" destId="{192C0DAB-D1F4-478A-8C70-4472AC500DB4}" srcOrd="0" destOrd="0" presId="urn:microsoft.com/office/officeart/2005/8/layout/default"/>
    <dgm:cxn modelId="{C6BACBB5-7604-40A1-9ECD-9B5718437802}" type="presOf" srcId="{775429C4-B721-4E8E-897C-E36C325B5D71}" destId="{8017BE98-2E44-4469-AA6C-107FCB6BBD8D}" srcOrd="0" destOrd="0" presId="urn:microsoft.com/office/officeart/2005/8/layout/default"/>
    <dgm:cxn modelId="{6BBDF27B-01FA-44E5-AD4F-67665FF220A3}" srcId="{0D74F3FE-E821-4F61-B35D-50BF3834F133}" destId="{2CE9F6BE-592B-4ED2-8DCA-D1ADBDCB42FE}" srcOrd="2" destOrd="0" parTransId="{FCB04625-75A5-4928-BEE7-E2810D88E258}" sibTransId="{2D22F54B-13AB-46E0-B9DB-21449818F6F7}"/>
    <dgm:cxn modelId="{10917891-87DF-4030-AC73-7851C32D58DE}" type="presOf" srcId="{0D74F3FE-E821-4F61-B35D-50BF3834F133}" destId="{402EC3DA-06E1-4A83-9837-92B195B4243F}" srcOrd="0" destOrd="0" presId="urn:microsoft.com/office/officeart/2005/8/layout/default"/>
    <dgm:cxn modelId="{20F63EC1-CFCC-4EE4-86E2-E1C6E7AAAF84}" srcId="{0D74F3FE-E821-4F61-B35D-50BF3834F133}" destId="{24E4E09D-55AA-4B5C-B0DA-D6FC1FA7D1B3}" srcOrd="5" destOrd="0" parTransId="{75624397-F2AF-458B-AC67-F84272791308}" sibTransId="{5BF7305F-105A-49B1-8B93-6B4BB4773E08}"/>
    <dgm:cxn modelId="{5D9A9EFE-1B53-489A-A879-ABF8C3361B5E}" srcId="{0D74F3FE-E821-4F61-B35D-50BF3834F133}" destId="{89454028-C3AC-4950-812B-EDFD2EBE880A}" srcOrd="0" destOrd="0" parTransId="{709AC382-CFC1-4090-8AC2-704EC6A47E2D}" sibTransId="{3437278E-E12E-4057-A3C6-A99106D149F5}"/>
    <dgm:cxn modelId="{C8B4E722-6A3F-4205-AC9D-5457BE31DC7A}" type="presOf" srcId="{24E4E09D-55AA-4B5C-B0DA-D6FC1FA7D1B3}" destId="{F700FDA0-1866-4E33-BA85-9B0EF18F1728}" srcOrd="0" destOrd="0" presId="urn:microsoft.com/office/officeart/2005/8/layout/default"/>
    <dgm:cxn modelId="{574044D8-CDC0-43C5-B145-1C50A01259AF}" type="presOf" srcId="{2CE9F6BE-592B-4ED2-8DCA-D1ADBDCB42FE}" destId="{3989881E-4E88-4D54-BBA1-E20485D20A1F}" srcOrd="0" destOrd="0" presId="urn:microsoft.com/office/officeart/2005/8/layout/default"/>
    <dgm:cxn modelId="{5AB24C69-5528-41AF-A1EC-D44F678EC9DA}" type="presOf" srcId="{1E9D9AE7-E69D-4B2E-BE17-2ACD89F9497C}" destId="{7960F29B-4ABC-4853-86AD-B7516FD7C463}" srcOrd="0" destOrd="0" presId="urn:microsoft.com/office/officeart/2005/8/layout/default"/>
    <dgm:cxn modelId="{AA3A391F-5AE8-48C1-8885-C05359F90C51}" type="presOf" srcId="{299348C8-9434-499F-AF7B-AC6E23765F48}" destId="{B56DEF9A-A4CC-4A27-A97B-042DF9A01174}" srcOrd="0" destOrd="0" presId="urn:microsoft.com/office/officeart/2005/8/layout/default"/>
    <dgm:cxn modelId="{72712A6B-57E0-4ACD-9BD5-CDC9CE0E61FD}" srcId="{0D74F3FE-E821-4F61-B35D-50BF3834F133}" destId="{299348C8-9434-499F-AF7B-AC6E23765F48}" srcOrd="3" destOrd="0" parTransId="{8D88A86A-F848-4242-853F-DB33ABEF9B4F}" sibTransId="{420636E8-F101-4A63-BD64-60D53119F02C}"/>
    <dgm:cxn modelId="{0C21D831-3963-4697-B744-706CA5E0D29E}" srcId="{0D74F3FE-E821-4F61-B35D-50BF3834F133}" destId="{1E9D9AE7-E69D-4B2E-BE17-2ACD89F9497C}" srcOrd="4" destOrd="0" parTransId="{6E6633A6-7D49-4042-B38D-6E960928A794}" sibTransId="{41DB8D90-CCBF-4060-B376-15879A67DBF0}"/>
    <dgm:cxn modelId="{4A65C43E-3B93-4929-B1A3-98AE2ED09DAE}" srcId="{0D74F3FE-E821-4F61-B35D-50BF3834F133}" destId="{775429C4-B721-4E8E-897C-E36C325B5D71}" srcOrd="1" destOrd="0" parTransId="{60E4F27A-EEC4-450D-8429-D2880DDBB039}" sibTransId="{B559E744-E6FA-4BFC-A98F-F9FB997B4537}"/>
    <dgm:cxn modelId="{C763B607-FD1A-4983-A557-765DAA5573B7}" type="presParOf" srcId="{402EC3DA-06E1-4A83-9837-92B195B4243F}" destId="{192C0DAB-D1F4-478A-8C70-4472AC500DB4}" srcOrd="0" destOrd="0" presId="urn:microsoft.com/office/officeart/2005/8/layout/default"/>
    <dgm:cxn modelId="{0AFB7665-7418-4B35-A91A-F109657E736A}" type="presParOf" srcId="{402EC3DA-06E1-4A83-9837-92B195B4243F}" destId="{E9941DA9-CBFF-40D1-97FF-0656BB13207F}" srcOrd="1" destOrd="0" presId="urn:microsoft.com/office/officeart/2005/8/layout/default"/>
    <dgm:cxn modelId="{FAECDEC5-959B-4F88-9800-DB2C8E05E593}" type="presParOf" srcId="{402EC3DA-06E1-4A83-9837-92B195B4243F}" destId="{8017BE98-2E44-4469-AA6C-107FCB6BBD8D}" srcOrd="2" destOrd="0" presId="urn:microsoft.com/office/officeart/2005/8/layout/default"/>
    <dgm:cxn modelId="{6D2E464D-B4C6-4A7E-9653-9D9E8ABBA54F}" type="presParOf" srcId="{402EC3DA-06E1-4A83-9837-92B195B4243F}" destId="{EA2EFA90-ED22-4E09-B57E-F75BE3D91B70}" srcOrd="3" destOrd="0" presId="urn:microsoft.com/office/officeart/2005/8/layout/default"/>
    <dgm:cxn modelId="{87265407-F312-4749-9047-5C7F0F22144C}" type="presParOf" srcId="{402EC3DA-06E1-4A83-9837-92B195B4243F}" destId="{3989881E-4E88-4D54-BBA1-E20485D20A1F}" srcOrd="4" destOrd="0" presId="urn:microsoft.com/office/officeart/2005/8/layout/default"/>
    <dgm:cxn modelId="{862A72AB-30EA-41AD-B902-B901DCC011F1}" type="presParOf" srcId="{402EC3DA-06E1-4A83-9837-92B195B4243F}" destId="{F2F05DD0-8271-416E-A81F-8A73B2AB0C4A}" srcOrd="5" destOrd="0" presId="urn:microsoft.com/office/officeart/2005/8/layout/default"/>
    <dgm:cxn modelId="{08C95F3A-9CD4-46C7-A0D7-694A79DDB1E3}" type="presParOf" srcId="{402EC3DA-06E1-4A83-9837-92B195B4243F}" destId="{B56DEF9A-A4CC-4A27-A97B-042DF9A01174}" srcOrd="6" destOrd="0" presId="urn:microsoft.com/office/officeart/2005/8/layout/default"/>
    <dgm:cxn modelId="{060DD843-7C0D-4A81-A46D-5BFF26590238}" type="presParOf" srcId="{402EC3DA-06E1-4A83-9837-92B195B4243F}" destId="{03681BC5-D763-4237-B9AA-5E1D16B90428}" srcOrd="7" destOrd="0" presId="urn:microsoft.com/office/officeart/2005/8/layout/default"/>
    <dgm:cxn modelId="{24A7CBC9-1A7E-468C-A684-E9C4AB0CF561}" type="presParOf" srcId="{402EC3DA-06E1-4A83-9837-92B195B4243F}" destId="{7960F29B-4ABC-4853-86AD-B7516FD7C463}" srcOrd="8" destOrd="0" presId="urn:microsoft.com/office/officeart/2005/8/layout/default"/>
    <dgm:cxn modelId="{1F579598-C81D-4964-AA72-89DEEEACA676}" type="presParOf" srcId="{402EC3DA-06E1-4A83-9837-92B195B4243F}" destId="{71E96FF9-FAA8-4668-8BE7-4D8883B6953C}" srcOrd="9" destOrd="0" presId="urn:microsoft.com/office/officeart/2005/8/layout/default"/>
    <dgm:cxn modelId="{10313CD3-2743-4624-9271-A0B84192D63F}" type="presParOf" srcId="{402EC3DA-06E1-4A83-9837-92B195B4243F}" destId="{F700FDA0-1866-4E33-BA85-9B0EF18F172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6FADB0-6A0F-4569-A5DA-51D9C8616D0B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083E502-C866-401A-B7DF-F54AF79A60E4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ТАМ 260 млрд.руб.</a:t>
          </a:r>
        </a:p>
      </dgm:t>
    </dgm:pt>
    <dgm:pt modelId="{4DF93AF9-EF1E-4241-A7C3-A00179C31450}" type="parTrans" cxnId="{FF3F3D69-79F5-4F3B-A0C5-1B96E0675E9B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6E438FF9-6C9F-4001-BC42-F7240BCCA462}" type="sibTrans" cxnId="{FF3F3D69-79F5-4F3B-A0C5-1B96E0675E9B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4AA2D8F0-DFBA-4771-9934-8D8A0AC54ED9}">
      <dgm:prSet phldrT="[Текст]" custT="1"/>
      <dgm:spPr/>
      <dgm:t>
        <a:bodyPr/>
        <a:lstStyle/>
        <a:p>
          <a:endParaRPr lang="ru-RU" sz="1200" b="1" dirty="0">
            <a:solidFill>
              <a:schemeClr val="tx1"/>
            </a:solidFill>
          </a:endParaRPr>
        </a:p>
        <a:p>
          <a:r>
            <a:rPr lang="en-US" sz="1200" b="1" dirty="0">
              <a:solidFill>
                <a:schemeClr val="tx1"/>
              </a:solidFill>
            </a:rPr>
            <a:t>SAM</a:t>
          </a:r>
          <a:r>
            <a:rPr lang="ru-RU" sz="1200" b="1" dirty="0">
              <a:solidFill>
                <a:schemeClr val="tx1"/>
              </a:solidFill>
            </a:rPr>
            <a:t> 74 млрд.руб.  </a:t>
          </a:r>
        </a:p>
      </dgm:t>
    </dgm:pt>
    <dgm:pt modelId="{EE928CA2-8983-4794-8EB5-2D535969940F}" type="parTrans" cxnId="{5297DCA0-A67A-471B-8AA6-545FF1B0ECEE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FDD030EA-33FB-4697-B6BC-DC8B8E5E4576}" type="sibTrans" cxnId="{5297DCA0-A67A-471B-8AA6-545FF1B0ECEE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31C553B1-0D11-467D-A95E-0D122EBD9347}">
      <dgm:prSet phldrT="[Текст]" custT="1"/>
      <dgm:spPr/>
      <dgm:t>
        <a:bodyPr/>
        <a:lstStyle/>
        <a:p>
          <a:r>
            <a:rPr lang="en-US" sz="1200" b="1" dirty="0">
              <a:solidFill>
                <a:schemeClr val="tx1"/>
              </a:solidFill>
            </a:rPr>
            <a:t>SOM</a:t>
          </a:r>
          <a:r>
            <a:rPr lang="ru-RU" sz="1200" b="1" dirty="0">
              <a:solidFill>
                <a:schemeClr val="tx1"/>
              </a:solidFill>
            </a:rPr>
            <a:t> 2.3 млрд</a:t>
          </a:r>
        </a:p>
      </dgm:t>
    </dgm:pt>
    <dgm:pt modelId="{E34C0B6D-857F-44E7-89CE-B5288F76C796}" type="parTrans" cxnId="{916833E9-6937-44E0-B0BC-592C76191D73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F6A18405-4181-4604-95DF-1B37E6C6B8C0}" type="sibTrans" cxnId="{916833E9-6937-44E0-B0BC-592C76191D73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D6948F40-4DF9-4155-A820-2E26BCBDC0C9}" type="pres">
      <dgm:prSet presAssocID="{B16FADB0-6A0F-4569-A5DA-51D9C8616D0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76C3B5-C98A-4705-8FAA-C57D90EFFA46}" type="pres">
      <dgm:prSet presAssocID="{B16FADB0-6A0F-4569-A5DA-51D9C8616D0B}" presName="comp1" presStyleCnt="0"/>
      <dgm:spPr/>
    </dgm:pt>
    <dgm:pt modelId="{962586F1-196D-42D9-92DC-CD06E91BF9D3}" type="pres">
      <dgm:prSet presAssocID="{B16FADB0-6A0F-4569-A5DA-51D9C8616D0B}" presName="circle1" presStyleLbl="node1" presStyleIdx="0" presStyleCnt="3" custLinFactNeighborX="711" custLinFactNeighborY="257"/>
      <dgm:spPr/>
      <dgm:t>
        <a:bodyPr/>
        <a:lstStyle/>
        <a:p>
          <a:endParaRPr lang="ru-RU"/>
        </a:p>
      </dgm:t>
    </dgm:pt>
    <dgm:pt modelId="{7206C07B-359C-42CD-B3F1-BB402FC077E9}" type="pres">
      <dgm:prSet presAssocID="{B16FADB0-6A0F-4569-A5DA-51D9C8616D0B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E2BC8-07F7-4831-8EC1-31083F349983}" type="pres">
      <dgm:prSet presAssocID="{B16FADB0-6A0F-4569-A5DA-51D9C8616D0B}" presName="comp2" presStyleCnt="0"/>
      <dgm:spPr/>
    </dgm:pt>
    <dgm:pt modelId="{370E1036-4DC2-4D5C-98B6-B2C545155614}" type="pres">
      <dgm:prSet presAssocID="{B16FADB0-6A0F-4569-A5DA-51D9C8616D0B}" presName="circle2" presStyleLbl="node1" presStyleIdx="1" presStyleCnt="3" custLinFactNeighborX="2031" custLinFactNeighborY="463"/>
      <dgm:spPr/>
      <dgm:t>
        <a:bodyPr/>
        <a:lstStyle/>
        <a:p>
          <a:endParaRPr lang="ru-RU"/>
        </a:p>
      </dgm:t>
    </dgm:pt>
    <dgm:pt modelId="{73C06C02-1EEC-4386-BC3D-7F20C6991149}" type="pres">
      <dgm:prSet presAssocID="{B16FADB0-6A0F-4569-A5DA-51D9C8616D0B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26CAA-0EF8-4E30-9C93-A657A81E0241}" type="pres">
      <dgm:prSet presAssocID="{B16FADB0-6A0F-4569-A5DA-51D9C8616D0B}" presName="comp3" presStyleCnt="0"/>
      <dgm:spPr/>
    </dgm:pt>
    <dgm:pt modelId="{D0723EBD-A4A5-45A9-A502-F5CD19C4B929}" type="pres">
      <dgm:prSet presAssocID="{B16FADB0-6A0F-4569-A5DA-51D9C8616D0B}" presName="circle3" presStyleLbl="node1" presStyleIdx="2" presStyleCnt="3" custLinFactNeighborX="4514" custLinFactNeighborY="-602"/>
      <dgm:spPr/>
      <dgm:t>
        <a:bodyPr/>
        <a:lstStyle/>
        <a:p>
          <a:endParaRPr lang="ru-RU"/>
        </a:p>
      </dgm:t>
    </dgm:pt>
    <dgm:pt modelId="{2655AD6A-F7B5-4038-8613-8D4AD0170440}" type="pres">
      <dgm:prSet presAssocID="{B16FADB0-6A0F-4569-A5DA-51D9C8616D0B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3F3D69-79F5-4F3B-A0C5-1B96E0675E9B}" srcId="{B16FADB0-6A0F-4569-A5DA-51D9C8616D0B}" destId="{3083E502-C866-401A-B7DF-F54AF79A60E4}" srcOrd="0" destOrd="0" parTransId="{4DF93AF9-EF1E-4241-A7C3-A00179C31450}" sibTransId="{6E438FF9-6C9F-4001-BC42-F7240BCCA462}"/>
    <dgm:cxn modelId="{A16733D1-90B7-487A-A82F-93AE3FCCF038}" type="presOf" srcId="{4AA2D8F0-DFBA-4771-9934-8D8A0AC54ED9}" destId="{73C06C02-1EEC-4386-BC3D-7F20C6991149}" srcOrd="1" destOrd="0" presId="urn:microsoft.com/office/officeart/2005/8/layout/venn2"/>
    <dgm:cxn modelId="{E4E4F8FC-CFAB-4358-A874-6ED5B68345D1}" type="presOf" srcId="{3083E502-C866-401A-B7DF-F54AF79A60E4}" destId="{962586F1-196D-42D9-92DC-CD06E91BF9D3}" srcOrd="0" destOrd="0" presId="urn:microsoft.com/office/officeart/2005/8/layout/venn2"/>
    <dgm:cxn modelId="{C65B1697-6722-4CE4-B3CC-F37CEEAAC743}" type="presOf" srcId="{B16FADB0-6A0F-4569-A5DA-51D9C8616D0B}" destId="{D6948F40-4DF9-4155-A820-2E26BCBDC0C9}" srcOrd="0" destOrd="0" presId="urn:microsoft.com/office/officeart/2005/8/layout/venn2"/>
    <dgm:cxn modelId="{5297DCA0-A67A-471B-8AA6-545FF1B0ECEE}" srcId="{B16FADB0-6A0F-4569-A5DA-51D9C8616D0B}" destId="{4AA2D8F0-DFBA-4771-9934-8D8A0AC54ED9}" srcOrd="1" destOrd="0" parTransId="{EE928CA2-8983-4794-8EB5-2D535969940F}" sibTransId="{FDD030EA-33FB-4697-B6BC-DC8B8E5E4576}"/>
    <dgm:cxn modelId="{1A4D7640-FCED-4059-AD57-897F3A6633DE}" type="presOf" srcId="{31C553B1-0D11-467D-A95E-0D122EBD9347}" destId="{2655AD6A-F7B5-4038-8613-8D4AD0170440}" srcOrd="1" destOrd="0" presId="urn:microsoft.com/office/officeart/2005/8/layout/venn2"/>
    <dgm:cxn modelId="{A224FCD4-F13A-4E23-AFAB-4E8C91DD0D9E}" type="presOf" srcId="{3083E502-C866-401A-B7DF-F54AF79A60E4}" destId="{7206C07B-359C-42CD-B3F1-BB402FC077E9}" srcOrd="1" destOrd="0" presId="urn:microsoft.com/office/officeart/2005/8/layout/venn2"/>
    <dgm:cxn modelId="{77103545-B404-4696-97E7-B72A7E47A0B3}" type="presOf" srcId="{4AA2D8F0-DFBA-4771-9934-8D8A0AC54ED9}" destId="{370E1036-4DC2-4D5C-98B6-B2C545155614}" srcOrd="0" destOrd="0" presId="urn:microsoft.com/office/officeart/2005/8/layout/venn2"/>
    <dgm:cxn modelId="{916833E9-6937-44E0-B0BC-592C76191D73}" srcId="{B16FADB0-6A0F-4569-A5DA-51D9C8616D0B}" destId="{31C553B1-0D11-467D-A95E-0D122EBD9347}" srcOrd="2" destOrd="0" parTransId="{E34C0B6D-857F-44E7-89CE-B5288F76C796}" sibTransId="{F6A18405-4181-4604-95DF-1B37E6C6B8C0}"/>
    <dgm:cxn modelId="{B43B9BAB-E54B-4A16-8784-C1D67EAC0B93}" type="presOf" srcId="{31C553B1-0D11-467D-A95E-0D122EBD9347}" destId="{D0723EBD-A4A5-45A9-A502-F5CD19C4B929}" srcOrd="0" destOrd="0" presId="urn:microsoft.com/office/officeart/2005/8/layout/venn2"/>
    <dgm:cxn modelId="{B52E3A64-A264-4F63-984C-FC7126268B9A}" type="presParOf" srcId="{D6948F40-4DF9-4155-A820-2E26BCBDC0C9}" destId="{9876C3B5-C98A-4705-8FAA-C57D90EFFA46}" srcOrd="0" destOrd="0" presId="urn:microsoft.com/office/officeart/2005/8/layout/venn2"/>
    <dgm:cxn modelId="{60AB92D5-7C03-4A9A-B35E-E6A9037BF1BD}" type="presParOf" srcId="{9876C3B5-C98A-4705-8FAA-C57D90EFFA46}" destId="{962586F1-196D-42D9-92DC-CD06E91BF9D3}" srcOrd="0" destOrd="0" presId="urn:microsoft.com/office/officeart/2005/8/layout/venn2"/>
    <dgm:cxn modelId="{F886F349-3394-400A-810A-EB1E588A57EB}" type="presParOf" srcId="{9876C3B5-C98A-4705-8FAA-C57D90EFFA46}" destId="{7206C07B-359C-42CD-B3F1-BB402FC077E9}" srcOrd="1" destOrd="0" presId="urn:microsoft.com/office/officeart/2005/8/layout/venn2"/>
    <dgm:cxn modelId="{851E9FB6-8F0B-42B2-A430-7B09613C8EC3}" type="presParOf" srcId="{D6948F40-4DF9-4155-A820-2E26BCBDC0C9}" destId="{832E2BC8-07F7-4831-8EC1-31083F349983}" srcOrd="1" destOrd="0" presId="urn:microsoft.com/office/officeart/2005/8/layout/venn2"/>
    <dgm:cxn modelId="{AB0BB56E-5ED1-40CE-80B9-4AD5899C53E8}" type="presParOf" srcId="{832E2BC8-07F7-4831-8EC1-31083F349983}" destId="{370E1036-4DC2-4D5C-98B6-B2C545155614}" srcOrd="0" destOrd="0" presId="urn:microsoft.com/office/officeart/2005/8/layout/venn2"/>
    <dgm:cxn modelId="{BFB08EAF-D130-40E7-BDB5-81CE4BB923C1}" type="presParOf" srcId="{832E2BC8-07F7-4831-8EC1-31083F349983}" destId="{73C06C02-1EEC-4386-BC3D-7F20C6991149}" srcOrd="1" destOrd="0" presId="urn:microsoft.com/office/officeart/2005/8/layout/venn2"/>
    <dgm:cxn modelId="{7FEE4FDE-8AC7-4F24-A4E1-9D422E796AC5}" type="presParOf" srcId="{D6948F40-4DF9-4155-A820-2E26BCBDC0C9}" destId="{15326CAA-0EF8-4E30-9C93-A657A81E0241}" srcOrd="2" destOrd="0" presId="urn:microsoft.com/office/officeart/2005/8/layout/venn2"/>
    <dgm:cxn modelId="{B9B3A823-0D23-4A9D-845A-822EEB0ACB5A}" type="presParOf" srcId="{15326CAA-0EF8-4E30-9C93-A657A81E0241}" destId="{D0723EBD-A4A5-45A9-A502-F5CD19C4B929}" srcOrd="0" destOrd="0" presId="urn:microsoft.com/office/officeart/2005/8/layout/venn2"/>
    <dgm:cxn modelId="{31C90FB4-1671-4E47-8C95-0D38731A7C45}" type="presParOf" srcId="{15326CAA-0EF8-4E30-9C93-A657A81E0241}" destId="{2655AD6A-F7B5-4038-8613-8D4AD0170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94882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8317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419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3805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6814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3246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710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9611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4046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2894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4628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75932e019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475932e019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9014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224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764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subTitle" idx="1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2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4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2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3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4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body" idx="5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6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268642" y="1464739"/>
            <a:ext cx="8606713" cy="1885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dirty="0">
                <a:solidFill>
                  <a:srgbClr val="C00000"/>
                </a:solidFill>
                <a:latin typeface="Times New Roman"/>
                <a:cs typeface="Times New Roman"/>
                <a:sym typeface="Times New Roman"/>
              </a:rPr>
              <a:t>Веб-приложение </a:t>
            </a:r>
            <a:r>
              <a:rPr lang="en-US" sz="4400" dirty="0">
                <a:solidFill>
                  <a:srgbClr val="C00000"/>
                </a:solidFill>
                <a:latin typeface="Times New Roman"/>
                <a:cs typeface="Times New Roman"/>
                <a:sym typeface="Times New Roman"/>
              </a:rPr>
              <a:t>“</a:t>
            </a:r>
            <a:r>
              <a:rPr lang="ru-RU" sz="4400" dirty="0">
                <a:solidFill>
                  <a:srgbClr val="C00000"/>
                </a:solidFill>
                <a:latin typeface="Times New Roman"/>
                <a:cs typeface="Times New Roman"/>
                <a:sym typeface="Times New Roman"/>
              </a:rPr>
              <a:t>Карта мероприятий</a:t>
            </a:r>
            <a:r>
              <a:rPr lang="en-US" sz="4400" dirty="0">
                <a:solidFill>
                  <a:srgbClr val="C00000"/>
                </a:solidFill>
                <a:latin typeface="Times New Roman"/>
                <a:cs typeface="Times New Roman"/>
                <a:sym typeface="Times New Roman"/>
              </a:rPr>
              <a:t>”</a:t>
            </a: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r="7391" b="14665"/>
          <a:stretch/>
        </p:blipFill>
        <p:spPr>
          <a:xfrm>
            <a:off x="3798180" y="379430"/>
            <a:ext cx="2004840" cy="9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1850" y="317475"/>
            <a:ext cx="2632825" cy="9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250" y="379426"/>
            <a:ext cx="3576475" cy="11621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39" y="365474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6523665-B915-F1A1-2041-263AD76FD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405" y="1358348"/>
            <a:ext cx="3181351" cy="3034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1E5A318-51C1-6A4F-A60C-6B3E9FD64FF9}"/>
              </a:ext>
            </a:extLst>
          </p:cNvPr>
          <p:cNvSpPr txBox="1"/>
          <p:nvPr/>
        </p:nvSpPr>
        <p:spPr>
          <a:xfrm>
            <a:off x="4936434" y="1461868"/>
            <a:ext cx="11396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Куда сходить?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05C48A8-E2CE-51E3-FA5C-3DAED3C4328A}"/>
              </a:ext>
            </a:extLst>
          </p:cNvPr>
          <p:cNvSpPr txBox="1"/>
          <p:nvPr/>
        </p:nvSpPr>
        <p:spPr>
          <a:xfrm>
            <a:off x="483702" y="1145218"/>
            <a:ext cx="16205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Кино?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399EB3F-9B79-BD9E-4E84-64CEB953DFE1}"/>
              </a:ext>
            </a:extLst>
          </p:cNvPr>
          <p:cNvSpPr txBox="1"/>
          <p:nvPr/>
        </p:nvSpPr>
        <p:spPr>
          <a:xfrm>
            <a:off x="1705387" y="2340917"/>
            <a:ext cx="1249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</a:rPr>
              <a:t>Театр?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3401213-8FEC-4EFC-AD38-274FD93559D0}"/>
              </a:ext>
            </a:extLst>
          </p:cNvPr>
          <p:cNvSpPr txBox="1"/>
          <p:nvPr/>
        </p:nvSpPr>
        <p:spPr>
          <a:xfrm>
            <a:off x="311939" y="3621977"/>
            <a:ext cx="19806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92D050"/>
                </a:solidFill>
              </a:rPr>
              <a:t>Футбол?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570B163-26A3-89F4-03F3-8DC061E59A7A}"/>
              </a:ext>
            </a:extLst>
          </p:cNvPr>
          <p:cNvSpPr txBox="1"/>
          <p:nvPr/>
        </p:nvSpPr>
        <p:spPr>
          <a:xfrm>
            <a:off x="7092711" y="1250966"/>
            <a:ext cx="1620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Баскетбол?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B544453-9A59-EA95-2BC5-FF45BF16935F}"/>
              </a:ext>
            </a:extLst>
          </p:cNvPr>
          <p:cNvSpPr txBox="1"/>
          <p:nvPr/>
        </p:nvSpPr>
        <p:spPr>
          <a:xfrm>
            <a:off x="6609007" y="3675318"/>
            <a:ext cx="34455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Музыкальный концерт?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D88474C-7DD9-3C45-954B-89592198493A}"/>
              </a:ext>
            </a:extLst>
          </p:cNvPr>
          <p:cNvSpPr txBox="1"/>
          <p:nvPr/>
        </p:nvSpPr>
        <p:spPr>
          <a:xfrm>
            <a:off x="6611436" y="2413804"/>
            <a:ext cx="1291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КВН?</a:t>
            </a:r>
          </a:p>
        </p:txBody>
      </p:sp>
    </p:spTree>
    <p:extLst>
      <p:ext uri="{BB962C8B-B14F-4D97-AF65-F5344CB8AC3E}">
        <p14:creationId xmlns:p14="http://schemas.microsoft.com/office/powerpoint/2010/main" val="415486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66" y="24502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377D8FA-5E77-3291-AC20-B156455C2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2487"/>
            <a:ext cx="9090990" cy="4283270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5A0E8615-0B62-6246-F424-0830622B84BA}"/>
              </a:ext>
            </a:extLst>
          </p:cNvPr>
          <p:cNvSpPr/>
          <p:nvPr/>
        </p:nvSpPr>
        <p:spPr>
          <a:xfrm>
            <a:off x="3313043" y="3518451"/>
            <a:ext cx="1046922" cy="379855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кино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D2A9199A-E4AC-80B2-927D-64D0D66ED2A8}"/>
              </a:ext>
            </a:extLst>
          </p:cNvPr>
          <p:cNvSpPr/>
          <p:nvPr/>
        </p:nvSpPr>
        <p:spPr>
          <a:xfrm>
            <a:off x="5300868" y="2835965"/>
            <a:ext cx="927653" cy="376812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КВН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B051399A-5DD8-8AE1-1F22-A5902D96D511}"/>
              </a:ext>
            </a:extLst>
          </p:cNvPr>
          <p:cNvSpPr/>
          <p:nvPr/>
        </p:nvSpPr>
        <p:spPr>
          <a:xfrm>
            <a:off x="1504121" y="2770579"/>
            <a:ext cx="1146313" cy="442198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Футбол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BF9AA068-2A54-78CD-3D78-B678BCF69D22}"/>
              </a:ext>
            </a:extLst>
          </p:cNvPr>
          <p:cNvSpPr/>
          <p:nvPr/>
        </p:nvSpPr>
        <p:spPr>
          <a:xfrm>
            <a:off x="5632175" y="3982278"/>
            <a:ext cx="1802296" cy="478735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Муз концерт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C96ECD00-D736-843A-28AE-FBBEC1DF8FB2}"/>
              </a:ext>
            </a:extLst>
          </p:cNvPr>
          <p:cNvSpPr/>
          <p:nvPr/>
        </p:nvSpPr>
        <p:spPr>
          <a:xfrm>
            <a:off x="3949148" y="2372139"/>
            <a:ext cx="954156" cy="331304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Театр</a:t>
            </a:r>
          </a:p>
        </p:txBody>
      </p:sp>
    </p:spTree>
    <p:extLst>
      <p:ext uri="{BB962C8B-B14F-4D97-AF65-F5344CB8AC3E}">
        <p14:creationId xmlns:p14="http://schemas.microsoft.com/office/powerpoint/2010/main" val="114789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172850" y="1085560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454161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ED4BD8A-5B84-4BD3-B22A-2A2FADB45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60" y="1734227"/>
            <a:ext cx="8520120" cy="2323713"/>
          </a:xfrm>
        </p:spPr>
        <p:txBody>
          <a:bodyPr/>
          <a:lstStyle/>
          <a:p>
            <a:pPr marL="508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Веб-приложение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мероприятий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работать по типу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 Афиши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с учётом на то, что все мероприятия будут персонализированы под молодежь.</a:t>
            </a:r>
          </a:p>
          <a:p>
            <a:pPr marL="508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59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11999" y="1673161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454161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ED4BD8A-5B84-4BD3-B22A-2A2FADB45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60" y="1157586"/>
            <a:ext cx="8520120" cy="626838"/>
          </a:xfrm>
        </p:spPr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нашего решения будет группировка событий по интересам с наличием персональных рекомендаций.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AF09063-01F9-60BF-ED63-A9375C9D1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205" y="3393744"/>
            <a:ext cx="1251997" cy="1407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7D5901A-5918-AC0A-B845-A29B80599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999" y="2116795"/>
            <a:ext cx="1947734" cy="15151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E63A340-7396-3185-4381-6D1E07824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897" y="2188736"/>
            <a:ext cx="2022400" cy="1516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B2F1BB3-D875-A42D-5CA4-E8573E3221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602" y="3568139"/>
            <a:ext cx="2285264" cy="12854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C34A345-5E7B-3F9D-20C3-60170B1D6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825" y="2043166"/>
            <a:ext cx="1662370" cy="166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11999" y="1673161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454161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продукта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ED4BD8A-5B84-4BD3-B22A-2A2FADB45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60" y="2284655"/>
            <a:ext cx="8520000" cy="90383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будет работать по типу стандартных афиш с публикацией анонсов мероприятий, </a:t>
            </a:r>
          </a:p>
        </p:txBody>
      </p:sp>
    </p:spTree>
    <p:extLst>
      <p:ext uri="{BB962C8B-B14F-4D97-AF65-F5344CB8AC3E}">
        <p14:creationId xmlns:p14="http://schemas.microsoft.com/office/powerpoint/2010/main" val="208592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454161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ED4BD8A-5B84-4BD3-B22A-2A2FADB45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42" y="820191"/>
            <a:ext cx="8878956" cy="258327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пользователям нашего веб-приложения мы относим молодежь.</a:t>
            </a:r>
          </a:p>
          <a:p>
            <a:pPr marL="508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А нашим покупателем является сектор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виде организаторов мероприятий. С данным сектором будет заключаться договор, о размещении их деятельности на просторах нашей карты по фиксированной цене.</a:t>
            </a:r>
          </a:p>
        </p:txBody>
      </p:sp>
    </p:spTree>
    <p:extLst>
      <p:ext uri="{BB962C8B-B14F-4D97-AF65-F5344CB8AC3E}">
        <p14:creationId xmlns:p14="http://schemas.microsoft.com/office/powerpoint/2010/main" val="1767819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93636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EC50EB99-F93A-6A28-372F-751298772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429212"/>
              </p:ext>
            </p:extLst>
          </p:nvPr>
        </p:nvGraphicFramePr>
        <p:xfrm>
          <a:off x="410817" y="587011"/>
          <a:ext cx="8169963" cy="427996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10746">
                  <a:extLst>
                    <a:ext uri="{9D8B030D-6E8A-4147-A177-3AD203B41FA5}">
                      <a16:colId xmlns="" xmlns:a16="http://schemas.microsoft.com/office/drawing/2014/main" val="4159765057"/>
                    </a:ext>
                  </a:extLst>
                </a:gridCol>
                <a:gridCol w="1569495">
                  <a:extLst>
                    <a:ext uri="{9D8B030D-6E8A-4147-A177-3AD203B41FA5}">
                      <a16:colId xmlns="" xmlns:a16="http://schemas.microsoft.com/office/drawing/2014/main" val="21073305"/>
                    </a:ext>
                  </a:extLst>
                </a:gridCol>
                <a:gridCol w="849029">
                  <a:extLst>
                    <a:ext uri="{9D8B030D-6E8A-4147-A177-3AD203B41FA5}">
                      <a16:colId xmlns="" xmlns:a16="http://schemas.microsoft.com/office/drawing/2014/main" val="1982628116"/>
                    </a:ext>
                  </a:extLst>
                </a:gridCol>
                <a:gridCol w="1339827">
                  <a:extLst>
                    <a:ext uri="{9D8B030D-6E8A-4147-A177-3AD203B41FA5}">
                      <a16:colId xmlns="" xmlns:a16="http://schemas.microsoft.com/office/drawing/2014/main" val="3742057166"/>
                    </a:ext>
                  </a:extLst>
                </a:gridCol>
                <a:gridCol w="1569023">
                  <a:extLst>
                    <a:ext uri="{9D8B030D-6E8A-4147-A177-3AD203B41FA5}">
                      <a16:colId xmlns="" xmlns:a16="http://schemas.microsoft.com/office/drawing/2014/main" val="419741504"/>
                    </a:ext>
                  </a:extLst>
                </a:gridCol>
                <a:gridCol w="1331843">
                  <a:extLst>
                    <a:ext uri="{9D8B030D-6E8A-4147-A177-3AD203B41FA5}">
                      <a16:colId xmlns="" xmlns:a16="http://schemas.microsoft.com/office/drawing/2014/main" val="1569890695"/>
                    </a:ext>
                  </a:extLst>
                </a:gridCol>
              </a:tblGrid>
              <a:tr h="1784603">
                <a:tc rowSpan="2"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Маркетинговые агентства и рекламодатели.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Технологические партнеры, включая разработчиков приложений и программного обеспечения.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Разработка и поддержка веб-сайта.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Сбор, обработка и анализ ключевых мероприятий.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Маркетинговые исследования и анализ поведения потребителей.</a:t>
                      </a:r>
                    </a:p>
                  </a:txBody>
                  <a:tcP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 обеспечиваем пользователей всей доступной информаций по поводу предстоящих и проходящих мероприятий в городе Вологда, пользователи будут осведомлены в таких секторах как: место, время, дата и т.п. Наш сайт обеспечивает персонализированную информацию путем анализа поведения потребителей, что позволяет достичь лучших результатов.</a:t>
                      </a:r>
                    </a:p>
                  </a:txBody>
                  <a:tcP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-разработка персонализированных предложений и рекомендаций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-обратная связь с пользователем</a:t>
                      </a: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  <a:p>
                      <a:r>
                        <a:rPr lang="en-US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</a:t>
                      </a:r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кинотеатры, театры, организаторы спортивных соревнований и муз-концертов, туристический бизнес</a:t>
                      </a:r>
                    </a:p>
                    <a:p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B2C</a:t>
                      </a:r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Молодежь, которая является пользователем приложения, без платных услуг.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5918410"/>
                  </a:ext>
                </a:extLst>
              </a:tr>
              <a:tr h="1346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сервер для хранения и обработки информации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специалисты по ПО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сотрудники с опытом в сфере маркетинга</a:t>
                      </a:r>
                    </a:p>
                  </a:txBody>
                  <a:tcP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-сайты и мобильные приложения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-кооперации со сторонними компаниями</a:t>
                      </a: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9270137"/>
                  </a:ext>
                </a:extLst>
              </a:tr>
              <a:tr h="1019773">
                <a:tc gridSpan="3"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Затраты на разработку и поддержку сайта «карта мероприятий».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Затраты на сбор и обработку данных.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Маркетинговые расходы для привлечения клиентов.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Платежи за использование сайта со стороны бизнес-клиентов.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Рекламные доходы от партнерских отношений и показа контекстной рекламы.</a:t>
                      </a:r>
                    </a:p>
                    <a:p>
                      <a:r>
                        <a:rPr lang="ru-RU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Предоставление платных услуг и аналитики.</a:t>
                      </a:r>
                    </a:p>
                    <a:p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355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08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Google Shape;167;p1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06963"/>
            <a:ext cx="914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 txBox="1"/>
          <p:nvPr/>
        </p:nvSpPr>
        <p:spPr>
          <a:xfrm>
            <a:off x="420688" y="292100"/>
            <a:ext cx="6519862" cy="4619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22532" name="Группа 3"/>
          <p:cNvGrpSpPr>
            <a:grpSpLocks/>
          </p:cNvGrpSpPr>
          <p:nvPr/>
        </p:nvGrpSpPr>
        <p:grpSpPr bwMode="auto">
          <a:xfrm>
            <a:off x="0" y="692150"/>
            <a:ext cx="2624138" cy="96838"/>
            <a:chOff x="0" y="692501"/>
            <a:chExt cx="2624903" cy="9707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22534" name="Google Shape;105;p8"/>
          <p:cNvSpPr txBox="1">
            <a:spLocks noChangeArrowheads="1"/>
          </p:cNvSpPr>
          <p:nvPr/>
        </p:nvSpPr>
        <p:spPr bwMode="auto">
          <a:xfrm>
            <a:off x="5014912" y="393570"/>
            <a:ext cx="3851275" cy="127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eaLnBrk="1" hangingPunct="1">
              <a:lnSpc>
                <a:spcPct val="115000"/>
              </a:lnSpc>
              <a:spcAft>
                <a:spcPts val="1200"/>
              </a:spcAft>
              <a:buClr>
                <a:srgbClr val="000000"/>
              </a:buClr>
              <a:buSzPts val="1800"/>
              <a:buFont typeface="Arial" pitchFamily="34" charset="0"/>
              <a:buNone/>
            </a:pPr>
            <a:r>
              <a:rPr lang="ru-RU" dirty="0"/>
              <a:t>Доходы:</a:t>
            </a:r>
          </a:p>
          <a:p>
            <a:pPr eaLnBrk="1" hangingPunct="1">
              <a:lnSpc>
                <a:spcPct val="115000"/>
              </a:lnSpc>
              <a:spcAft>
                <a:spcPts val="1200"/>
              </a:spcAft>
              <a:buClr>
                <a:srgbClr val="000000"/>
              </a:buClr>
              <a:buSzPts val="1800"/>
              <a:buFont typeface="Arial" pitchFamily="34" charset="0"/>
              <a:buNone/>
            </a:pPr>
            <a:r>
              <a:rPr lang="ru-RU" dirty="0"/>
              <a:t>Размещение информации потребительского сектора </a:t>
            </a:r>
            <a:r>
              <a:rPr lang="en-US" dirty="0"/>
              <a:t>B2B </a:t>
            </a:r>
            <a:r>
              <a:rPr lang="ru-RU" dirty="0"/>
              <a:t>по</a:t>
            </a:r>
            <a:r>
              <a:rPr lang="en-US" dirty="0"/>
              <a:t> </a:t>
            </a:r>
            <a:r>
              <a:rPr lang="ru-RU" dirty="0"/>
              <a:t>фиксированной цене.</a:t>
            </a:r>
          </a:p>
        </p:txBody>
      </p:sp>
      <p:sp>
        <p:nvSpPr>
          <p:cNvPr id="22556" name="Прямоугольник 13"/>
          <p:cNvSpPr>
            <a:spLocks noChangeArrowheads="1"/>
          </p:cNvSpPr>
          <p:nvPr/>
        </p:nvSpPr>
        <p:spPr bwMode="auto">
          <a:xfrm>
            <a:off x="5530023" y="1976051"/>
            <a:ext cx="32848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Clr>
                <a:srgbClr val="000000"/>
              </a:buClr>
              <a:buFont typeface="Arial" pitchFamily="34" charset="0"/>
              <a:buNone/>
            </a:pPr>
            <a:r>
              <a:rPr lang="ru-RU" sz="1200" b="1" i="1" dirty="0"/>
              <a:t>Финансовые результаты, тыс. руб.</a:t>
            </a:r>
            <a:endParaRPr lang="ru-RU" sz="1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3141" y="978334"/>
          <a:ext cx="4249024" cy="176246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157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12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49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Значение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Сумма,  </a:t>
                      </a:r>
                      <a:r>
                        <a:rPr lang="ru-RU" sz="1400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45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Общая (инвестиционная) </a:t>
                      </a:r>
                    </a:p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стоимость проекта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1125</a:t>
                      </a: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5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Расходы в год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2092</a:t>
                      </a: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45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Доходы в</a:t>
                      </a:r>
                      <a:r>
                        <a:rPr lang="ru-RU" sz="1400" u="none" strike="noStrike" baseline="0" dirty="0">
                          <a:effectLst/>
                        </a:rPr>
                        <a:t>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2784</a:t>
                      </a: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77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Чистая прибыль в ГОД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692</a:t>
                      </a: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77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Чистая прибыль в МЕСЯЦ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 58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8443" y="3234264"/>
          <a:ext cx="4581137" cy="1318592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0921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90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96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Рентабельность продаж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6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Срок окупаемости всего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 месяцев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6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Чистая текущая стоимость проекта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625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тыс.руб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6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Индекс</a:t>
                      </a:r>
                      <a:r>
                        <a:rPr lang="ru-RU" sz="1400" u="none" strike="noStrike" baseline="0" dirty="0">
                          <a:effectLst/>
                        </a:rPr>
                        <a:t> доходности проекта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264" marR="9264" marT="926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Google Shape;105;p8"/>
          <p:cNvSpPr txBox="1">
            <a:spLocks noChangeArrowheads="1"/>
          </p:cNvSpPr>
          <p:nvPr/>
        </p:nvSpPr>
        <p:spPr bwMode="auto">
          <a:xfrm>
            <a:off x="276850" y="2829214"/>
            <a:ext cx="3851275" cy="106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eaLnBrk="1" hangingPunct="1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SzPts val="1800"/>
              <a:buFont typeface="Arial" pitchFamily="34" charset="0"/>
              <a:buNone/>
            </a:pPr>
            <a:endParaRPr lang="en-US" dirty="0"/>
          </a:p>
          <a:p>
            <a:pPr eaLnBrk="1" hangingPunct="1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SzPts val="1800"/>
              <a:buFont typeface="Arial" pitchFamily="34" charset="0"/>
              <a:buNone/>
            </a:pPr>
            <a:endParaRPr lang="ru-RU" dirty="0"/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="" xmlns:a16="http://schemas.microsoft.com/office/drawing/2014/main" id="{9450EBDE-861A-49D5-B628-FB4ABB7A7EA5}"/>
              </a:ext>
            </a:extLst>
          </p:cNvPr>
          <p:cNvGraphicFramePr/>
          <p:nvPr/>
        </p:nvGraphicFramePr>
        <p:xfrm>
          <a:off x="4869175" y="2253050"/>
          <a:ext cx="4142750" cy="255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8756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60" y="119723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0B7F8050-3346-CF45-196A-A042D1840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765" y="2816530"/>
            <a:ext cx="1422251" cy="142225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17275CF-3916-DD17-56C2-FA7222EFC5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44" y="1238476"/>
            <a:ext cx="1422251" cy="142225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9EF7E67-DDA5-7230-52AB-B40653E95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395" y="2816743"/>
            <a:ext cx="1422251" cy="142225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F4A82BD-6B5C-87D2-A80C-3AA5ECF40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6232" y="1238476"/>
            <a:ext cx="1422251" cy="14222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3BD43732-5087-B94E-7BA0-C8D559ACA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1542" y="1239082"/>
            <a:ext cx="1422251" cy="14222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514362E-4F8A-100A-7322-9BA30A49EA37}"/>
              </a:ext>
            </a:extLst>
          </p:cNvPr>
          <p:cNvSpPr txBox="1"/>
          <p:nvPr/>
        </p:nvSpPr>
        <p:spPr>
          <a:xfrm>
            <a:off x="756987" y="930699"/>
            <a:ext cx="11557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22C2367-7238-47F0-1184-2F0FAE473F01}"/>
              </a:ext>
            </a:extLst>
          </p:cNvPr>
          <p:cNvSpPr txBox="1"/>
          <p:nvPr/>
        </p:nvSpPr>
        <p:spPr>
          <a:xfrm>
            <a:off x="738041" y="2628621"/>
            <a:ext cx="1186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Теребова Анастасия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6DBADD3-5EE5-4520-1A7C-678FB3439931}"/>
              </a:ext>
            </a:extLst>
          </p:cNvPr>
          <p:cNvSpPr txBox="1"/>
          <p:nvPr/>
        </p:nvSpPr>
        <p:spPr>
          <a:xfrm>
            <a:off x="2464752" y="4225886"/>
            <a:ext cx="976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Венков Антон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EDE2D6F-BE88-FE37-5051-386EBCF65AC9}"/>
              </a:ext>
            </a:extLst>
          </p:cNvPr>
          <p:cNvSpPr txBox="1"/>
          <p:nvPr/>
        </p:nvSpPr>
        <p:spPr>
          <a:xfrm>
            <a:off x="2306334" y="2287621"/>
            <a:ext cx="1305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ПО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113CD350-4B00-69D8-9FC5-304591C18A3E}"/>
              </a:ext>
            </a:extLst>
          </p:cNvPr>
          <p:cNvSpPr txBox="1"/>
          <p:nvPr/>
        </p:nvSpPr>
        <p:spPr>
          <a:xfrm>
            <a:off x="4018791" y="2628621"/>
            <a:ext cx="1106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Носа Никита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A71CE8EB-045E-9BB5-CF80-8B24EE374B4B}"/>
              </a:ext>
            </a:extLst>
          </p:cNvPr>
          <p:cNvSpPr txBox="1"/>
          <p:nvPr/>
        </p:nvSpPr>
        <p:spPr>
          <a:xfrm>
            <a:off x="3876675" y="889317"/>
            <a:ext cx="1608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0ED4F8F-944B-4DCC-0ABB-38A98EE89E6D}"/>
              </a:ext>
            </a:extLst>
          </p:cNvPr>
          <p:cNvSpPr txBox="1"/>
          <p:nvPr/>
        </p:nvSpPr>
        <p:spPr>
          <a:xfrm>
            <a:off x="5765824" y="2508753"/>
            <a:ext cx="8613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Критик</a:t>
            </a:r>
            <a:endParaRPr lang="ru-RU" b="1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31D3A45C-3B6A-48B1-7F92-EC3F41234C87}"/>
              </a:ext>
            </a:extLst>
          </p:cNvPr>
          <p:cNvSpPr txBox="1"/>
          <p:nvPr/>
        </p:nvSpPr>
        <p:spPr>
          <a:xfrm>
            <a:off x="5812374" y="4227904"/>
            <a:ext cx="768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Иванов Артём 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40980F1E-BB41-B31E-E30A-2A6A3BB4E6CE}"/>
              </a:ext>
            </a:extLst>
          </p:cNvPr>
          <p:cNvSpPr txBox="1"/>
          <p:nvPr/>
        </p:nvSpPr>
        <p:spPr>
          <a:xfrm>
            <a:off x="7280503" y="2628621"/>
            <a:ext cx="10043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Булочкина Алёна </a:t>
            </a:r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109A3B15-4C47-0E1C-24C0-7E4C62804407}"/>
              </a:ext>
            </a:extLst>
          </p:cNvPr>
          <p:cNvSpPr txBox="1"/>
          <p:nvPr/>
        </p:nvSpPr>
        <p:spPr>
          <a:xfrm>
            <a:off x="7204785" y="889317"/>
            <a:ext cx="11557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Мотиватор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29553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60" y="119723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40980F1E-BB41-B31E-E30A-2A6A3BB4E6CE}"/>
              </a:ext>
            </a:extLst>
          </p:cNvPr>
          <p:cNvSpPr txBox="1"/>
          <p:nvPr/>
        </p:nvSpPr>
        <p:spPr>
          <a:xfrm>
            <a:off x="3127616" y="4172252"/>
            <a:ext cx="10043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Советова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Надежда</a:t>
            </a:r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109A3B15-4C47-0E1C-24C0-7E4C62804407}"/>
              </a:ext>
            </a:extLst>
          </p:cNvPr>
          <p:cNvSpPr txBox="1"/>
          <p:nvPr/>
        </p:nvSpPr>
        <p:spPr>
          <a:xfrm>
            <a:off x="3013893" y="2458877"/>
            <a:ext cx="12381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356E69A4-5752-4D23-6CAB-C12E7BDA590D}"/>
              </a:ext>
            </a:extLst>
          </p:cNvPr>
          <p:cNvSpPr txBox="1"/>
          <p:nvPr/>
        </p:nvSpPr>
        <p:spPr>
          <a:xfrm>
            <a:off x="7287753" y="4173049"/>
            <a:ext cx="10043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Биловол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EF6980C4-4A57-3709-AEAF-6CEEFC7BD935}"/>
              </a:ext>
            </a:extLst>
          </p:cNvPr>
          <p:cNvSpPr txBox="1"/>
          <p:nvPr/>
        </p:nvSpPr>
        <p:spPr>
          <a:xfrm>
            <a:off x="7137245" y="2458878"/>
            <a:ext cx="13053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Наставник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026" name="Picture 2" descr="Надежда Павловна Совето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981" y="2767053"/>
            <a:ext cx="1405597" cy="14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Евгений Олегович Билово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515" y="2767452"/>
            <a:ext cx="1404800" cy="14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лина Сергеевна Дмитрие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984" y="1361057"/>
            <a:ext cx="1405597" cy="14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09A3B15-4C47-0E1C-24C0-7E4C62804407}"/>
              </a:ext>
            </a:extLst>
          </p:cNvPr>
          <p:cNvSpPr txBox="1"/>
          <p:nvPr/>
        </p:nvSpPr>
        <p:spPr>
          <a:xfrm>
            <a:off x="4660510" y="833392"/>
            <a:ext cx="1916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связям с общественностью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0980F1E-BB41-B31E-E30A-2A6A3BB4E6CE}"/>
              </a:ext>
            </a:extLst>
          </p:cNvPr>
          <p:cNvSpPr txBox="1"/>
          <p:nvPr/>
        </p:nvSpPr>
        <p:spPr>
          <a:xfrm>
            <a:off x="5087365" y="2766655"/>
            <a:ext cx="1054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Дмитриева Полина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0D37CCB-ADDC-824D-3EAC-F5F71C33E5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040" y="1356611"/>
            <a:ext cx="1410043" cy="14100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F6980C4-4A57-3709-AEAF-6CEEFC7BD935}"/>
              </a:ext>
            </a:extLst>
          </p:cNvPr>
          <p:cNvSpPr txBox="1"/>
          <p:nvPr/>
        </p:nvSpPr>
        <p:spPr>
          <a:xfrm>
            <a:off x="901414" y="833392"/>
            <a:ext cx="1305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Разработчик ПО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56E69A4-5752-4D23-6CAB-C12E7BDA590D}"/>
              </a:ext>
            </a:extLst>
          </p:cNvPr>
          <p:cNvSpPr txBox="1"/>
          <p:nvPr/>
        </p:nvSpPr>
        <p:spPr>
          <a:xfrm>
            <a:off x="1051920" y="2766655"/>
            <a:ext cx="10043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Соколова Вероника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011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21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Схема 1"/>
          <p:cNvGraphicFramePr/>
          <p:nvPr/>
        </p:nvGraphicFramePr>
        <p:xfrm>
          <a:off x="576644" y="836312"/>
          <a:ext cx="791656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oogle Shape;6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Текст 2"/>
          <p:cNvSpPr txBox="1"/>
          <p:nvPr/>
        </p:nvSpPr>
        <p:spPr>
          <a:xfrm>
            <a:off x="326550" y="462977"/>
            <a:ext cx="6519862" cy="4619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cap="all" dirty="0">
                <a:solidFill>
                  <a:schemeClr val="tx1"/>
                </a:solidFill>
              </a:rPr>
              <a:t>Маркетинговая стратегия</a:t>
            </a:r>
            <a:endParaRPr sz="2400" b="1" kern="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63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11999" y="1673161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27" y="77646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DA266A97-E921-85F0-E90D-5F334DB74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914452"/>
              </p:ext>
            </p:extLst>
          </p:nvPr>
        </p:nvGraphicFramePr>
        <p:xfrm>
          <a:off x="99391" y="583095"/>
          <a:ext cx="8925336" cy="4436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002">
                  <a:extLst>
                    <a:ext uri="{9D8B030D-6E8A-4147-A177-3AD203B41FA5}">
                      <a16:colId xmlns="" xmlns:a16="http://schemas.microsoft.com/office/drawing/2014/main" val="1839759862"/>
                    </a:ext>
                  </a:extLst>
                </a:gridCol>
                <a:gridCol w="1108723">
                  <a:extLst>
                    <a:ext uri="{9D8B030D-6E8A-4147-A177-3AD203B41FA5}">
                      <a16:colId xmlns="" xmlns:a16="http://schemas.microsoft.com/office/drawing/2014/main" val="369381284"/>
                    </a:ext>
                  </a:extLst>
                </a:gridCol>
                <a:gridCol w="1108723">
                  <a:extLst>
                    <a:ext uri="{9D8B030D-6E8A-4147-A177-3AD203B41FA5}">
                      <a16:colId xmlns="" xmlns:a16="http://schemas.microsoft.com/office/drawing/2014/main" val="1686103262"/>
                    </a:ext>
                  </a:extLst>
                </a:gridCol>
                <a:gridCol w="1108723">
                  <a:extLst>
                    <a:ext uri="{9D8B030D-6E8A-4147-A177-3AD203B41FA5}">
                      <a16:colId xmlns="" xmlns:a16="http://schemas.microsoft.com/office/drawing/2014/main" val="1228404318"/>
                    </a:ext>
                  </a:extLst>
                </a:gridCol>
                <a:gridCol w="1108723">
                  <a:extLst>
                    <a:ext uri="{9D8B030D-6E8A-4147-A177-3AD203B41FA5}">
                      <a16:colId xmlns="" xmlns:a16="http://schemas.microsoft.com/office/drawing/2014/main" val="3671593331"/>
                    </a:ext>
                  </a:extLst>
                </a:gridCol>
                <a:gridCol w="1108721">
                  <a:extLst>
                    <a:ext uri="{9D8B030D-6E8A-4147-A177-3AD203B41FA5}">
                      <a16:colId xmlns="" xmlns:a16="http://schemas.microsoft.com/office/drawing/2014/main" val="1800381534"/>
                    </a:ext>
                  </a:extLst>
                </a:gridCol>
                <a:gridCol w="1108721">
                  <a:extLst>
                    <a:ext uri="{9D8B030D-6E8A-4147-A177-3AD203B41FA5}">
                      <a16:colId xmlns="" xmlns:a16="http://schemas.microsoft.com/office/drawing/2014/main" val="3104448804"/>
                    </a:ext>
                  </a:extLst>
                </a:gridCol>
              </a:tblGrid>
              <a:tr h="328398">
                <a:tc rowSpan="2"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Аналоги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55210192"/>
                  </a:ext>
                </a:extLst>
              </a:tr>
              <a:tr h="492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Eventbrite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Meetup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Facebook Events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Timepad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Яндекс афиша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Культура.РФ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8794599"/>
                  </a:ext>
                </a:extLst>
              </a:tr>
              <a:tr h="786616">
                <a:tc>
                  <a:txBody>
                    <a:bodyPr/>
                    <a:lstStyle/>
                    <a:p>
                      <a:r>
                        <a:rPr lang="ru-RU" dirty="0"/>
                        <a:t>Аудитория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Организаторы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Пользователи и организаторы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Пользователи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Организаторы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Пользователи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Пользователи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98064254"/>
                  </a:ext>
                </a:extLst>
              </a:tr>
              <a:tr h="897431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группировки событий по интересам пользователей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79473295"/>
                  </a:ext>
                </a:extLst>
              </a:tr>
              <a:tr h="558277">
                <a:tc>
                  <a:txBody>
                    <a:bodyPr/>
                    <a:lstStyle/>
                    <a:p>
                      <a:r>
                        <a:rPr lang="ru-RU" dirty="0"/>
                        <a:t>Наличие интерактивной карты событий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83724988"/>
                  </a:ext>
                </a:extLst>
              </a:tr>
              <a:tr h="699214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регистрации на мероприятия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07497858"/>
                  </a:ext>
                </a:extLst>
              </a:tr>
              <a:tr h="558277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покупки билетов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577606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950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A35935-26AA-571B-8F0C-195F91D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60" y="454161"/>
            <a:ext cx="8520120" cy="553998"/>
          </a:xfrm>
        </p:spPr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над проектом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7BC1E49-77B3-4800-ADD2-69440803D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605" y="2811423"/>
            <a:ext cx="2064248" cy="18779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B6FFDF7-7B96-C9D1-6CB1-71201D131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973" y="2971416"/>
            <a:ext cx="3517679" cy="16550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91609D1-8E7D-2AFE-A969-0F2688390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1266957"/>
            <a:ext cx="3449955" cy="14244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E05D4E5-5E73-1BFD-F1EE-610344E265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203" y="1151683"/>
            <a:ext cx="3140432" cy="165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29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Google Shape;167;p1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06963"/>
            <a:ext cx="914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 txBox="1"/>
          <p:nvPr/>
        </p:nvSpPr>
        <p:spPr>
          <a:xfrm>
            <a:off x="420688" y="292100"/>
            <a:ext cx="6519862" cy="4619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cap="all" dirty="0">
                <a:solidFill>
                  <a:schemeClr val="tx1"/>
                </a:solidFill>
              </a:rPr>
              <a:t>Измерение рынка</a:t>
            </a:r>
            <a:endParaRPr sz="2400" b="1" kern="0" cap="all" dirty="0">
              <a:solidFill>
                <a:schemeClr val="tx1"/>
              </a:solidFill>
            </a:endParaRPr>
          </a:p>
        </p:txBody>
      </p:sp>
      <p:grpSp>
        <p:nvGrpSpPr>
          <p:cNvPr id="25604" name="Группа 3"/>
          <p:cNvGrpSpPr>
            <a:grpSpLocks/>
          </p:cNvGrpSpPr>
          <p:nvPr/>
        </p:nvGrpSpPr>
        <p:grpSpPr bwMode="auto">
          <a:xfrm>
            <a:off x="0" y="692150"/>
            <a:ext cx="2624138" cy="96838"/>
            <a:chOff x="0" y="692501"/>
            <a:chExt cx="2624903" cy="9707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kern="0"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512904" y="3456528"/>
            <a:ext cx="34321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Основные тренды: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/>
              <a:t>Вовлекающий интерактив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/>
              <a:t>Сторитейлинг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/>
              <a:t>Отзывчивые логотипы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/>
              <a:t>Кричащие цвета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/>
              <a:t>Удобный интерфейс</a:t>
            </a:r>
          </a:p>
          <a:p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3414" y="861605"/>
            <a:ext cx="2786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/>
          </a:p>
          <a:p>
            <a:endParaRPr lang="ru-RU" sz="1200" dirty="0"/>
          </a:p>
        </p:txBody>
      </p:sp>
      <p:graphicFrame>
        <p:nvGraphicFramePr>
          <p:cNvPr id="16" name="Схема 15"/>
          <p:cNvGraphicFramePr/>
          <p:nvPr/>
        </p:nvGraphicFramePr>
        <p:xfrm>
          <a:off x="4192439" y="378365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Google Shape;162;p12"/>
          <p:cNvSpPr txBox="1"/>
          <p:nvPr/>
        </p:nvSpPr>
        <p:spPr>
          <a:xfrm>
            <a:off x="7448014" y="538338"/>
            <a:ext cx="1698532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00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Выручка в России</a:t>
            </a:r>
            <a:endParaRPr sz="100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" name="Google Shape;162;p12"/>
          <p:cNvSpPr txBox="1"/>
          <p:nvPr/>
        </p:nvSpPr>
        <p:spPr>
          <a:xfrm>
            <a:off x="7760735" y="1184770"/>
            <a:ext cx="15679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00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Выручка</a:t>
            </a:r>
          </a:p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00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Северо-Западном федеральном округе</a:t>
            </a:r>
            <a:endParaRPr sz="100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" name="Google Shape;162;p12"/>
          <p:cNvSpPr txBox="1"/>
          <p:nvPr/>
        </p:nvSpPr>
        <p:spPr>
          <a:xfrm>
            <a:off x="7556314" y="2230112"/>
            <a:ext cx="1587686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100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Выручка в Вологодской области</a:t>
            </a:r>
            <a:endParaRPr sz="100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DA57D1D2-A8DA-BE5E-29B0-6069C4BAA475}"/>
              </a:ext>
            </a:extLst>
          </p:cNvPr>
          <p:cNvGraphicFramePr/>
          <p:nvPr/>
        </p:nvGraphicFramePr>
        <p:xfrm>
          <a:off x="161120" y="1447939"/>
          <a:ext cx="4695513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805145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612</Words>
  <Application>Microsoft Office PowerPoint</Application>
  <PresentationFormat>Экран (16:9)</PresentationFormat>
  <Paragraphs>171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Gilroy-ExtraBold</vt:lpstr>
      <vt:lpstr>Helvetica</vt:lpstr>
      <vt:lpstr>Nunito</vt:lpstr>
      <vt:lpstr>Times New Roman</vt:lpstr>
      <vt:lpstr>Wingdings</vt:lpstr>
      <vt:lpstr>Office Theme</vt:lpstr>
      <vt:lpstr>Презентация PowerPoint</vt:lpstr>
      <vt:lpstr>Проблема</vt:lpstr>
      <vt:lpstr>Ценность</vt:lpstr>
      <vt:lpstr>Продукт/Решение</vt:lpstr>
      <vt:lpstr>Технологическое решение</vt:lpstr>
      <vt:lpstr>Принцип работы продукта/решения</vt:lpstr>
      <vt:lpstr>Пользователь</vt:lpstr>
      <vt:lpstr>Бизнес-модель</vt:lpstr>
      <vt:lpstr>Презентация PowerPoint</vt:lpstr>
      <vt:lpstr>Команда</vt:lpstr>
      <vt:lpstr>Команда</vt:lpstr>
      <vt:lpstr>Презентация PowerPoint</vt:lpstr>
      <vt:lpstr>Конкуренты</vt:lpstr>
      <vt:lpstr>План работы над проектом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Dashka</dc:creator>
  <cp:lastModifiedBy>Учетная запись Майкрософт</cp:lastModifiedBy>
  <cp:revision>18</cp:revision>
  <dcterms:modified xsi:type="dcterms:W3CDTF">2023-12-05T22:26:26Z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14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