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2"/>
  </p:notesMasterIdLst>
  <p:sldIdLst>
    <p:sldId id="268" r:id="rId2"/>
    <p:sldId id="266" r:id="rId3"/>
    <p:sldId id="260" r:id="rId4"/>
    <p:sldId id="276" r:id="rId5"/>
    <p:sldId id="277" r:id="rId6"/>
    <p:sldId id="267" r:id="rId7"/>
    <p:sldId id="261" r:id="rId8"/>
    <p:sldId id="278" r:id="rId9"/>
    <p:sldId id="271" r:id="rId10"/>
    <p:sldId id="264" r:id="rId11"/>
  </p:sldIdLst>
  <p:sldSz cx="12798425" cy="7199313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Verdana" pitchFamily="34" charset="0"/>
      <p:regular r:id="rId17"/>
      <p:bold r:id="rId18"/>
      <p:italic r:id="rId19"/>
      <p:boldItalic r:id="rId20"/>
    </p:embeddedFont>
    <p:embeddedFont>
      <p:font typeface="Calibri Light" pitchFamily="34" charset="0"/>
      <p:regular r:id="rId21"/>
      <p: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AD12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6"/>
  </p:normalViewPr>
  <p:slideViewPr>
    <p:cSldViewPr snapToGrid="0">
      <p:cViewPr varScale="1">
        <p:scale>
          <a:sx n="64" d="100"/>
          <a:sy n="64" d="100"/>
        </p:scale>
        <p:origin x="-840" y="-108"/>
      </p:cViewPr>
      <p:guideLst>
        <p:guide orient="horz" pos="2267"/>
        <p:guide pos="40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5AF8F-53E4-4D8C-95C2-987744E06551}" type="datetimeFigureOut">
              <a:rPr lang="ru-RU" smtClean="0"/>
              <a:pPr/>
              <a:t>08.12.2024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01D43-6004-466B-BDD9-918F565591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5943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8634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1797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6235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0145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8361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1896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0145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7537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2149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9803" y="1178222"/>
            <a:ext cx="9598819" cy="2506427"/>
          </a:xfrm>
        </p:spPr>
        <p:txBody>
          <a:bodyPr anchor="b"/>
          <a:lstStyle>
            <a:lvl1pPr algn="ctr">
              <a:defRPr sz="629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9803" y="3781306"/>
            <a:ext cx="9598819" cy="1738167"/>
          </a:xfrm>
        </p:spPr>
        <p:txBody>
          <a:bodyPr/>
          <a:lstStyle>
            <a:lvl1pPr marL="0" indent="0" algn="ctr">
              <a:buNone/>
              <a:defRPr sz="2519"/>
            </a:lvl1pPr>
            <a:lvl2pPr marL="479923" indent="0" algn="ctr">
              <a:buNone/>
              <a:defRPr sz="2099"/>
            </a:lvl2pPr>
            <a:lvl3pPr marL="959846" indent="0" algn="ctr">
              <a:buNone/>
              <a:defRPr sz="1889"/>
            </a:lvl3pPr>
            <a:lvl4pPr marL="1439769" indent="0" algn="ctr">
              <a:buNone/>
              <a:defRPr sz="1680"/>
            </a:lvl4pPr>
            <a:lvl5pPr marL="1919691" indent="0" algn="ctr">
              <a:buNone/>
              <a:defRPr sz="1680"/>
            </a:lvl5pPr>
            <a:lvl6pPr marL="2399614" indent="0" algn="ctr">
              <a:buNone/>
              <a:defRPr sz="1680"/>
            </a:lvl6pPr>
            <a:lvl7pPr marL="2879537" indent="0" algn="ctr">
              <a:buNone/>
              <a:defRPr sz="1680"/>
            </a:lvl7pPr>
            <a:lvl8pPr marL="3359460" indent="0" algn="ctr">
              <a:buNone/>
              <a:defRPr sz="1680"/>
            </a:lvl8pPr>
            <a:lvl9pPr marL="3839383" indent="0" algn="ctr">
              <a:buNone/>
              <a:defRPr sz="168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pPr/>
              <a:t>08.12.2024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186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pPr/>
              <a:t>08.12.2024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9433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226" y="1794830"/>
            <a:ext cx="11038642" cy="2994714"/>
          </a:xfrm>
        </p:spPr>
        <p:txBody>
          <a:bodyPr anchor="b"/>
          <a:lstStyle>
            <a:lvl1pPr>
              <a:defRPr sz="629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226" y="4817875"/>
            <a:ext cx="11038642" cy="1574849"/>
          </a:xfrm>
        </p:spPr>
        <p:txBody>
          <a:bodyPr/>
          <a:lstStyle>
            <a:lvl1pPr marL="0" indent="0">
              <a:buNone/>
              <a:defRPr sz="2519">
                <a:solidFill>
                  <a:schemeClr val="tx1">
                    <a:tint val="75000"/>
                  </a:schemeClr>
                </a:solidFill>
              </a:defRPr>
            </a:lvl1pPr>
            <a:lvl2pPr marL="479923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2pPr>
            <a:lvl3pPr marL="959846" indent="0">
              <a:buNone/>
              <a:defRPr sz="1889">
                <a:solidFill>
                  <a:schemeClr val="tx1">
                    <a:tint val="75000"/>
                  </a:schemeClr>
                </a:solidFill>
              </a:defRPr>
            </a:lvl3pPr>
            <a:lvl4pPr marL="1439769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69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61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537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4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383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pPr/>
              <a:t>08.12.2024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406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9892" y="1916484"/>
            <a:ext cx="5439331" cy="456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9202" y="1916484"/>
            <a:ext cx="5439331" cy="456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pPr/>
              <a:t>08.12.2024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379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8" y="383297"/>
            <a:ext cx="11038642" cy="139153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559" y="1764832"/>
            <a:ext cx="5414333" cy="864917"/>
          </a:xfrm>
        </p:spPr>
        <p:txBody>
          <a:bodyPr anchor="b"/>
          <a:lstStyle>
            <a:lvl1pPr marL="0" indent="0">
              <a:buNone/>
              <a:defRPr sz="2519" b="1"/>
            </a:lvl1pPr>
            <a:lvl2pPr marL="479923" indent="0">
              <a:buNone/>
              <a:defRPr sz="2099" b="1"/>
            </a:lvl2pPr>
            <a:lvl3pPr marL="959846" indent="0">
              <a:buNone/>
              <a:defRPr sz="1889" b="1"/>
            </a:lvl3pPr>
            <a:lvl4pPr marL="1439769" indent="0">
              <a:buNone/>
              <a:defRPr sz="1680" b="1"/>
            </a:lvl4pPr>
            <a:lvl5pPr marL="1919691" indent="0">
              <a:buNone/>
              <a:defRPr sz="1680" b="1"/>
            </a:lvl5pPr>
            <a:lvl6pPr marL="2399614" indent="0">
              <a:buNone/>
              <a:defRPr sz="1680" b="1"/>
            </a:lvl6pPr>
            <a:lvl7pPr marL="2879537" indent="0">
              <a:buNone/>
              <a:defRPr sz="1680" b="1"/>
            </a:lvl7pPr>
            <a:lvl8pPr marL="3359460" indent="0">
              <a:buNone/>
              <a:defRPr sz="1680" b="1"/>
            </a:lvl8pPr>
            <a:lvl9pPr marL="3839383" indent="0">
              <a:buNone/>
              <a:defRPr sz="168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559" y="2629749"/>
            <a:ext cx="5414333" cy="386796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9202" y="1764832"/>
            <a:ext cx="5440998" cy="864917"/>
          </a:xfrm>
        </p:spPr>
        <p:txBody>
          <a:bodyPr anchor="b"/>
          <a:lstStyle>
            <a:lvl1pPr marL="0" indent="0">
              <a:buNone/>
              <a:defRPr sz="2519" b="1"/>
            </a:lvl1pPr>
            <a:lvl2pPr marL="479923" indent="0">
              <a:buNone/>
              <a:defRPr sz="2099" b="1"/>
            </a:lvl2pPr>
            <a:lvl3pPr marL="959846" indent="0">
              <a:buNone/>
              <a:defRPr sz="1889" b="1"/>
            </a:lvl3pPr>
            <a:lvl4pPr marL="1439769" indent="0">
              <a:buNone/>
              <a:defRPr sz="1680" b="1"/>
            </a:lvl4pPr>
            <a:lvl5pPr marL="1919691" indent="0">
              <a:buNone/>
              <a:defRPr sz="1680" b="1"/>
            </a:lvl5pPr>
            <a:lvl6pPr marL="2399614" indent="0">
              <a:buNone/>
              <a:defRPr sz="1680" b="1"/>
            </a:lvl6pPr>
            <a:lvl7pPr marL="2879537" indent="0">
              <a:buNone/>
              <a:defRPr sz="1680" b="1"/>
            </a:lvl7pPr>
            <a:lvl8pPr marL="3359460" indent="0">
              <a:buNone/>
              <a:defRPr sz="1680" b="1"/>
            </a:lvl8pPr>
            <a:lvl9pPr marL="3839383" indent="0">
              <a:buNone/>
              <a:defRPr sz="168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9202" y="2629749"/>
            <a:ext cx="5440998" cy="386796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pPr/>
              <a:t>08.12.2024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2005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pPr/>
              <a:t>08.12.2024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9214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pPr/>
              <a:t>08.12.2024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7637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0997" y="1036569"/>
            <a:ext cx="6479203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1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23" indent="0">
              <a:buNone/>
              <a:defRPr sz="1470"/>
            </a:lvl2pPr>
            <a:lvl3pPr marL="959846" indent="0">
              <a:buNone/>
              <a:defRPr sz="1260"/>
            </a:lvl3pPr>
            <a:lvl4pPr marL="1439769" indent="0">
              <a:buNone/>
              <a:defRPr sz="1050"/>
            </a:lvl4pPr>
            <a:lvl5pPr marL="1919691" indent="0">
              <a:buNone/>
              <a:defRPr sz="1050"/>
            </a:lvl5pPr>
            <a:lvl6pPr marL="2399614" indent="0">
              <a:buNone/>
              <a:defRPr sz="1050"/>
            </a:lvl6pPr>
            <a:lvl7pPr marL="2879537" indent="0">
              <a:buNone/>
              <a:defRPr sz="1050"/>
            </a:lvl7pPr>
            <a:lvl8pPr marL="3359460" indent="0">
              <a:buNone/>
              <a:defRPr sz="1050"/>
            </a:lvl8pPr>
            <a:lvl9pPr marL="3839383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pPr/>
              <a:t>08.12.2024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171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0997" y="1036569"/>
            <a:ext cx="6479203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23" indent="0">
              <a:buNone/>
              <a:defRPr sz="2939"/>
            </a:lvl2pPr>
            <a:lvl3pPr marL="959846" indent="0">
              <a:buNone/>
              <a:defRPr sz="2519"/>
            </a:lvl3pPr>
            <a:lvl4pPr marL="1439769" indent="0">
              <a:buNone/>
              <a:defRPr sz="2099"/>
            </a:lvl4pPr>
            <a:lvl5pPr marL="1919691" indent="0">
              <a:buNone/>
              <a:defRPr sz="2099"/>
            </a:lvl5pPr>
            <a:lvl6pPr marL="2399614" indent="0">
              <a:buNone/>
              <a:defRPr sz="2099"/>
            </a:lvl6pPr>
            <a:lvl7pPr marL="2879537" indent="0">
              <a:buNone/>
              <a:defRPr sz="2099"/>
            </a:lvl7pPr>
            <a:lvl8pPr marL="3359460" indent="0">
              <a:buNone/>
              <a:defRPr sz="2099"/>
            </a:lvl8pPr>
            <a:lvl9pPr marL="3839383" indent="0">
              <a:buNone/>
              <a:defRPr sz="209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23" indent="0">
              <a:buNone/>
              <a:defRPr sz="1470"/>
            </a:lvl2pPr>
            <a:lvl3pPr marL="959846" indent="0">
              <a:buNone/>
              <a:defRPr sz="1260"/>
            </a:lvl3pPr>
            <a:lvl4pPr marL="1439769" indent="0">
              <a:buNone/>
              <a:defRPr sz="1050"/>
            </a:lvl4pPr>
            <a:lvl5pPr marL="1919691" indent="0">
              <a:buNone/>
              <a:defRPr sz="1050"/>
            </a:lvl5pPr>
            <a:lvl6pPr marL="2399614" indent="0">
              <a:buNone/>
              <a:defRPr sz="1050"/>
            </a:lvl6pPr>
            <a:lvl7pPr marL="2879537" indent="0">
              <a:buNone/>
              <a:defRPr sz="1050"/>
            </a:lvl7pPr>
            <a:lvl8pPr marL="3359460" indent="0">
              <a:buNone/>
              <a:defRPr sz="1050"/>
            </a:lvl8pPr>
            <a:lvl9pPr marL="3839383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pPr/>
              <a:t>08.12.2024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932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pPr/>
              <a:t>08.12.2024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152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58873" y="383297"/>
            <a:ext cx="2759660" cy="610108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9892" y="383297"/>
            <a:ext cx="8119001" cy="610108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pPr/>
              <a:t>08.12.2024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5876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9892" y="383297"/>
            <a:ext cx="11038642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9892" y="1916484"/>
            <a:ext cx="11038642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9892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25119-A1E4-43FB-8C8E-46B2A7B59BEA}" type="datetimeFigureOut">
              <a:rPr lang="ru-RU" smtClean="0"/>
              <a:pPr/>
              <a:t>08.12.2024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39479" y="6672697"/>
            <a:ext cx="43194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38887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B9C24-B9CB-4F0F-967F-F53C06CF9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024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59846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61" indent="-239961" algn="l" defTabSz="95984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884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19" kern="1200">
          <a:solidFill>
            <a:schemeClr val="tx1"/>
          </a:solidFill>
          <a:latin typeface="+mn-lt"/>
          <a:ea typeface="+mn-ea"/>
          <a:cs typeface="+mn-cs"/>
        </a:defRPr>
      </a:lvl2pPr>
      <a:lvl3pPr marL="1199807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79730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4pPr>
      <a:lvl5pPr marL="2159653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5pPr>
      <a:lvl6pPr marL="2639576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6pPr>
      <a:lvl7pPr marL="3119498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7pPr>
      <a:lvl8pPr marL="3599421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8pPr>
      <a:lvl9pPr marL="4079344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1pPr>
      <a:lvl2pPr marL="479923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2pPr>
      <a:lvl3pPr marL="959846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3pPr>
      <a:lvl4pPr marL="1439769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4pPr>
      <a:lvl5pPr marL="1919691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5pPr>
      <a:lvl6pPr marL="2399614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6pPr>
      <a:lvl7pPr marL="2879537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7pPr>
      <a:lvl8pPr marL="3359460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8pPr>
      <a:lvl9pPr marL="3839383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9.svg"/><Relationship Id="rId5" Type="http://schemas.openxmlformats.org/officeDocument/2006/relationships/image" Target="../media/image2.jpeg"/><Relationship Id="rId10" Type="http://schemas.openxmlformats.org/officeDocument/2006/relationships/image" Target="../media/image5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C5132BBD-1004-40FA-A4A0-F35C1D627E52}"/>
              </a:ext>
            </a:extLst>
          </p:cNvPr>
          <p:cNvSpPr/>
          <p:nvPr/>
        </p:nvSpPr>
        <p:spPr>
          <a:xfrm>
            <a:off x="-4067" y="-6554"/>
            <a:ext cx="12802492" cy="70371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33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5A2DC69-EE85-440A-8966-AC38C87B2F41}"/>
              </a:ext>
            </a:extLst>
          </p:cNvPr>
          <p:cNvSpPr txBox="1"/>
          <p:nvPr/>
        </p:nvSpPr>
        <p:spPr>
          <a:xfrm>
            <a:off x="4729720" y="3710233"/>
            <a:ext cx="7188713" cy="1259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792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Мобильное приложение «Я и ЗОЖ – путь к себе»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BB2EC528-558F-4C0D-A933-45F8DB04427D}"/>
              </a:ext>
            </a:extLst>
          </p:cNvPr>
          <p:cNvCxnSpPr/>
          <p:nvPr/>
        </p:nvCxnSpPr>
        <p:spPr>
          <a:xfrm>
            <a:off x="1436337" y="6444123"/>
            <a:ext cx="617315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339503CF-A62D-4E11-94A5-254F070613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881810" y="1524642"/>
            <a:ext cx="1465073" cy="1188041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4AA1D3DC-A1BC-4F57-9516-9EA7E0B4FA38}"/>
              </a:ext>
            </a:extLst>
          </p:cNvPr>
          <p:cNvSpPr/>
          <p:nvPr/>
        </p:nvSpPr>
        <p:spPr>
          <a:xfrm>
            <a:off x="-4067" y="5893272"/>
            <a:ext cx="12802492" cy="132944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33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002D479-7D11-4D1A-BF73-1876C0B817E4}"/>
              </a:ext>
            </a:extLst>
          </p:cNvPr>
          <p:cNvSpPr txBox="1"/>
          <p:nvPr/>
        </p:nvSpPr>
        <p:spPr>
          <a:xfrm>
            <a:off x="4781069" y="6275201"/>
            <a:ext cx="1509790" cy="748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22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Бражникова</a:t>
            </a:r>
            <a:r>
              <a:rPr lang="ru-RU" sz="1422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 Юлия</a:t>
            </a:r>
          </a:p>
          <a:p>
            <a:r>
              <a:rPr lang="ru-RU" sz="1422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ИТиСУ</a:t>
            </a:r>
            <a:r>
              <a:rPr lang="ru-RU" sz="1422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 СФУ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692CFE0C-5CCF-4A8B-87CE-1FDB74D36513}"/>
              </a:ext>
            </a:extLst>
          </p:cNvPr>
          <p:cNvSpPr txBox="1"/>
          <p:nvPr/>
        </p:nvSpPr>
        <p:spPr>
          <a:xfrm>
            <a:off x="10220008" y="6263712"/>
            <a:ext cx="1699514" cy="530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22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Красноярск</a:t>
            </a:r>
            <a:br>
              <a:rPr lang="ru-RU" sz="1422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</a:br>
            <a:r>
              <a:rPr lang="ru-RU" sz="1422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2024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E88E32BB-96D0-452A-A396-2304848B91B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640" t="11908" r="39782" b="22490"/>
          <a:stretch/>
        </p:blipFill>
        <p:spPr>
          <a:xfrm>
            <a:off x="781875" y="546486"/>
            <a:ext cx="3190851" cy="66980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76911E5D-BAD6-4516-8377-F7DB21A577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881810" y="596172"/>
            <a:ext cx="2067207" cy="50560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729AD71-316A-451B-866C-633DC3FB936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927200" y="495452"/>
            <a:ext cx="826845" cy="6426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B5644A37-3766-47EC-8670-66EFDB9C06E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7829421" y="531023"/>
            <a:ext cx="1988305" cy="642684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C795DB49-0C54-1D1E-CE0E-D778A40A6384}"/>
              </a:ext>
            </a:extLst>
          </p:cNvPr>
          <p:cNvSpPr txBox="1">
            <a:spLocks/>
          </p:cNvSpPr>
          <p:nvPr/>
        </p:nvSpPr>
        <p:spPr>
          <a:xfrm>
            <a:off x="4781069" y="2799916"/>
            <a:ext cx="1695635" cy="50560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акселерационная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программа СФУ</a:t>
            </a:r>
          </a:p>
        </p:txBody>
      </p:sp>
    </p:spTree>
    <p:extLst>
      <p:ext uri="{BB962C8B-B14F-4D97-AF65-F5344CB8AC3E}">
        <p14:creationId xmlns:p14="http://schemas.microsoft.com/office/powerpoint/2010/main" xmlns="" val="293835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BE9EF87-FCC8-398D-D018-5A1181A79DB9}"/>
              </a:ext>
            </a:extLst>
          </p:cNvPr>
          <p:cNvSpPr txBox="1"/>
          <p:nvPr/>
        </p:nvSpPr>
        <p:spPr>
          <a:xfrm>
            <a:off x="844897" y="1537795"/>
            <a:ext cx="7115655" cy="51199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Наши клиенты хотят рационально питаться полезными продуктами, чтобы восполнить запас макро- и </a:t>
            </a: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микронутриентов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а также привести свое тело и здоровье в норму, но не могут потому, все их время уходит на домашние дела, а именно уход за маленьким ребенком.</a:t>
            </a:r>
          </a:p>
          <a:p>
            <a:endParaRPr lang="ru-RU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Недостаток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макро и микронутриентов -&gt; Сонливость, раздражительность, слабая иммунная система. </a:t>
            </a:r>
          </a:p>
          <a:p>
            <a:endParaRPr lang="ru-RU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Нет времени на составление плана питания, постоянные перекусы -&gt; Лишний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вес.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" marR="6985" indent="-6350">
              <a:lnSpc>
                <a:spcPct val="103000"/>
              </a:lnSpc>
              <a:spcAft>
                <a:spcPts val="1325"/>
              </a:spcAft>
            </a:pP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Разработка мобильного приложения для мам с маленькими детьми</a:t>
            </a:r>
            <a:r>
              <a:rPr lang="en-US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решает проблему организации рационального питания за счет формирования персонифицированного плана питания с использованием искусственного интеллекта.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608E655-DCA3-41D7-8AC7-7157BDC613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E051844-32B7-440A-B056-3204586F4D7F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BCD9008A-D0A7-46C4-B797-2CD169187543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7BD1E39-27CD-9C74-6FFE-DAD63954BA02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Проблема и решение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B375BB3A-32B3-416E-A38B-0AA9D1C0ADDE}"/>
              </a:ext>
            </a:extLst>
          </p:cNvPr>
          <p:cNvSpPr/>
          <p:nvPr/>
        </p:nvSpPr>
        <p:spPr>
          <a:xfrm>
            <a:off x="8304551" y="1663907"/>
            <a:ext cx="4182256" cy="5104676"/>
          </a:xfrm>
          <a:prstGeom prst="roundRect">
            <a:avLst>
              <a:gd name="adj" fmla="val 3405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95D7FE3-2032-4813-A6C1-426262C58370}"/>
              </a:ext>
            </a:extLst>
          </p:cNvPr>
          <p:cNvSpPr txBox="1"/>
          <p:nvPr/>
        </p:nvSpPr>
        <p:spPr>
          <a:xfrm>
            <a:off x="8575813" y="5302957"/>
            <a:ext cx="3639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Фото или иллюстрация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37904" t="45082" r="32717" b="20492"/>
          <a:stretch>
            <a:fillRect/>
          </a:stretch>
        </p:blipFill>
        <p:spPr bwMode="auto">
          <a:xfrm>
            <a:off x="8278585" y="3312827"/>
            <a:ext cx="4186538" cy="275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99036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BE9EF87-FCC8-398D-D018-5A1181A79DB9}"/>
              </a:ext>
            </a:extLst>
          </p:cNvPr>
          <p:cNvSpPr txBox="1"/>
          <p:nvPr/>
        </p:nvSpPr>
        <p:spPr>
          <a:xfrm>
            <a:off x="563308" y="1687705"/>
            <a:ext cx="7194102" cy="44012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dirty="0" smtClean="0"/>
              <a:t>М</a:t>
            </a:r>
            <a:r>
              <a:rPr lang="ru-RU" sz="2000" dirty="0" smtClean="0"/>
              <a:t>обильное </a:t>
            </a:r>
            <a:r>
              <a:rPr lang="ru-RU" sz="2000" dirty="0" smtClean="0"/>
              <a:t>приложение для рынка В2С по организации рационального питания за счет формирования персонифицированного плана питания с использованием искусственного интеллекта. </a:t>
            </a:r>
            <a:endParaRPr lang="ru-RU" sz="2000" dirty="0" smtClean="0"/>
          </a:p>
          <a:p>
            <a:r>
              <a:rPr lang="ru-RU" sz="2000" dirty="0" smtClean="0"/>
              <a:t>Обученный </a:t>
            </a:r>
            <a:r>
              <a:rPr lang="ru-RU" sz="2000" dirty="0" smtClean="0"/>
              <a:t>искусственный интеллект будет составлять персонифицированное меню исходя из личных целей и параметров человека, а также будет рассчитывать норму дневной физической активности и суточную норму воды. </a:t>
            </a:r>
            <a:endParaRPr lang="ru-RU" sz="2000" dirty="0" smtClean="0"/>
          </a:p>
          <a:p>
            <a:r>
              <a:rPr lang="ru-RU" sz="2000" dirty="0" smtClean="0"/>
              <a:t>После </a:t>
            </a:r>
            <a:r>
              <a:rPr lang="ru-RU" sz="2000" dirty="0" smtClean="0"/>
              <a:t>составления меню, будет рассчитываться список необходимых покупок продуктов на неделю и их количество. Также будут присутствовать пошаговые рецепты блюд с фото- и видео-сопровождением. Возможность интеграции с </a:t>
            </a:r>
            <a:r>
              <a:rPr lang="ru-RU" sz="2000" dirty="0" err="1" smtClean="0"/>
              <a:t>фитнес-тренерами</a:t>
            </a:r>
            <a:r>
              <a:rPr lang="ru-RU" sz="2000" dirty="0" smtClean="0"/>
              <a:t> и </a:t>
            </a:r>
            <a:r>
              <a:rPr lang="ru-RU" sz="2000" dirty="0" err="1" smtClean="0"/>
              <a:t>коучами</a:t>
            </a:r>
            <a:r>
              <a:rPr lang="ru-RU" sz="2000" dirty="0" smtClean="0"/>
              <a:t>, будет приносить прибыль в виде % от продаж их услуг.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3343751-E229-4BE8-953B-5BA60A0994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23B7470-B0C3-46AE-B775-06ED2A790AD5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14496C5-0AA3-49B3-9E9D-94F6DA1BDD80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CC0D9D1-9932-48EE-B93C-3D7D872BC6C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продукт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 l="24540" t="26844" r="36289" b="19877"/>
          <a:stretch>
            <a:fillRect/>
          </a:stretch>
        </p:blipFill>
        <p:spPr bwMode="auto">
          <a:xfrm>
            <a:off x="7704944" y="2113613"/>
            <a:ext cx="4766873" cy="3645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9709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BE9EF87-FCC8-398D-D018-5A1181A79DB9}"/>
              </a:ext>
            </a:extLst>
          </p:cNvPr>
          <p:cNvSpPr txBox="1"/>
          <p:nvPr/>
        </p:nvSpPr>
        <p:spPr>
          <a:xfrm>
            <a:off x="614440" y="2271345"/>
            <a:ext cx="6086164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8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lang="ru-RU" sz="18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евушки в возрасте от 27 до 35 лет, с детьми в возрасте до трех лет, которые большее количество времени проводит дома с ребенком, перебиваются подработками. Муж содержит семью. У них недостаток финансов, наличие ипотеки, дефицит свободного времени, нехватка времени на осмысленный выбор продуктов питания, наличие лишнего веса, недосыпов, хронической усталости, раздражительности и стрессов.</a:t>
            </a:r>
            <a:r>
              <a:rPr lang="ru-RU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3343751-E229-4BE8-953B-5BA60A0994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23B7470-B0C3-46AE-B775-06ED2A790AD5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14496C5-0AA3-49B3-9E9D-94F6DA1BDD80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CC0D9D1-9932-48EE-B93C-3D7D872BC6C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 err="1">
                <a:latin typeface="Verdana" panose="020B0604030504040204" pitchFamily="34" charset="0"/>
                <a:ea typeface="Verdana" panose="020B0604030504040204" pitchFamily="34" charset="0"/>
              </a:rPr>
              <a:t>ЦЕЛЕВАя</a:t>
            </a:r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 АУДИТОРИЯ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 l="32143" t="30737" r="30989" b="24590"/>
          <a:stretch>
            <a:fillRect/>
          </a:stretch>
        </p:blipFill>
        <p:spPr bwMode="auto">
          <a:xfrm>
            <a:off x="7043177" y="2203555"/>
            <a:ext cx="5324946" cy="3627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89768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724AA4B5-4A15-43E6-8007-ECC7BA347E58}"/>
              </a:ext>
            </a:extLst>
          </p:cNvPr>
          <p:cNvSpPr/>
          <p:nvPr/>
        </p:nvSpPr>
        <p:spPr>
          <a:xfrm>
            <a:off x="753672" y="786415"/>
            <a:ext cx="8724900" cy="5765800"/>
          </a:xfrm>
          <a:prstGeom prst="roundRect">
            <a:avLst>
              <a:gd name="adj" fmla="val 4993"/>
            </a:avLst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5454891-0C4C-4641-BC39-023B10EB2146}"/>
              </a:ext>
            </a:extLst>
          </p:cNvPr>
          <p:cNvSpPr txBox="1"/>
          <p:nvPr/>
        </p:nvSpPr>
        <p:spPr>
          <a:xfrm>
            <a:off x="1198337" y="1205515"/>
            <a:ext cx="68435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Пошаговое использование приложения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171B98D-43C8-47A0-9833-75A97C002834}"/>
              </a:ext>
            </a:extLst>
          </p:cNvPr>
          <p:cNvSpPr txBox="1"/>
          <p:nvPr/>
        </p:nvSpPr>
        <p:spPr>
          <a:xfrm>
            <a:off x="1102146" y="2332471"/>
            <a:ext cx="18248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105D12E-1EC1-48A4-94C3-05A840362825}"/>
              </a:ext>
            </a:extLst>
          </p:cNvPr>
          <p:cNvSpPr/>
          <p:nvPr/>
        </p:nvSpPr>
        <p:spPr>
          <a:xfrm>
            <a:off x="1425042" y="3163468"/>
            <a:ext cx="122378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47FC1E7-5C4D-4134-A10E-A4D15E9BE306}"/>
              </a:ext>
            </a:extLst>
          </p:cNvPr>
          <p:cNvSpPr txBox="1"/>
          <p:nvPr/>
        </p:nvSpPr>
        <p:spPr>
          <a:xfrm>
            <a:off x="3758407" y="2331535"/>
            <a:ext cx="18248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E8C5A7FA-4EB6-4379-ACBF-B424CDCDBD22}"/>
              </a:ext>
            </a:extLst>
          </p:cNvPr>
          <p:cNvSpPr/>
          <p:nvPr/>
        </p:nvSpPr>
        <p:spPr>
          <a:xfrm>
            <a:off x="4081303" y="3162532"/>
            <a:ext cx="122378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7E217F1-328D-4DA8-9157-638940BBECD2}"/>
              </a:ext>
            </a:extLst>
          </p:cNvPr>
          <p:cNvSpPr txBox="1"/>
          <p:nvPr/>
        </p:nvSpPr>
        <p:spPr>
          <a:xfrm>
            <a:off x="1012770" y="4145051"/>
            <a:ext cx="18248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E40AA17-3036-4494-AC5B-842FFDEE297A}"/>
              </a:ext>
            </a:extLst>
          </p:cNvPr>
          <p:cNvSpPr/>
          <p:nvPr/>
        </p:nvSpPr>
        <p:spPr>
          <a:xfrm>
            <a:off x="1335666" y="4976048"/>
            <a:ext cx="122378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E59A47D-6578-4342-A40B-1E85FE7FD9C5}"/>
              </a:ext>
            </a:extLst>
          </p:cNvPr>
          <p:cNvSpPr txBox="1"/>
          <p:nvPr/>
        </p:nvSpPr>
        <p:spPr>
          <a:xfrm>
            <a:off x="3669031" y="4190770"/>
            <a:ext cx="18248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DE0AE388-7180-44D6-A3FA-01F2F32A17D3}"/>
              </a:ext>
            </a:extLst>
          </p:cNvPr>
          <p:cNvSpPr/>
          <p:nvPr/>
        </p:nvSpPr>
        <p:spPr>
          <a:xfrm>
            <a:off x="3991927" y="5021767"/>
            <a:ext cx="122378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CEA56C9-1796-4AC7-A1A2-E41AC381A586}"/>
              </a:ext>
            </a:extLst>
          </p:cNvPr>
          <p:cNvSpPr txBox="1"/>
          <p:nvPr/>
        </p:nvSpPr>
        <p:spPr>
          <a:xfrm>
            <a:off x="6285837" y="2331535"/>
            <a:ext cx="18248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B7023AFE-FFEF-488B-A1E1-41A3968346F2}"/>
              </a:ext>
            </a:extLst>
          </p:cNvPr>
          <p:cNvSpPr/>
          <p:nvPr/>
        </p:nvSpPr>
        <p:spPr>
          <a:xfrm>
            <a:off x="6608733" y="3162532"/>
            <a:ext cx="122378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6239ECA-958C-4D83-8277-39DC0B6B69B4}"/>
              </a:ext>
            </a:extLst>
          </p:cNvPr>
          <p:cNvSpPr txBox="1"/>
          <p:nvPr/>
        </p:nvSpPr>
        <p:spPr>
          <a:xfrm>
            <a:off x="6196461" y="4190770"/>
            <a:ext cx="18248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6E758BC-D23D-43E7-85EB-52BDA9D897A7}"/>
              </a:ext>
            </a:extLst>
          </p:cNvPr>
          <p:cNvSpPr/>
          <p:nvPr/>
        </p:nvSpPr>
        <p:spPr>
          <a:xfrm>
            <a:off x="6519357" y="5021767"/>
            <a:ext cx="1223781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C93F826E-48E0-4A6D-A719-0356E439BD6E}"/>
              </a:ext>
            </a:extLst>
          </p:cNvPr>
          <p:cNvSpPr txBox="1">
            <a:spLocks/>
          </p:cNvSpPr>
          <p:nvPr/>
        </p:nvSpPr>
        <p:spPr>
          <a:xfrm>
            <a:off x="3983337" y="3312017"/>
            <a:ext cx="1914246" cy="762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Составление рациона на неделю исходя из личных потребностей. Просмотр рецептов из рациона. 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C4B00B98-FE11-4CCF-93EE-43A02A97B9F9}"/>
              </a:ext>
            </a:extLst>
          </p:cNvPr>
          <p:cNvSpPr txBox="1">
            <a:spLocks/>
          </p:cNvSpPr>
          <p:nvPr/>
        </p:nvSpPr>
        <p:spPr>
          <a:xfrm>
            <a:off x="6519357" y="3324215"/>
            <a:ext cx="1914246" cy="762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Получение списка продуктов и их количество. Заказ продуктов на дом.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xmlns="" id="{0A9F9745-DC64-45E6-A8E2-5D45689770F9}"/>
              </a:ext>
            </a:extLst>
          </p:cNvPr>
          <p:cNvSpPr txBox="1">
            <a:spLocks/>
          </p:cNvSpPr>
          <p:nvPr/>
        </p:nvSpPr>
        <p:spPr>
          <a:xfrm>
            <a:off x="3900549" y="5136292"/>
            <a:ext cx="1914246" cy="762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Выбор домашней тренировки (при необходимости), которая будет рассчитана на 20-30 минут. 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xmlns="" id="{0136555D-2CEC-43EB-BBBB-0436D0E65B4C}"/>
              </a:ext>
            </a:extLst>
          </p:cNvPr>
          <p:cNvSpPr txBox="1">
            <a:spLocks/>
          </p:cNvSpPr>
          <p:nvPr/>
        </p:nvSpPr>
        <p:spPr>
          <a:xfrm>
            <a:off x="6411060" y="5148490"/>
            <a:ext cx="1914246" cy="762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Дополнительно: услуги персонального тренера или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коуча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по личностному развитию.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xmlns="" id="{A0D86303-ECE2-4E0F-8484-EB2E22469CF0}"/>
              </a:ext>
            </a:extLst>
          </p:cNvPr>
          <p:cNvSpPr txBox="1">
            <a:spLocks/>
          </p:cNvSpPr>
          <p:nvPr/>
        </p:nvSpPr>
        <p:spPr>
          <a:xfrm>
            <a:off x="1335666" y="3312953"/>
            <a:ext cx="1914246" cy="762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Регистрация, введение своих личных параметров и указание цели (сброс, набор или поддержание веса)  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58E548E9-E952-45C8-A757-5CCA3ADE3E9D}"/>
              </a:ext>
            </a:extLst>
          </p:cNvPr>
          <p:cNvSpPr txBox="1">
            <a:spLocks/>
          </p:cNvSpPr>
          <p:nvPr/>
        </p:nvSpPr>
        <p:spPr>
          <a:xfrm>
            <a:off x="1220076" y="5135695"/>
            <a:ext cx="1914246" cy="762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Ведение личной отчетной таблицы с показателями прогресса. Счетчик воды и шагов. 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158314CE-5FBA-487F-9C03-5C4BB698E8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081" t="14087" r="11804" b="5260"/>
          <a:stretch/>
        </p:blipFill>
        <p:spPr>
          <a:xfrm>
            <a:off x="8663691" y="1060723"/>
            <a:ext cx="3194791" cy="507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8935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F7AF968-0FAD-4D8B-90A6-22187790A4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06E5D47-3207-42B5-8A70-C6AF88950ECC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3478CE2-C011-4C2E-8B03-02A75AC46F47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E57508B-3FF1-4DCD-8DC1-D0F613654433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КОНКУРЕНТЫ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179A48F7-AF37-F8C8-3034-6F2C300690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4952960"/>
              </p:ext>
            </p:extLst>
          </p:nvPr>
        </p:nvGraphicFramePr>
        <p:xfrm>
          <a:off x="269823" y="1638242"/>
          <a:ext cx="12187004" cy="4567687"/>
        </p:xfrm>
        <a:graphic>
          <a:graphicData uri="http://schemas.openxmlformats.org/drawingml/2006/table">
            <a:tbl>
              <a:tblPr/>
              <a:tblGrid>
                <a:gridCol w="2233281">
                  <a:extLst>
                    <a:ext uri="{9D8B030D-6E8A-4147-A177-3AD203B41FA5}">
                      <a16:colId xmlns:a16="http://schemas.microsoft.com/office/drawing/2014/main" xmlns="" val="224074849"/>
                    </a:ext>
                  </a:extLst>
                </a:gridCol>
                <a:gridCol w="2237656">
                  <a:extLst>
                    <a:ext uri="{9D8B030D-6E8A-4147-A177-3AD203B41FA5}">
                      <a16:colId xmlns:a16="http://schemas.microsoft.com/office/drawing/2014/main" xmlns="" val="3241745563"/>
                    </a:ext>
                  </a:extLst>
                </a:gridCol>
                <a:gridCol w="2374694">
                  <a:extLst>
                    <a:ext uri="{9D8B030D-6E8A-4147-A177-3AD203B41FA5}">
                      <a16:colId xmlns:a16="http://schemas.microsoft.com/office/drawing/2014/main" xmlns="" val="4063406743"/>
                    </a:ext>
                  </a:extLst>
                </a:gridCol>
                <a:gridCol w="2367712">
                  <a:extLst>
                    <a:ext uri="{9D8B030D-6E8A-4147-A177-3AD203B41FA5}">
                      <a16:colId xmlns:a16="http://schemas.microsoft.com/office/drawing/2014/main" xmlns="" val="830909560"/>
                    </a:ext>
                  </a:extLst>
                </a:gridCol>
                <a:gridCol w="2973661">
                  <a:extLst>
                    <a:ext uri="{9D8B030D-6E8A-4147-A177-3AD203B41FA5}">
                      <a16:colId xmlns:a16="http://schemas.microsoft.com/office/drawing/2014/main" xmlns="" val="3488091163"/>
                    </a:ext>
                  </a:extLst>
                </a:gridCol>
              </a:tblGrid>
              <a:tr h="145553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Критерий  </a:t>
                      </a: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Самостоятельное голодание</a:t>
                      </a:r>
                      <a:endParaRPr lang="ru-RU" sz="1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Марафоны, </a:t>
                      </a:r>
                      <a:r>
                        <a:rPr lang="ru-RU" sz="18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детоксы</a:t>
                      </a:r>
                      <a:endParaRPr lang="ru-RU" sz="1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Мобильные приложения</a:t>
                      </a:r>
                      <a:endParaRPr lang="ru-RU" sz="1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Наше мобильное приложение</a:t>
                      </a:r>
                      <a:endParaRPr lang="ru-RU" sz="1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30872057"/>
                  </a:ext>
                </a:extLst>
              </a:tr>
              <a:tr h="1265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Восполнение макро и микро нутриентов</a:t>
                      </a:r>
                      <a:endParaRPr lang="ru-RU" sz="1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нет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да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нет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да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8543786"/>
                  </a:ext>
                </a:extLst>
              </a:tr>
              <a:tr h="92317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Цена</a:t>
                      </a:r>
                      <a:endParaRPr lang="ru-RU" sz="1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59846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  <a:r>
                        <a:rPr lang="ru-RU" sz="1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 руб.</a:t>
                      </a:r>
                    </a:p>
                    <a:p>
                      <a:pPr fontAlgn="t"/>
                      <a:endParaRPr lang="ru-RU" sz="1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от 4 тыс. руб.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от </a:t>
                      </a: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1,5 тыс</a:t>
                      </a:r>
                      <a:r>
                        <a:rPr lang="ru-RU" sz="1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. руб. / </a:t>
                      </a: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месяц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  <a:r>
                        <a:rPr lang="ru-RU" sz="1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299 руб. / месяц</a:t>
                      </a:r>
                      <a:endParaRPr lang="ru-RU" sz="1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40358686"/>
                  </a:ext>
                </a:extLst>
              </a:tr>
              <a:tr h="92317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Персонализация</a:t>
                      </a:r>
                      <a:endParaRPr lang="ru-RU" sz="1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нет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нет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не всегда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да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70852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30628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BE9EF87-FCC8-398D-D018-5A1181A79DB9}"/>
              </a:ext>
            </a:extLst>
          </p:cNvPr>
          <p:cNvSpPr txBox="1"/>
          <p:nvPr/>
        </p:nvSpPr>
        <p:spPr>
          <a:xfrm>
            <a:off x="991520" y="2054149"/>
            <a:ext cx="11150513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400" dirty="0" smtClean="0"/>
              <a:t>Бизнес-модель - подписка. </a:t>
            </a:r>
          </a:p>
          <a:p>
            <a:r>
              <a:rPr lang="ru-RU" sz="2400" dirty="0" smtClean="0"/>
              <a:t>Платное мобильное приложение для рынка В2С по организации рационального питания за счет формирования персонифицированного плана питания с составлением списка и количества продуктов.  </a:t>
            </a:r>
          </a:p>
          <a:p>
            <a:r>
              <a:rPr lang="ru-RU" sz="2400" dirty="0" smtClean="0"/>
              <a:t>Реклама партнеров в мобильном приложении: фитнес-тренер </a:t>
            </a:r>
            <a:r>
              <a:rPr lang="ru-RU" sz="2400" dirty="0" err="1" smtClean="0"/>
              <a:t>онлайн</a:t>
            </a:r>
            <a:r>
              <a:rPr lang="ru-RU" sz="2400" dirty="0" smtClean="0"/>
              <a:t>, </a:t>
            </a:r>
            <a:r>
              <a:rPr lang="ru-RU" sz="2400" dirty="0" err="1" smtClean="0"/>
              <a:t>коуч</a:t>
            </a:r>
            <a:r>
              <a:rPr lang="ru-RU" sz="2400" dirty="0" smtClean="0"/>
              <a:t> по развитию личности. </a:t>
            </a:r>
            <a:r>
              <a:rPr lang="ru-RU" sz="2400" dirty="0" err="1" smtClean="0"/>
              <a:t>Коллаборация</a:t>
            </a:r>
            <a:r>
              <a:rPr lang="ru-RU" sz="2400" dirty="0" smtClean="0"/>
              <a:t> с сервисом по доставке продуктов питания (Купер). С партнеров будет взиматься % от объема реализованных товаров и услуг через наше мобильное приложение.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EFD263B-2898-4842-90D5-10EBB572DF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54339A5A-7D1F-4DAC-A093-6AF82FB38C6C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17F162-88F0-428D-BA57-27B1E75900D7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245C11B-9105-4CF8-BF59-F8480A8264E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БИЗНЕС-МОДЕЛЬ</a:t>
            </a:r>
          </a:p>
        </p:txBody>
      </p:sp>
    </p:spTree>
    <p:extLst>
      <p:ext uri="{BB962C8B-B14F-4D97-AF65-F5344CB8AC3E}">
        <p14:creationId xmlns:p14="http://schemas.microsoft.com/office/powerpoint/2010/main" xmlns="" val="1786043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BE9EF87-FCC8-398D-D018-5A1181A79DB9}"/>
              </a:ext>
            </a:extLst>
          </p:cNvPr>
          <p:cNvSpPr txBox="1"/>
          <p:nvPr/>
        </p:nvSpPr>
        <p:spPr>
          <a:xfrm>
            <a:off x="762000" y="1927544"/>
            <a:ext cx="6015342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ru-RU" sz="2200" dirty="0" smtClean="0"/>
              <a:t>Каналы продвижения продукции:</a:t>
            </a:r>
          </a:p>
          <a:p>
            <a:r>
              <a:rPr lang="ru-RU" sz="2200" dirty="0" smtClean="0"/>
              <a:t>1. </a:t>
            </a:r>
            <a:r>
              <a:rPr lang="ru-RU" sz="2200" dirty="0" err="1" smtClean="0"/>
              <a:t>Коллаборация</a:t>
            </a:r>
            <a:r>
              <a:rPr lang="ru-RU" sz="2200" dirty="0" smtClean="0"/>
              <a:t> с другими организациями рынка персонифицированного питания для продвижения нашего мобильного приложения на их платформах, а мы, в свою очередь, будем рекламировать их услуги в приложении.</a:t>
            </a:r>
          </a:p>
          <a:p>
            <a:r>
              <a:rPr lang="ru-RU" sz="2200" dirty="0" smtClean="0"/>
              <a:t>2. </a:t>
            </a:r>
            <a:r>
              <a:rPr lang="ru-RU" sz="2200" dirty="0" err="1" smtClean="0"/>
              <a:t>Соцсети</a:t>
            </a:r>
            <a:r>
              <a:rPr lang="ru-RU" sz="2200" dirty="0" smtClean="0"/>
              <a:t> (VК, телеграмм, партнёрство с </a:t>
            </a:r>
            <a:r>
              <a:rPr lang="ru-RU" sz="2200" dirty="0" err="1" smtClean="0"/>
              <a:t>блогерами</a:t>
            </a:r>
            <a:r>
              <a:rPr lang="ru-RU" sz="2200" dirty="0" smtClean="0"/>
              <a:t>). </a:t>
            </a:r>
          </a:p>
          <a:p>
            <a:r>
              <a:rPr lang="ru-RU" sz="2200" dirty="0" smtClean="0"/>
              <a:t>3. Работа </a:t>
            </a:r>
            <a:r>
              <a:rPr lang="ru-RU" sz="2200" dirty="0" err="1" smtClean="0"/>
              <a:t>промоутеров</a:t>
            </a:r>
            <a:r>
              <a:rPr lang="ru-RU" sz="2200" dirty="0" smtClean="0"/>
              <a:t> в местах, где наиболее часто бывает выбранный сегмент потребителей: детские сады, поликлиники, детские площадки, парки</a:t>
            </a:r>
            <a:r>
              <a:rPr lang="ru-RU" sz="2200" dirty="0" smtClean="0"/>
              <a:t>.</a:t>
            </a:r>
            <a:endParaRPr lang="ru-RU" sz="2200" dirty="0" smtClean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3343751-E229-4BE8-953B-5BA60A0994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23B7470-B0C3-46AE-B775-06ED2A790AD5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14496C5-0AA3-49B3-9E9D-94F6DA1BDD80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CC0D9D1-9932-48EE-B93C-3D7D872BC6C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КАНАЛЫ </a:t>
            </a:r>
            <a:r>
              <a:rPr lang="ru-RU" sz="2800" b="1" cap="all" dirty="0" smtClean="0">
                <a:latin typeface="Verdana" panose="020B0604030504040204" pitchFamily="34" charset="0"/>
                <a:ea typeface="Verdana" panose="020B0604030504040204" pitchFamily="34" charset="0"/>
              </a:rPr>
              <a:t>ПРОДВИЖЕНИЯ</a:t>
            </a:r>
            <a:endParaRPr lang="ru-RU" sz="2800" b="1" cap="al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 descr="Изображение выглядит как в помещении, стул, мебель, люди&#10;&#10;Автоматически созданное описание">
            <a:extLst>
              <a:ext uri="{FF2B5EF4-FFF2-40B4-BE49-F238E27FC236}">
                <a16:creationId xmlns="" xmlns:a16="http://schemas.microsoft.com/office/drawing/2014/main" id="{F3C5BEB5-5333-D46D-AC7C-798231A7F74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45505" y="2069568"/>
            <a:ext cx="3855739" cy="3870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189768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BE9EF87-FCC8-398D-D018-5A1181A79DB9}"/>
              </a:ext>
            </a:extLst>
          </p:cNvPr>
          <p:cNvSpPr txBox="1"/>
          <p:nvPr/>
        </p:nvSpPr>
        <p:spPr>
          <a:xfrm>
            <a:off x="269823" y="1667601"/>
            <a:ext cx="12201993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Выявлена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целевая аудитория, продуманы источники сбыта, продумана проблема и как наше мобильное приложение будет ее решать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just"/>
            <a:endParaRPr lang="ru-RU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Проект находится в процессе разработки концепции и первоначального дизайна приложения.</a:t>
            </a:r>
          </a:p>
          <a:p>
            <a:pPr algn="just"/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Ведутся активные исследования рынка и анализ потребностей целевой аудитории.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Проводятся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опросы и интервью с потенциальными пользователями, чтобы понять их предпочтения и ожидания от использования нашего приложения.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Это поможет нам сформировать функционал, который будет действительно востребован.</a:t>
            </a:r>
          </a:p>
          <a:p>
            <a:pPr algn="just"/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Мы работаем над интеграцией технологий искусственного интеллекта. Начата работа по определению требований к обучению модели ИИ.</a:t>
            </a:r>
          </a:p>
          <a:p>
            <a:pPr algn="just"/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Ведется поиск и отбор партнеров, которые будут доступны пользователям приложения. Это позволит обеспечить высокое качество предоставляемых услуг и увеличить доверие к платформе.</a:t>
            </a:r>
          </a:p>
          <a:p>
            <a:pPr algn="just"/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Уровень готовности нашего продукта на данный момент: TRL2.</a:t>
            </a:r>
          </a:p>
          <a:p>
            <a:pPr algn="just"/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4423ADD-0BF4-4883-89E0-A76C07D4A4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508105" y="227133"/>
            <a:ext cx="1147371" cy="93041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69AE1B1-104F-419F-957B-F546EF087991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4E2A80AD-B689-40FA-BD54-3170B1F95E25}"/>
              </a:ext>
            </a:extLst>
          </p:cNvPr>
          <p:cNvSpPr/>
          <p:nvPr/>
        </p:nvSpPr>
        <p:spPr>
          <a:xfrm>
            <a:off x="11940288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0947A63-0402-465C-9DB8-0F55605B0986}"/>
              </a:ext>
            </a:extLst>
          </p:cNvPr>
          <p:cNvSpPr txBox="1"/>
          <p:nvPr/>
        </p:nvSpPr>
        <p:spPr>
          <a:xfrm>
            <a:off x="929233" y="532527"/>
            <a:ext cx="6955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ТЕКУЩЕЕ СОСТОЯНИЕ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190204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5C7EEEDF-AFC1-441E-9947-D28B5F803582}"/>
              </a:ext>
            </a:extLst>
          </p:cNvPr>
          <p:cNvSpPr/>
          <p:nvPr/>
        </p:nvSpPr>
        <p:spPr>
          <a:xfrm>
            <a:off x="0" y="421097"/>
            <a:ext cx="12323960" cy="6778216"/>
          </a:xfrm>
          <a:prstGeom prst="roundRect">
            <a:avLst>
              <a:gd name="adj" fmla="val 4633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E5872C77-49B5-463C-A658-44F074C5F099}"/>
              </a:ext>
            </a:extLst>
          </p:cNvPr>
          <p:cNvSpPr/>
          <p:nvPr/>
        </p:nvSpPr>
        <p:spPr>
          <a:xfrm>
            <a:off x="785642" y="2267712"/>
            <a:ext cx="4773910" cy="3749040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D9F2ED71-2F45-4938-B734-4623E1443247}"/>
              </a:ext>
            </a:extLst>
          </p:cNvPr>
          <p:cNvSpPr/>
          <p:nvPr/>
        </p:nvSpPr>
        <p:spPr>
          <a:xfrm>
            <a:off x="7059169" y="2216394"/>
            <a:ext cx="4912680" cy="3782069"/>
          </a:xfrm>
          <a:prstGeom prst="roundRect">
            <a:avLst>
              <a:gd name="adj" fmla="val 89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xmlns="" id="{4E2B1E20-1096-424E-9261-1B863F7A3DD6}"/>
              </a:ext>
            </a:extLst>
          </p:cNvPr>
          <p:cNvSpPr txBox="1">
            <a:spLocks/>
          </p:cNvSpPr>
          <p:nvPr/>
        </p:nvSpPr>
        <p:spPr>
          <a:xfrm>
            <a:off x="859536" y="2743200"/>
            <a:ext cx="4517136" cy="1170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Бражникова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20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Юлия 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Олеговна</a:t>
            </a:r>
          </a:p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Лидер проекта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xmlns="" id="{9D66775C-B8D9-494B-91EA-B17B393AB353}"/>
              </a:ext>
            </a:extLst>
          </p:cNvPr>
          <p:cNvSpPr txBox="1">
            <a:spLocks/>
          </p:cNvSpPr>
          <p:nvPr/>
        </p:nvSpPr>
        <p:spPr>
          <a:xfrm>
            <a:off x="749809" y="4228598"/>
            <a:ext cx="4553712" cy="1696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/>
              <a:t>Конт. тел:</a:t>
            </a:r>
            <a:br>
              <a:rPr lang="ru-RU" sz="1800" dirty="0"/>
            </a:br>
            <a:r>
              <a:rPr lang="ru-RU" sz="1800" dirty="0"/>
              <a:t>+7 (967) 604</a:t>
            </a:r>
            <a:r>
              <a:rPr lang="en-US" sz="1800" dirty="0"/>
              <a:t>-</a:t>
            </a:r>
            <a:r>
              <a:rPr lang="ru-RU" sz="1800" dirty="0"/>
              <a:t>84</a:t>
            </a:r>
            <a:r>
              <a:rPr lang="en-US" sz="1800" dirty="0"/>
              <a:t>-</a:t>
            </a:r>
            <a:r>
              <a:rPr lang="ru-RU" sz="1800" dirty="0"/>
              <a:t>84 </a:t>
            </a:r>
          </a:p>
          <a:p>
            <a:r>
              <a:rPr lang="pl-PL" sz="1800" dirty="0"/>
              <a:t>Email: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en-US" sz="1800" dirty="0"/>
              <a:t>juliabulatova1701@gmail</a:t>
            </a:r>
            <a:r>
              <a:rPr lang="pl-PL" sz="1800" dirty="0"/>
              <a:t>.com</a:t>
            </a:r>
          </a:p>
        </p:txBody>
      </p:sp>
      <p:sp>
        <p:nvSpPr>
          <p:cNvPr id="31" name="Объект 2">
            <a:extLst>
              <a:ext uri="{FF2B5EF4-FFF2-40B4-BE49-F238E27FC236}">
                <a16:creationId xmlns:a16="http://schemas.microsoft.com/office/drawing/2014/main" xmlns="" id="{31F547FE-72EF-4857-98B5-71720A7C7576}"/>
              </a:ext>
            </a:extLst>
          </p:cNvPr>
          <p:cNvSpPr txBox="1">
            <a:spLocks/>
          </p:cNvSpPr>
          <p:nvPr/>
        </p:nvSpPr>
        <p:spPr>
          <a:xfrm>
            <a:off x="7040880" y="4169664"/>
            <a:ext cx="4882896" cy="1719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/>
              <a:t>Конт. тел:</a:t>
            </a:r>
            <a:br>
              <a:rPr lang="ru-RU" sz="1800" dirty="0"/>
            </a:br>
            <a:r>
              <a:rPr lang="ru-RU" sz="1800" dirty="0"/>
              <a:t>+7 (</a:t>
            </a:r>
            <a:r>
              <a:rPr lang="en-US" sz="1800" dirty="0"/>
              <a:t>913</a:t>
            </a:r>
            <a:r>
              <a:rPr lang="ru-RU" sz="1800" dirty="0"/>
              <a:t>) </a:t>
            </a:r>
            <a:r>
              <a:rPr lang="en-US" sz="1800" dirty="0"/>
              <a:t>510</a:t>
            </a:r>
            <a:r>
              <a:rPr lang="ru-RU" sz="1800" dirty="0"/>
              <a:t>-</a:t>
            </a:r>
            <a:r>
              <a:rPr lang="en-US" sz="1800" dirty="0"/>
              <a:t>05</a:t>
            </a:r>
            <a:r>
              <a:rPr lang="ru-RU" sz="1800" dirty="0"/>
              <a:t>-</a:t>
            </a:r>
            <a:r>
              <a:rPr lang="en-US" sz="1800" dirty="0"/>
              <a:t>25</a:t>
            </a:r>
            <a:endParaRPr lang="ru-RU" sz="1800" dirty="0"/>
          </a:p>
          <a:p>
            <a:r>
              <a:rPr lang="pl-PL" sz="1800" dirty="0"/>
              <a:t>Email: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en-US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atimofeeva@sfu-kras</a:t>
            </a:r>
            <a:r>
              <a:rPr lang="ru-RU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</a:t>
            </a:r>
            <a:r>
              <a:rPr lang="en-US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ru</a:t>
            </a:r>
            <a:endParaRPr lang="pl-PL" sz="18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7E90C26-CD7E-4DFD-9465-739E8B7715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29233" y="462075"/>
            <a:ext cx="1147371" cy="93041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DD540C8-B5A6-42F9-828F-05990F1F90B0}"/>
              </a:ext>
            </a:extLst>
          </p:cNvPr>
          <p:cNvSpPr txBox="1"/>
          <p:nvPr/>
        </p:nvSpPr>
        <p:spPr>
          <a:xfrm>
            <a:off x="3294153" y="661497"/>
            <a:ext cx="6955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Команда и контакты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3D49BA31-347A-AF38-D8BB-D18C504071D7}"/>
              </a:ext>
            </a:extLst>
          </p:cNvPr>
          <p:cNvSpPr txBox="1">
            <a:spLocks/>
          </p:cNvSpPr>
          <p:nvPr/>
        </p:nvSpPr>
        <p:spPr>
          <a:xfrm>
            <a:off x="7370064" y="2810633"/>
            <a:ext cx="4224528" cy="901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Тимофеева </a:t>
            </a:r>
            <a:endParaRPr lang="en-US" sz="20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Анастасия 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Михайловна</a:t>
            </a:r>
          </a:p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Наставник</a:t>
            </a:r>
          </a:p>
        </p:txBody>
      </p:sp>
    </p:spTree>
    <p:extLst>
      <p:ext uri="{BB962C8B-B14F-4D97-AF65-F5344CB8AC3E}">
        <p14:creationId xmlns:p14="http://schemas.microsoft.com/office/powerpoint/2010/main" xmlns="" val="40046107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766</TotalTime>
  <Words>603</Words>
  <Application>Microsoft Office PowerPoint</Application>
  <PresentationFormat>Произвольный</PresentationFormat>
  <Paragraphs>92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Verdana</vt:lpstr>
      <vt:lpstr>Times New Roman</vt:lpstr>
      <vt:lpstr>Calibri Light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Нигматуллин Илья Рафаильевич</dc:creator>
  <cp:lastModifiedBy>Admin</cp:lastModifiedBy>
  <cp:revision>47</cp:revision>
  <dcterms:created xsi:type="dcterms:W3CDTF">2022-11-22T17:18:43Z</dcterms:created>
  <dcterms:modified xsi:type="dcterms:W3CDTF">2024-12-08T16:59:35Z</dcterms:modified>
</cp:coreProperties>
</file>