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320" r:id="rId5"/>
    <p:sldId id="304" r:id="rId6"/>
    <p:sldId id="302" r:id="rId7"/>
    <p:sldId id="259" r:id="rId8"/>
    <p:sldId id="303" r:id="rId9"/>
    <p:sldId id="275" r:id="rId10"/>
    <p:sldId id="319" r:id="rId11"/>
    <p:sldId id="281" r:id="rId12"/>
    <p:sldId id="315" r:id="rId13"/>
    <p:sldId id="316" r:id="rId14"/>
    <p:sldId id="300" r:id="rId15"/>
    <p:sldId id="301" r:id="rId16"/>
    <p:sldId id="321" r:id="rId17"/>
    <p:sldId id="308" r:id="rId18"/>
    <p:sldId id="307" r:id="rId19"/>
    <p:sldId id="310" r:id="rId20"/>
    <p:sldId id="311" r:id="rId21"/>
    <p:sldId id="312" r:id="rId22"/>
    <p:sldId id="313" r:id="rId23"/>
    <p:sldId id="263" r:id="rId24"/>
    <p:sldId id="322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77" autoAdjust="0"/>
    <p:restoredTop sz="99755" autoAdjust="0"/>
  </p:normalViewPr>
  <p:slideViewPr>
    <p:cSldViewPr snapToGrid="0">
      <p:cViewPr varScale="1">
        <p:scale>
          <a:sx n="98" d="100"/>
          <a:sy n="98" d="100"/>
        </p:scale>
        <p:origin x="130" y="8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24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12/9/2025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12/9/2025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12/9/2025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12/9/2025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12/9/2025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8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novoshahtinsk.topify.ru/catalog/keys-faithpro-dlya-kvadrokoptera-dji-ryze-tello/?utm_source=chatgpt.com" TargetMode="External"/><Relationship Id="rId3" Type="http://schemas.openxmlformats.org/officeDocument/2006/relationships/hyperlink" Target="https://www.ozon.ru/category/dji-tello-akkumulyator/?utm_source=chatgpt.com" TargetMode="External"/><Relationship Id="rId7" Type="http://schemas.openxmlformats.org/officeDocument/2006/relationships/hyperlink" Target="https://volokolamsk.promportal.su/goods/95641858/zaschitnaya-setka-ot-bpla-i-dronov-40h40h4.htm?utm_source=chatgpt.com" TargetMode="External"/><Relationship Id="rId2" Type="http://schemas.openxmlformats.org/officeDocument/2006/relationships/hyperlink" Target="https://ultratrade.ru/products/kvadrokopter-dji-tello-edu-standard-edition-black-1/?srsltid=AfmBOoo4LkIzFWq9MDqDXAD3aTDroMAApu0IPN_qjCdjFrZLudIIBeBu&amp;utm_source=chatgpt.com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gazeta.ru/tech/news/2025/03/12/25292426.shtml?utm_source=chatgpt.com" TargetMode="External"/><Relationship Id="rId5" Type="http://schemas.openxmlformats.org/officeDocument/2006/relationships/hyperlink" Target="https://www.kns.ru/product/router-tp-link-archer-ax23-ax1800/?utm_source=chatgpt.com" TargetMode="External"/><Relationship Id="rId4" Type="http://schemas.openxmlformats.org/officeDocument/2006/relationships/hyperlink" Target="https://www.ozon.ru/category/tello-hab/?utm_source=chatgpt.com" TargetMode="External"/><Relationship Id="rId9" Type="http://schemas.openxmlformats.org/officeDocument/2006/relationships/hyperlink" Target="https://alnado.ru/shop/bez-kategorii/komplektuyushie-dlya-modelizma/vozdushnye-vinty/propellery-dlya-dji-tello-originalnyj-nabor-4sht/?utm_source=chatgpt.com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A9BCEA-9EFD-4595-80E9-69E6BE0681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0844" y="345192"/>
            <a:ext cx="9857064" cy="1299050"/>
          </a:xfrm>
        </p:spPr>
        <p:txBody>
          <a:bodyPr>
            <a:normAutofit fontScale="90000"/>
          </a:bodyPr>
          <a:lstStyle/>
          <a:p>
            <a:r>
              <a:rPr lang="ru-RU" dirty="0"/>
              <a:t>Национально исследовательский университет «</a:t>
            </a:r>
            <a:r>
              <a:rPr lang="ru-RU" dirty="0" err="1"/>
              <a:t>мифи</a:t>
            </a:r>
            <a:r>
              <a:rPr lang="ru-RU" dirty="0"/>
              <a:t>»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2EC47D1-A6C6-4924-AC09-D853F3F5E4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95954" y="4880683"/>
            <a:ext cx="7197726" cy="1405467"/>
          </a:xfrm>
        </p:spPr>
        <p:txBody>
          <a:bodyPr>
            <a:normAutofit fontScale="85000" lnSpcReduction="20000"/>
          </a:bodyPr>
          <a:lstStyle/>
          <a:p>
            <a:r>
              <a:rPr lang="ru-RU" dirty="0" err="1"/>
              <a:t>Кыдыров</a:t>
            </a:r>
            <a:r>
              <a:rPr lang="ru-RU" dirty="0"/>
              <a:t> Ростислав </a:t>
            </a:r>
            <a:r>
              <a:rPr lang="ru-RU" dirty="0" err="1"/>
              <a:t>Есенгелдиевич</a:t>
            </a:r>
            <a:endParaRPr lang="ru-RU" dirty="0"/>
          </a:p>
          <a:p>
            <a:r>
              <a:rPr lang="ru-RU" dirty="0"/>
              <a:t>Группа: м24-206</a:t>
            </a:r>
          </a:p>
          <a:p>
            <a:r>
              <a:rPr lang="en-US" dirty="0"/>
              <a:t>@ivalsitsor</a:t>
            </a:r>
            <a:endParaRPr lang="ru-RU" dirty="0"/>
          </a:p>
          <a:p>
            <a:r>
              <a:rPr lang="ru-RU" dirty="0"/>
              <a:t>+7(925)346-58-05</a:t>
            </a:r>
            <a:endParaRPr lang="en-US" dirty="0"/>
          </a:p>
          <a:p>
            <a:endParaRPr lang="en-US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E5E189C-54E9-431A-A4D9-FAAF8714C069}"/>
              </a:ext>
            </a:extLst>
          </p:cNvPr>
          <p:cNvSpPr/>
          <p:nvPr/>
        </p:nvSpPr>
        <p:spPr>
          <a:xfrm>
            <a:off x="1378832" y="2431465"/>
            <a:ext cx="4136444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dirty="0" err="1">
                <a:ln/>
                <a:solidFill>
                  <a:schemeClr val="accent5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DreamFly</a:t>
            </a:r>
            <a:endParaRPr lang="ru-RU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A4927C-2E1D-4BA1-8A13-EE7A0B4DC179}"/>
              </a:ext>
            </a:extLst>
          </p:cNvPr>
          <p:cNvSpPr txBox="1"/>
          <p:nvPr/>
        </p:nvSpPr>
        <p:spPr>
          <a:xfrm>
            <a:off x="3128211" y="3429000"/>
            <a:ext cx="6398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Шоу дронов для индивидуальных клиентов</a:t>
            </a:r>
          </a:p>
        </p:txBody>
      </p:sp>
    </p:spTree>
    <p:extLst>
      <p:ext uri="{BB962C8B-B14F-4D97-AF65-F5344CB8AC3E}">
        <p14:creationId xmlns:p14="http://schemas.microsoft.com/office/powerpoint/2010/main" val="18800894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7CE385-55E9-4987-8669-B429E9E4A8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Итог: Кто наш сегмент?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08B0E30-AB8C-4F94-BACB-879A52A8DD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Наиболее заинтересованные: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Женихи и невесты, планирующие свадьбу в помещении.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Люди, отмечающие день рождения или юбилей в ресторане.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Те, кто хочет сделать персонализированный сюрприз.</a:t>
            </a:r>
          </a:p>
        </p:txBody>
      </p:sp>
    </p:spTree>
    <p:extLst>
      <p:ext uri="{BB962C8B-B14F-4D97-AF65-F5344CB8AC3E}">
        <p14:creationId xmlns:p14="http://schemas.microsoft.com/office/powerpoint/2010/main" val="12222057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Объект 8">
            <a:extLst>
              <a:ext uri="{FF2B5EF4-FFF2-40B4-BE49-F238E27FC236}">
                <a16:creationId xmlns:a16="http://schemas.microsoft.com/office/drawing/2014/main" id="{F7FB5E31-3430-4FDB-902B-709710A3C58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62053843"/>
              </p:ext>
            </p:extLst>
          </p:nvPr>
        </p:nvGraphicFramePr>
        <p:xfrm>
          <a:off x="0" y="442490"/>
          <a:ext cx="12191998" cy="644235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15688">
                  <a:extLst>
                    <a:ext uri="{9D8B030D-6E8A-4147-A177-3AD203B41FA5}">
                      <a16:colId xmlns:a16="http://schemas.microsoft.com/office/drawing/2014/main" val="4277988155"/>
                    </a:ext>
                  </a:extLst>
                </a:gridCol>
                <a:gridCol w="372060">
                  <a:extLst>
                    <a:ext uri="{9D8B030D-6E8A-4147-A177-3AD203B41FA5}">
                      <a16:colId xmlns:a16="http://schemas.microsoft.com/office/drawing/2014/main" val="413621295"/>
                    </a:ext>
                  </a:extLst>
                </a:gridCol>
                <a:gridCol w="399120">
                  <a:extLst>
                    <a:ext uri="{9D8B030D-6E8A-4147-A177-3AD203B41FA5}">
                      <a16:colId xmlns:a16="http://schemas.microsoft.com/office/drawing/2014/main" val="1302929141"/>
                    </a:ext>
                  </a:extLst>
                </a:gridCol>
                <a:gridCol w="450983">
                  <a:extLst>
                    <a:ext uri="{9D8B030D-6E8A-4147-A177-3AD203B41FA5}">
                      <a16:colId xmlns:a16="http://schemas.microsoft.com/office/drawing/2014/main" val="1554681117"/>
                    </a:ext>
                  </a:extLst>
                </a:gridCol>
                <a:gridCol w="460002">
                  <a:extLst>
                    <a:ext uri="{9D8B030D-6E8A-4147-A177-3AD203B41FA5}">
                      <a16:colId xmlns:a16="http://schemas.microsoft.com/office/drawing/2014/main" val="3257251457"/>
                    </a:ext>
                  </a:extLst>
                </a:gridCol>
                <a:gridCol w="523140">
                  <a:extLst>
                    <a:ext uri="{9D8B030D-6E8A-4147-A177-3AD203B41FA5}">
                      <a16:colId xmlns:a16="http://schemas.microsoft.com/office/drawing/2014/main" val="1207297461"/>
                    </a:ext>
                  </a:extLst>
                </a:gridCol>
                <a:gridCol w="523140">
                  <a:extLst>
                    <a:ext uri="{9D8B030D-6E8A-4147-A177-3AD203B41FA5}">
                      <a16:colId xmlns:a16="http://schemas.microsoft.com/office/drawing/2014/main" val="3758905375"/>
                    </a:ext>
                  </a:extLst>
                </a:gridCol>
                <a:gridCol w="631376">
                  <a:extLst>
                    <a:ext uri="{9D8B030D-6E8A-4147-A177-3AD203B41FA5}">
                      <a16:colId xmlns:a16="http://schemas.microsoft.com/office/drawing/2014/main" val="3546580707"/>
                    </a:ext>
                  </a:extLst>
                </a:gridCol>
                <a:gridCol w="631376">
                  <a:extLst>
                    <a:ext uri="{9D8B030D-6E8A-4147-A177-3AD203B41FA5}">
                      <a16:colId xmlns:a16="http://schemas.microsoft.com/office/drawing/2014/main" val="798206569"/>
                    </a:ext>
                  </a:extLst>
                </a:gridCol>
                <a:gridCol w="507354">
                  <a:extLst>
                    <a:ext uri="{9D8B030D-6E8A-4147-A177-3AD203B41FA5}">
                      <a16:colId xmlns:a16="http://schemas.microsoft.com/office/drawing/2014/main" val="2233619902"/>
                    </a:ext>
                  </a:extLst>
                </a:gridCol>
                <a:gridCol w="460002">
                  <a:extLst>
                    <a:ext uri="{9D8B030D-6E8A-4147-A177-3AD203B41FA5}">
                      <a16:colId xmlns:a16="http://schemas.microsoft.com/office/drawing/2014/main" val="712024238"/>
                    </a:ext>
                  </a:extLst>
                </a:gridCol>
                <a:gridCol w="1956953">
                  <a:extLst>
                    <a:ext uri="{9D8B030D-6E8A-4147-A177-3AD203B41FA5}">
                      <a16:colId xmlns:a16="http://schemas.microsoft.com/office/drawing/2014/main" val="1971718301"/>
                    </a:ext>
                  </a:extLst>
                </a:gridCol>
                <a:gridCol w="423924">
                  <a:extLst>
                    <a:ext uri="{9D8B030D-6E8A-4147-A177-3AD203B41FA5}">
                      <a16:colId xmlns:a16="http://schemas.microsoft.com/office/drawing/2014/main" val="1661362466"/>
                    </a:ext>
                  </a:extLst>
                </a:gridCol>
                <a:gridCol w="478041">
                  <a:extLst>
                    <a:ext uri="{9D8B030D-6E8A-4147-A177-3AD203B41FA5}">
                      <a16:colId xmlns:a16="http://schemas.microsoft.com/office/drawing/2014/main" val="2695213269"/>
                    </a:ext>
                  </a:extLst>
                </a:gridCol>
                <a:gridCol w="514119">
                  <a:extLst>
                    <a:ext uri="{9D8B030D-6E8A-4147-A177-3AD203B41FA5}">
                      <a16:colId xmlns:a16="http://schemas.microsoft.com/office/drawing/2014/main" val="2936055787"/>
                    </a:ext>
                  </a:extLst>
                </a:gridCol>
                <a:gridCol w="514119">
                  <a:extLst>
                    <a:ext uri="{9D8B030D-6E8A-4147-A177-3AD203B41FA5}">
                      <a16:colId xmlns:a16="http://schemas.microsoft.com/office/drawing/2014/main" val="142932002"/>
                    </a:ext>
                  </a:extLst>
                </a:gridCol>
                <a:gridCol w="514119">
                  <a:extLst>
                    <a:ext uri="{9D8B030D-6E8A-4147-A177-3AD203B41FA5}">
                      <a16:colId xmlns:a16="http://schemas.microsoft.com/office/drawing/2014/main" val="1058216627"/>
                    </a:ext>
                  </a:extLst>
                </a:gridCol>
                <a:gridCol w="478041">
                  <a:extLst>
                    <a:ext uri="{9D8B030D-6E8A-4147-A177-3AD203B41FA5}">
                      <a16:colId xmlns:a16="http://schemas.microsoft.com/office/drawing/2014/main" val="2808701131"/>
                    </a:ext>
                  </a:extLst>
                </a:gridCol>
                <a:gridCol w="496080">
                  <a:extLst>
                    <a:ext uri="{9D8B030D-6E8A-4147-A177-3AD203B41FA5}">
                      <a16:colId xmlns:a16="http://schemas.microsoft.com/office/drawing/2014/main" val="4009207033"/>
                    </a:ext>
                  </a:extLst>
                </a:gridCol>
                <a:gridCol w="532160">
                  <a:extLst>
                    <a:ext uri="{9D8B030D-6E8A-4147-A177-3AD203B41FA5}">
                      <a16:colId xmlns:a16="http://schemas.microsoft.com/office/drawing/2014/main" val="497946221"/>
                    </a:ext>
                  </a:extLst>
                </a:gridCol>
                <a:gridCol w="532160">
                  <a:extLst>
                    <a:ext uri="{9D8B030D-6E8A-4147-A177-3AD203B41FA5}">
                      <a16:colId xmlns:a16="http://schemas.microsoft.com/office/drawing/2014/main" val="109731191"/>
                    </a:ext>
                  </a:extLst>
                </a:gridCol>
                <a:gridCol w="478041">
                  <a:extLst>
                    <a:ext uri="{9D8B030D-6E8A-4147-A177-3AD203B41FA5}">
                      <a16:colId xmlns:a16="http://schemas.microsoft.com/office/drawing/2014/main" val="3918966104"/>
                    </a:ext>
                  </a:extLst>
                </a:gridCol>
              </a:tblGrid>
              <a:tr h="284927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7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Unit</a:t>
                      </a:r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Тип ЦА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 gridSpan="9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 Переменные расходы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3"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 Переменные расходы</a:t>
                      </a:r>
                      <a:br>
                        <a:rPr lang="ru-RU" sz="7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7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/1 покупатель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3"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 Доходы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 Доходы/1 покупатель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 rowSpan="2" gridSpan="3"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 Маржинальная прибыль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2265912"/>
                  </a:ext>
                </a:extLst>
              </a:tr>
              <a:tr h="21917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стоимость привлечения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стоимость реализации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всего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 gridSpan="3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7406317"/>
                  </a:ext>
                </a:extLst>
              </a:tr>
              <a:tr h="43834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Buyers</a:t>
                      </a:r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Marketing Costs</a:t>
                      </a:r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расходные материалы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ставка специалиста/1 час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спец-тов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длительность оказания услуги, час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стоимость оказания услуги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бонусы продаж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CAC</a:t>
                      </a:r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COGS</a:t>
                      </a:r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всего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Revenue</a:t>
                      </a:r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AvP</a:t>
                      </a:r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APC</a:t>
                      </a:r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ARPPU</a:t>
                      </a:r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 1 покупателя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 всех покупателей за запуск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ставка маржинальности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extLst>
                  <a:ext uri="{0D108BD9-81ED-4DB2-BD59-A6C34878D82A}">
                    <a16:rowId xmlns:a16="http://schemas.microsoft.com/office/drawing/2014/main" val="2265643732"/>
                  </a:ext>
                </a:extLst>
              </a:tr>
              <a:tr h="32025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Month (Average)</a:t>
                      </a:r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extLst>
                  <a:ext uri="{0D108BD9-81ED-4DB2-BD59-A6C34878D82A}">
                    <a16:rowId xmlns:a16="http://schemas.microsoft.com/office/drawing/2014/main" val="452011885"/>
                  </a:ext>
                </a:extLst>
              </a:tr>
              <a:tr h="53061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дронов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Признания, детские праздники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12 000,00 ₽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1 200,00 ₽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28 800,00 ₽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7 000,00 ₽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47 800,00 ₽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47 800,00 ₽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57 800,00 ₽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140 000,00 ₽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140 000,00 ₽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140 000,00 ₽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82 200,00 ₽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82 200,00 ₽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58,71%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extLst>
                  <a:ext uri="{0D108BD9-81ED-4DB2-BD59-A6C34878D82A}">
                    <a16:rowId xmlns:a16="http://schemas.microsoft.com/office/drawing/2014/main" val="1470674456"/>
                  </a:ext>
                </a:extLst>
              </a:tr>
              <a:tr h="42543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 дронов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Дни рождения, юбилеи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22 000,00 ₽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1 200,00 ₽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36 000,00 ₽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24 000,00 ₽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82 000,00 ₽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41 000,00 ₽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46 000,00 ₽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480 000,00 ₽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240 000,00 ₽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240 000,00 ₽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194 000,00 ₽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388 000,00 ₽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80,83%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extLst>
                  <a:ext uri="{0D108BD9-81ED-4DB2-BD59-A6C34878D82A}">
                    <a16:rowId xmlns:a16="http://schemas.microsoft.com/office/drawing/2014/main" val="3662138447"/>
                  </a:ext>
                </a:extLst>
              </a:tr>
              <a:tr h="53061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 дронов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Свадьбы, премиум вечеринки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32 000,00 ₽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1 200,00 ₽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43 200,00 ₽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17 000,00 ₽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92 200,00 ₽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92 200,00 ₽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102 200,00 ₽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340 000,00 ₽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340 000,00 ₽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340 000,00 ₽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237 800,00 ₽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237 800,00 ₽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69,94%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extLst>
                  <a:ext uri="{0D108BD9-81ED-4DB2-BD59-A6C34878D82A}">
                    <a16:rowId xmlns:a16="http://schemas.microsoft.com/office/drawing/2014/main" val="352638780"/>
                  </a:ext>
                </a:extLst>
              </a:tr>
              <a:tr h="42543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Создание анимации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B2C </a:t>
                      </a:r>
                      <a:r>
                        <a:rPr lang="ru-RU" sz="7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 </a:t>
                      </a:r>
                      <a:r>
                        <a:rPr lang="en-US" sz="7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B2B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5 000,00 ₽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1 500,00 ₽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13 500,00 ₽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7 500,00 ₽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26 000,00 ₽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1666,67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8 666,67 ₽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10 333,33 ₽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150 000,00 ₽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50 000,00 ₽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50 000,00 ₽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39 666,67 ₽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119 000,00 ₽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79,33%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extLst>
                  <a:ext uri="{0D108BD9-81ED-4DB2-BD59-A6C34878D82A}">
                    <a16:rowId xmlns:a16="http://schemas.microsoft.com/office/drawing/2014/main" val="2531956652"/>
                  </a:ext>
                </a:extLst>
              </a:tr>
              <a:tr h="11510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ВСЕГО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827 000,00 ₽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extLst>
                  <a:ext uri="{0D108BD9-81ED-4DB2-BD59-A6C34878D82A}">
                    <a16:rowId xmlns:a16="http://schemas.microsoft.com/office/drawing/2014/main" val="432330160"/>
                  </a:ext>
                </a:extLst>
              </a:tr>
              <a:tr h="115105">
                <a:tc>
                  <a:txBody>
                    <a:bodyPr/>
                    <a:lstStyle/>
                    <a:p>
                      <a:pPr algn="ctr" fontAlgn="ctr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extLst>
                  <a:ext uri="{0D108BD9-81ED-4DB2-BD59-A6C34878D82A}">
                    <a16:rowId xmlns:a16="http://schemas.microsoft.com/office/drawing/2014/main" val="2582232393"/>
                  </a:ext>
                </a:extLst>
              </a:tr>
              <a:tr h="409123">
                <a:tc>
                  <a:txBody>
                    <a:bodyPr/>
                    <a:lstStyle/>
                    <a:p>
                      <a:pPr algn="ctr" fontAlgn="ctr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Постоянные расходы / месяц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vert="vert27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Статья расходов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Сумма (₽/</a:t>
                      </a:r>
                      <a:r>
                        <a:rPr lang="ru-RU" sz="7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мес</a:t>
                      </a:r>
                      <a:r>
                        <a:rPr lang="ru-RU" sz="7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extLst>
                  <a:ext uri="{0D108BD9-81ED-4DB2-BD59-A6C34878D82A}">
                    <a16:rowId xmlns:a16="http://schemas.microsoft.com/office/drawing/2014/main" val="886006366"/>
                  </a:ext>
                </a:extLst>
              </a:tr>
              <a:tr h="226478">
                <a:tc>
                  <a:txBody>
                    <a:bodyPr/>
                    <a:lstStyle/>
                    <a:p>
                      <a:pPr algn="ctr" fontAlgn="ctr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Аренда помещения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180 000 ₽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extLst>
                  <a:ext uri="{0D108BD9-81ED-4DB2-BD59-A6C34878D82A}">
                    <a16:rowId xmlns:a16="http://schemas.microsoft.com/office/drawing/2014/main" val="420269782"/>
                  </a:ext>
                </a:extLst>
              </a:tr>
              <a:tr h="115105">
                <a:tc>
                  <a:txBody>
                    <a:bodyPr/>
                    <a:lstStyle/>
                    <a:p>
                      <a:pPr algn="ctr" fontAlgn="ctr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ФОТ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290 000 ₽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extLst>
                  <a:ext uri="{0D108BD9-81ED-4DB2-BD59-A6C34878D82A}">
                    <a16:rowId xmlns:a16="http://schemas.microsoft.com/office/drawing/2014/main" val="1629962514"/>
                  </a:ext>
                </a:extLst>
              </a:tr>
              <a:tr h="445584">
                <a:tc>
                  <a:txBody>
                    <a:bodyPr/>
                    <a:lstStyle/>
                    <a:p>
                      <a:pPr algn="ctr" fontAlgn="ctr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Обслуживание дронов + амортизация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150 000 ₽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ПРИБЫЛЬ КОМАНДЫ ПРОЕКТА, 1 МЕС.</a:t>
                      </a:r>
                      <a:endParaRPr lang="ru-RU" sz="700" b="1" i="0" u="none" strike="noStrike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106 000,00 ₽</a:t>
                      </a:r>
                      <a:endParaRPr lang="ru-RU" sz="700" b="1" i="0" u="none" strike="noStrike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extLst>
                  <a:ext uri="{0D108BD9-81ED-4DB2-BD59-A6C34878D82A}">
                    <a16:rowId xmlns:a16="http://schemas.microsoft.com/office/drawing/2014/main" val="1376281570"/>
                  </a:ext>
                </a:extLst>
              </a:tr>
              <a:tr h="335424">
                <a:tc>
                  <a:txBody>
                    <a:bodyPr/>
                    <a:lstStyle/>
                    <a:p>
                      <a:pPr algn="ctr" fontAlgn="ctr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Сайт, техподдержка, хостинг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30 000 ₽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extLst>
                  <a:ext uri="{0D108BD9-81ED-4DB2-BD59-A6C34878D82A}">
                    <a16:rowId xmlns:a16="http://schemas.microsoft.com/office/drawing/2014/main" val="3538552177"/>
                  </a:ext>
                </a:extLst>
              </a:tr>
              <a:tr h="555743">
                <a:tc>
                  <a:txBody>
                    <a:bodyPr/>
                    <a:lstStyle/>
                    <a:p>
                      <a:pPr algn="ctr" fontAlgn="ctr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 gridSpan="5"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rgbClr val="0061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Коммунальные платежи, интернет, мелкие расходы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20 000 ₽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Чистая прибыль с учётом налога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extLst>
                  <a:ext uri="{0D108BD9-81ED-4DB2-BD59-A6C34878D82A}">
                    <a16:rowId xmlns:a16="http://schemas.microsoft.com/office/drawing/2014/main" val="932717619"/>
                  </a:ext>
                </a:extLst>
              </a:tr>
              <a:tr h="335424">
                <a:tc>
                  <a:txBody>
                    <a:bodyPr/>
                    <a:lstStyle/>
                    <a:p>
                      <a:pPr algn="ctr" fontAlgn="ctr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 gridSpan="5"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rgbClr val="0061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Аренда газели Соболь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51000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6% налога на прибыль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49 620,00 ₽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56 380,00 ₽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extLst>
                  <a:ext uri="{0D108BD9-81ED-4DB2-BD59-A6C34878D82A}">
                    <a16:rowId xmlns:a16="http://schemas.microsoft.com/office/drawing/2014/main" val="3702490646"/>
                  </a:ext>
                </a:extLst>
              </a:tr>
              <a:tr h="555743">
                <a:tc>
                  <a:txBody>
                    <a:bodyPr/>
                    <a:lstStyle/>
                    <a:p>
                      <a:pPr algn="ctr" fontAlgn="ctr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 gridSpan="5"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rgbClr val="0061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ИТОГО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721 000 ₽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15% от разницы между доходами и расходами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15 900,00 ₽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90 100,00 ₽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0" marR="4790" marT="4790" marB="0" anchor="ctr"/>
                </a:tc>
                <a:extLst>
                  <a:ext uri="{0D108BD9-81ED-4DB2-BD59-A6C34878D82A}">
                    <a16:rowId xmlns:a16="http://schemas.microsoft.com/office/drawing/2014/main" val="1621754156"/>
                  </a:ext>
                </a:extLst>
              </a:tr>
            </a:tbl>
          </a:graphicData>
        </a:graphic>
      </p:graphicFrame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3BA942A0-964C-47C6-9F33-5DC33871C569}"/>
              </a:ext>
            </a:extLst>
          </p:cNvPr>
          <p:cNvSpPr txBox="1">
            <a:spLocks/>
          </p:cNvSpPr>
          <p:nvPr/>
        </p:nvSpPr>
        <p:spPr>
          <a:xfrm>
            <a:off x="2967607" y="0"/>
            <a:ext cx="5664666" cy="557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dirty="0"/>
              <a:t>Юнит экономика проекта</a:t>
            </a:r>
          </a:p>
        </p:txBody>
      </p:sp>
    </p:spTree>
    <p:extLst>
      <p:ext uri="{BB962C8B-B14F-4D97-AF65-F5344CB8AC3E}">
        <p14:creationId xmlns:p14="http://schemas.microsoft.com/office/powerpoint/2010/main" val="41733200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2DFFD2-E422-4C32-A36B-B3D963093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Unit &amp; marketing costs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A029082-55B9-492E-A818-4CE12174AA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Юнит экономика нашего проекта выглядит следующим образом. Мы предоставляем услуги:</a:t>
            </a:r>
          </a:p>
          <a:p>
            <a:pPr marL="0" indent="0">
              <a:buNone/>
            </a:pPr>
            <a:endParaRPr lang="ru-RU" dirty="0"/>
          </a:p>
          <a:p>
            <a:r>
              <a:rPr lang="ru-RU" dirty="0"/>
              <a:t>10-дронов ориентированные на детские праздники, сюрпризы, признания в любви и т.д. за 140 000 рублей </a:t>
            </a:r>
            <a:r>
              <a:rPr lang="en-US" dirty="0"/>
              <a:t>[</a:t>
            </a:r>
            <a:r>
              <a:rPr lang="en-US" dirty="0" err="1"/>
              <a:t>Dronico</a:t>
            </a:r>
            <a:r>
              <a:rPr lang="en-US" dirty="0"/>
              <a:t> 200 000</a:t>
            </a:r>
            <a:r>
              <a:rPr lang="ru-RU" dirty="0"/>
              <a:t>р.</a:t>
            </a:r>
            <a:r>
              <a:rPr lang="en-US" dirty="0"/>
              <a:t>]</a:t>
            </a:r>
            <a:endParaRPr lang="ru-RU" dirty="0"/>
          </a:p>
          <a:p>
            <a:r>
              <a:rPr lang="ru-RU" dirty="0"/>
              <a:t>20-дронов – дни рождения, юбилеи (240 000р)</a:t>
            </a:r>
          </a:p>
          <a:p>
            <a:r>
              <a:rPr lang="ru-RU" dirty="0"/>
              <a:t>30-дронов – свадьбы, премиум вечеринки (340 000р) </a:t>
            </a:r>
            <a:r>
              <a:rPr lang="en-US" dirty="0"/>
              <a:t>[</a:t>
            </a:r>
            <a:r>
              <a:rPr lang="en-US" dirty="0" err="1"/>
              <a:t>Dronico</a:t>
            </a:r>
            <a:r>
              <a:rPr lang="en-US" dirty="0"/>
              <a:t> 2</a:t>
            </a:r>
            <a:r>
              <a:rPr lang="ru-RU" dirty="0"/>
              <a:t>5-дронов за 500 000р.</a:t>
            </a:r>
            <a:r>
              <a:rPr lang="en-US" dirty="0"/>
              <a:t>]</a:t>
            </a:r>
            <a:endParaRPr lang="ru-RU" dirty="0"/>
          </a:p>
          <a:p>
            <a:r>
              <a:rPr lang="ru-RU" dirty="0"/>
              <a:t>Создание анимации – как дополнительный сервис за 50 000 рублей</a:t>
            </a:r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ru-RU" dirty="0"/>
              <a:t>Реклама будет осуществляться через социальные сети</a:t>
            </a:r>
            <a:r>
              <a:rPr lang="en-US" dirty="0"/>
              <a:t> </a:t>
            </a:r>
            <a:r>
              <a:rPr lang="ru-RU" dirty="0"/>
              <a:t>и новостные сайты (</a:t>
            </a:r>
            <a:r>
              <a:rPr lang="en-US" dirty="0"/>
              <a:t>Tik-</a:t>
            </a:r>
            <a:r>
              <a:rPr lang="en-US" dirty="0" err="1"/>
              <a:t>tok</a:t>
            </a:r>
            <a:r>
              <a:rPr lang="en-US" dirty="0"/>
              <a:t>, Telegram, VK</a:t>
            </a:r>
            <a:r>
              <a:rPr lang="ru-RU" dirty="0"/>
              <a:t>)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3D5CEF9E-0BD2-4382-B3F1-DF797DF0A4EE}"/>
              </a:ext>
            </a:extLst>
          </p:cNvPr>
          <p:cNvSpPr txBox="1">
            <a:spLocks/>
          </p:cNvSpPr>
          <p:nvPr/>
        </p:nvSpPr>
        <p:spPr>
          <a:xfrm>
            <a:off x="2967607" y="0"/>
            <a:ext cx="5664666" cy="557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dirty="0"/>
              <a:t>Юнит экономика проекта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78FE63D-2AAE-4B4C-B442-A2F1B647CD9A}"/>
              </a:ext>
            </a:extLst>
          </p:cNvPr>
          <p:cNvSpPr txBox="1"/>
          <p:nvPr/>
        </p:nvSpPr>
        <p:spPr>
          <a:xfrm>
            <a:off x="6096000" y="5867400"/>
            <a:ext cx="60946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https://companies.rbc.ru/useful/novyj-zakon-o-reklame-v-instagram-2025-chto-delat-biznesu/</a:t>
            </a:r>
          </a:p>
        </p:txBody>
      </p:sp>
    </p:spTree>
    <p:extLst>
      <p:ext uri="{BB962C8B-B14F-4D97-AF65-F5344CB8AC3E}">
        <p14:creationId xmlns:p14="http://schemas.microsoft.com/office/powerpoint/2010/main" val="9141521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2DFFD2-E422-4C32-A36B-B3D963093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ФОТ: Специалисты проекта </a:t>
            </a:r>
            <a:r>
              <a:rPr lang="ru-RU" dirty="0" err="1"/>
              <a:t>DreamFly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A029082-55B9-492E-A818-4CE12174AA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2118997"/>
            <a:ext cx="10131425" cy="3649133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В КОМАНДЕ БУДУТ РАБОТАТЬ:</a:t>
            </a:r>
          </a:p>
          <a:p>
            <a:pPr marL="0" indent="0">
              <a:buNone/>
            </a:pPr>
            <a:endParaRPr lang="ru-RU" dirty="0"/>
          </a:p>
          <a:p>
            <a:r>
              <a:rPr lang="ru-RU" dirty="0"/>
              <a:t>Менеджер/Организатор (100 000р/</a:t>
            </a:r>
            <a:r>
              <a:rPr lang="ru-RU" dirty="0" err="1"/>
              <a:t>мес</a:t>
            </a:r>
            <a:r>
              <a:rPr lang="ru-RU" dirty="0"/>
              <a:t>)</a:t>
            </a:r>
          </a:p>
          <a:p>
            <a:r>
              <a:rPr lang="ru-RU" dirty="0"/>
              <a:t>2 техника по 60 000 р/мес. + 1200р/час за каждое шоу</a:t>
            </a:r>
          </a:p>
          <a:p>
            <a:r>
              <a:rPr lang="ru-RU" dirty="0"/>
              <a:t>Аниматор 70 000р/мес. + 1500р/час за каждый заказ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ФОТ на них будет составлять 290 000р/мес.</a:t>
            </a:r>
          </a:p>
          <a:p>
            <a:endParaRPr lang="ru-RU" dirty="0"/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3D5CEF9E-0BD2-4382-B3F1-DF797DF0A4EE}"/>
              </a:ext>
            </a:extLst>
          </p:cNvPr>
          <p:cNvSpPr txBox="1">
            <a:spLocks/>
          </p:cNvSpPr>
          <p:nvPr/>
        </p:nvSpPr>
        <p:spPr>
          <a:xfrm>
            <a:off x="2967607" y="0"/>
            <a:ext cx="5664666" cy="557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/>
              <a:t>Юнит экономика проекта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136148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4F1A61-E43D-4012-BF8F-DE7ADD249D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6425" y="0"/>
            <a:ext cx="8143876" cy="871273"/>
          </a:xfrm>
        </p:spPr>
        <p:txBody>
          <a:bodyPr/>
          <a:lstStyle/>
          <a:p>
            <a:r>
              <a:rPr lang="ru-RU" dirty="0" err="1"/>
              <a:t>Старторвый</a:t>
            </a:r>
            <a:r>
              <a:rPr lang="ru-RU" dirty="0"/>
              <a:t> бюджет и окупаемость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2E6F3F1D-13DC-4980-88F4-9E611A22D6B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68135559"/>
              </p:ext>
            </p:extLst>
          </p:nvPr>
        </p:nvGraphicFramePr>
        <p:xfrm>
          <a:off x="180976" y="945815"/>
          <a:ext cx="8029574" cy="544545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82378">
                  <a:extLst>
                    <a:ext uri="{9D8B030D-6E8A-4147-A177-3AD203B41FA5}">
                      <a16:colId xmlns:a16="http://schemas.microsoft.com/office/drawing/2014/main" val="1089744748"/>
                    </a:ext>
                  </a:extLst>
                </a:gridCol>
                <a:gridCol w="1154940">
                  <a:extLst>
                    <a:ext uri="{9D8B030D-6E8A-4147-A177-3AD203B41FA5}">
                      <a16:colId xmlns:a16="http://schemas.microsoft.com/office/drawing/2014/main" val="3587727768"/>
                    </a:ext>
                  </a:extLst>
                </a:gridCol>
                <a:gridCol w="1072443">
                  <a:extLst>
                    <a:ext uri="{9D8B030D-6E8A-4147-A177-3AD203B41FA5}">
                      <a16:colId xmlns:a16="http://schemas.microsoft.com/office/drawing/2014/main" val="3485228659"/>
                    </a:ext>
                  </a:extLst>
                </a:gridCol>
                <a:gridCol w="1388677">
                  <a:extLst>
                    <a:ext uri="{9D8B030D-6E8A-4147-A177-3AD203B41FA5}">
                      <a16:colId xmlns:a16="http://schemas.microsoft.com/office/drawing/2014/main" val="2604476921"/>
                    </a:ext>
                  </a:extLst>
                </a:gridCol>
                <a:gridCol w="2131136">
                  <a:extLst>
                    <a:ext uri="{9D8B030D-6E8A-4147-A177-3AD203B41FA5}">
                      <a16:colId xmlns:a16="http://schemas.microsoft.com/office/drawing/2014/main" val="4013363873"/>
                    </a:ext>
                  </a:extLst>
                </a:gridCol>
              </a:tblGrid>
              <a:tr h="42308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Позиция</a:t>
                      </a:r>
                      <a:endParaRPr lang="ru-RU" sz="105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22" marR="6822" marT="6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Кол-во</a:t>
                      </a:r>
                      <a:endParaRPr lang="ru-RU" sz="105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22" marR="6822" marT="6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Цена за ед., ₽</a:t>
                      </a:r>
                      <a:endParaRPr lang="ru-RU" sz="105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22" marR="6822" marT="6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Сумма, ₽</a:t>
                      </a:r>
                      <a:endParaRPr lang="ru-RU" sz="105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22" marR="6822" marT="6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Комментарий</a:t>
                      </a:r>
                      <a:endParaRPr lang="ru-RU" sz="105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22" marR="6822" marT="6822" marB="0" anchor="ctr"/>
                </a:tc>
                <a:extLst>
                  <a:ext uri="{0D108BD9-81ED-4DB2-BD59-A6C34878D82A}">
                    <a16:rowId xmlns:a16="http://schemas.microsoft.com/office/drawing/2014/main" val="3672488043"/>
                  </a:ext>
                </a:extLst>
              </a:tr>
              <a:tr h="42308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>
                          <a:effectLst/>
                        </a:rPr>
                        <a:t>DJI Tello EDU</a:t>
                      </a:r>
                      <a:endParaRPr lang="en-US" sz="105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22" marR="6822" marT="6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50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22" marR="6822" marT="6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13 900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22" marR="6822" marT="6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695 000</a:t>
                      </a:r>
                      <a:endParaRPr lang="ru-RU" sz="105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22" marR="6822" marT="6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sng" strike="noStrike">
                          <a:effectLst/>
                          <a:hlinkClick r:id="rId2" tooltip="Квадрокоптер DJI Tello Edu Standard Edition Black купить по цене ..."/>
                        </a:rPr>
                        <a:t>текущая розничная цена на </a:t>
                      </a:r>
                      <a:r>
                        <a:rPr lang="en-US" sz="1050" u="sng" strike="noStrike">
                          <a:effectLst/>
                          <a:hlinkClick r:id="rId2" tooltip="Квадрокоптер DJI Tello Edu Standard Edition Black купить по цене ..."/>
                        </a:rPr>
                        <a:t>Ultratrade (ultratrade.ru)</a:t>
                      </a:r>
                      <a:endParaRPr lang="en-US" sz="105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22" marR="6822" marT="6822" marB="0" anchor="ctr"/>
                </a:tc>
                <a:extLst>
                  <a:ext uri="{0D108BD9-81ED-4DB2-BD59-A6C34878D82A}">
                    <a16:rowId xmlns:a16="http://schemas.microsoft.com/office/drawing/2014/main" val="317384476"/>
                  </a:ext>
                </a:extLst>
              </a:tr>
              <a:tr h="42308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Запасные АКБ (2 шт/дрон)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22" marR="6822" marT="6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100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22" marR="6822" marT="6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2 550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22" marR="6822" marT="6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255 000</a:t>
                      </a:r>
                      <a:endParaRPr lang="ru-RU" sz="105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22" marR="6822" marT="6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sng" strike="noStrike">
                          <a:effectLst/>
                          <a:hlinkClick r:id="rId3" tooltip="DJI Tello аккумулятор купить на OZON по низкой цене"/>
                        </a:rPr>
                        <a:t>средняя цена на Wildberries — 2 552 ₽ (ozon.ru)</a:t>
                      </a:r>
                      <a:endParaRPr lang="ru-RU" sz="105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22" marR="6822" marT="6822" marB="0" anchor="ctr"/>
                </a:tc>
                <a:extLst>
                  <a:ext uri="{0D108BD9-81ED-4DB2-BD59-A6C34878D82A}">
                    <a16:rowId xmlns:a16="http://schemas.microsoft.com/office/drawing/2014/main" val="3960758701"/>
                  </a:ext>
                </a:extLst>
              </a:tr>
              <a:tr h="5338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Зарядные хабы × 3 АКБ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22" marR="6822" marT="6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17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22" marR="6822" marT="6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800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22" marR="6822" marT="6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13 600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22" marR="6822" marT="6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sng" strike="noStrike">
                          <a:effectLst/>
                          <a:hlinkClick r:id="rId4" tooltip="Tello хаб купить на OZON по низкой цене"/>
                        </a:rPr>
                        <a:t>MyPads хаб «3-in-1», 748 ₽ — взял с запасом, округлил (ozon.ru)</a:t>
                      </a:r>
                      <a:endParaRPr lang="ru-RU" sz="105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22" marR="6822" marT="6822" marB="0" anchor="ctr"/>
                </a:tc>
                <a:extLst>
                  <a:ext uri="{0D108BD9-81ED-4DB2-BD59-A6C34878D82A}">
                    <a16:rowId xmlns:a16="http://schemas.microsoft.com/office/drawing/2014/main" val="2083219289"/>
                  </a:ext>
                </a:extLst>
              </a:tr>
              <a:tr h="55404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>
                          <a:effectLst/>
                        </a:rPr>
                        <a:t>Wi-Fi 6 </a:t>
                      </a:r>
                      <a:r>
                        <a:rPr lang="ru-RU" sz="1050" u="none" strike="noStrike">
                          <a:effectLst/>
                        </a:rPr>
                        <a:t>роутер </a:t>
                      </a:r>
                      <a:r>
                        <a:rPr lang="en-US" sz="1050" u="none" strike="noStrike">
                          <a:effectLst/>
                        </a:rPr>
                        <a:t>TP-Link Archer AX23</a:t>
                      </a:r>
                      <a:endParaRPr lang="en-US" sz="105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22" marR="6822" marT="6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2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22" marR="6822" marT="6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5 292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22" marR="6822" marT="6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</a:rPr>
                        <a:t>10 584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22" marR="6822" marT="6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sng" strike="noStrike">
                          <a:effectLst/>
                          <a:hlinkClick r:id="rId5" tooltip="роутер TP-Link Archer AX23 AX1800 - KNS"/>
                        </a:rPr>
                        <a:t>цена KNS; два роутера — по одному на 25 дронов (kns.ru)</a:t>
                      </a:r>
                      <a:endParaRPr lang="ru-RU" sz="105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22" marR="6822" marT="6822" marB="0" anchor="ctr"/>
                </a:tc>
                <a:extLst>
                  <a:ext uri="{0D108BD9-81ED-4DB2-BD59-A6C34878D82A}">
                    <a16:rowId xmlns:a16="http://schemas.microsoft.com/office/drawing/2014/main" val="2723765716"/>
                  </a:ext>
                </a:extLst>
              </a:tr>
              <a:tr h="42308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Ноутбук (</a:t>
                      </a:r>
                      <a:r>
                        <a:rPr lang="en-US" sz="1050" u="none" strike="noStrike">
                          <a:effectLst/>
                        </a:rPr>
                        <a:t>i5 / 16 </a:t>
                      </a:r>
                      <a:r>
                        <a:rPr lang="ru-RU" sz="1050" u="none" strike="noStrike">
                          <a:effectLst/>
                        </a:rPr>
                        <a:t>ГБ / 512 </a:t>
                      </a:r>
                      <a:r>
                        <a:rPr lang="en-US" sz="1050" u="none" strike="noStrike">
                          <a:effectLst/>
                        </a:rPr>
                        <a:t>SSD)</a:t>
                      </a:r>
                      <a:endParaRPr lang="en-US" sz="105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22" marR="6822" marT="6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1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22" marR="6822" marT="6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65 000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22" marR="6822" marT="6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65 000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22" marR="6822" marT="6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sng" strike="noStrike">
                          <a:effectLst/>
                          <a:hlinkClick r:id="rId6" tooltip="Названы лучшие ноутбуки стоимостью до 70 тысяч рублей"/>
                        </a:rPr>
                        <a:t>Honor MagicBook X16 Pro </a:t>
                      </a:r>
                      <a:r>
                        <a:rPr lang="ru-RU" sz="1050" u="sng" strike="noStrike">
                          <a:effectLst/>
                          <a:hlinkClick r:id="rId6" tooltip="Названы лучшие ноутбуки стоимостью до 70 тысяч рублей"/>
                        </a:rPr>
                        <a:t>от 65,4 тыс. ₽ (</a:t>
                      </a:r>
                      <a:r>
                        <a:rPr lang="en-US" sz="1050" u="sng" strike="noStrike">
                          <a:effectLst/>
                          <a:hlinkClick r:id="rId6" tooltip="Названы лучшие ноутбуки стоимостью до 70 тысяч рублей"/>
                        </a:rPr>
                        <a:t>gazeta.ru)</a:t>
                      </a:r>
                      <a:endParaRPr lang="en-US" sz="105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22" marR="6822" marT="6822" marB="0" anchor="ctr"/>
                </a:tc>
                <a:extLst>
                  <a:ext uri="{0D108BD9-81ED-4DB2-BD59-A6C34878D82A}">
                    <a16:rowId xmlns:a16="http://schemas.microsoft.com/office/drawing/2014/main" val="896474330"/>
                  </a:ext>
                </a:extLst>
              </a:tr>
              <a:tr h="42308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Защитная сетка 12 × 12 м (144 м²)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22" marR="6822" marT="6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—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22" marR="6822" marT="6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268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22" marR="6822" marT="6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38 592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22" marR="6822" marT="6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sng" strike="noStrike">
                          <a:effectLst/>
                          <a:hlinkClick r:id="rId7" tooltip="Защитная Сетка от БПЛА и дронов 40х40х4 купить по цене 268 ..."/>
                        </a:rPr>
                        <a:t>полиамидная сеть 40×40, 268 ₽/м² (</a:t>
                      </a:r>
                      <a:r>
                        <a:rPr lang="en-US" sz="1050" u="sng" strike="noStrike">
                          <a:effectLst/>
                          <a:hlinkClick r:id="rId7" tooltip="Защитная Сетка от БПЛА и дронов 40х40х4 купить по цене 268 ..."/>
                        </a:rPr>
                        <a:t>volokolamsk.promportal.su)</a:t>
                      </a:r>
                      <a:endParaRPr lang="en-US" sz="105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22" marR="6822" marT="6822" marB="0" anchor="ctr"/>
                </a:tc>
                <a:extLst>
                  <a:ext uri="{0D108BD9-81ED-4DB2-BD59-A6C34878D82A}">
                    <a16:rowId xmlns:a16="http://schemas.microsoft.com/office/drawing/2014/main" val="2374150107"/>
                  </a:ext>
                </a:extLst>
              </a:tr>
              <a:tr h="42308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Транспорт-кейсы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22" marR="6822" marT="6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30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22" marR="6822" marT="6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1 480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22" marR="6822" marT="6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44 400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22" marR="6822" marT="6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sng" strike="noStrike">
                          <a:effectLst/>
                          <a:hlinkClick r:id="rId8" tooltip="Купить кейс Faithpro для квадрокоптера DJI Ryze Tello в ..."/>
                        </a:rPr>
                        <a:t>кейс </a:t>
                      </a:r>
                      <a:r>
                        <a:rPr lang="en-US" sz="1050" u="sng" strike="noStrike">
                          <a:effectLst/>
                          <a:hlinkClick r:id="rId8" tooltip="Купить кейс Faithpro для квадрокоптера DJI Ryze Tello в ..."/>
                        </a:rPr>
                        <a:t>Faithpro </a:t>
                      </a:r>
                      <a:r>
                        <a:rPr lang="ru-RU" sz="1050" u="sng" strike="noStrike">
                          <a:effectLst/>
                          <a:hlinkClick r:id="rId8" tooltip="Купить кейс Faithpro для квадрокоптера DJI Ryze Tello в ..."/>
                        </a:rPr>
                        <a:t>для </a:t>
                      </a:r>
                      <a:r>
                        <a:rPr lang="en-US" sz="1050" u="sng" strike="noStrike">
                          <a:effectLst/>
                          <a:hlinkClick r:id="rId8" tooltip="Купить кейс Faithpro для квадрокоптера DJI Ryze Tello в ..."/>
                        </a:rPr>
                        <a:t>Tello (novoshahtinsk.topify.ru)</a:t>
                      </a:r>
                      <a:endParaRPr lang="en-US" sz="105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22" marR="6822" marT="6822" marB="0" anchor="ctr"/>
                </a:tc>
                <a:extLst>
                  <a:ext uri="{0D108BD9-81ED-4DB2-BD59-A6C34878D82A}">
                    <a16:rowId xmlns:a16="http://schemas.microsoft.com/office/drawing/2014/main" val="4262641969"/>
                  </a:ext>
                </a:extLst>
              </a:tr>
              <a:tr h="42308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Комплекты пропеллеров (10 × 4 шт)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22" marR="6822" marT="6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10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22" marR="6822" marT="6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584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22" marR="6822" marT="6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5 840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22" marR="6822" marT="6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sng" strike="noStrike">
                          <a:effectLst/>
                          <a:hlinkClick r:id="rId9" tooltip="Пропеллеры для DJI Tello (оригинальный набор 4шт)"/>
                        </a:rPr>
                        <a:t>оригинальные пропеллеры, 584 ₽/компл. (alnado.ru)</a:t>
                      </a:r>
                      <a:endParaRPr lang="ru-RU" sz="105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22" marR="6822" marT="6822" marB="0" anchor="ctr"/>
                </a:tc>
                <a:extLst>
                  <a:ext uri="{0D108BD9-81ED-4DB2-BD59-A6C34878D82A}">
                    <a16:rowId xmlns:a16="http://schemas.microsoft.com/office/drawing/2014/main" val="681113647"/>
                  </a:ext>
                </a:extLst>
              </a:tr>
              <a:tr h="42308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ПО (</a:t>
                      </a:r>
                      <a:r>
                        <a:rPr lang="en-US" sz="1050" u="none" strike="noStrike">
                          <a:effectLst/>
                        </a:rPr>
                        <a:t>Blender + </a:t>
                      </a:r>
                      <a:r>
                        <a:rPr lang="ru-RU" sz="1050" u="none" strike="noStrike">
                          <a:effectLst/>
                        </a:rPr>
                        <a:t>плагины)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22" marR="6822" marT="6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—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22" marR="6822" marT="6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—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22" marR="6822" marT="6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5 000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22" marR="6822" marT="6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условная сумма на платные аддоны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22" marR="6822" marT="6822" marB="0" anchor="ctr"/>
                </a:tc>
                <a:extLst>
                  <a:ext uri="{0D108BD9-81ED-4DB2-BD59-A6C34878D82A}">
                    <a16:rowId xmlns:a16="http://schemas.microsoft.com/office/drawing/2014/main" val="1874557467"/>
                  </a:ext>
                </a:extLst>
              </a:tr>
              <a:tr h="42308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Мелочёвка (кабели, фильтры, крепёж)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22" marR="6822" marT="6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—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22" marR="6822" marT="6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—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22" marR="6822" marT="6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10 000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22" marR="6822" marT="6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практическая заначка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22" marR="6822" marT="6822" marB="0" anchor="ctr"/>
                </a:tc>
                <a:extLst>
                  <a:ext uri="{0D108BD9-81ED-4DB2-BD59-A6C34878D82A}">
                    <a16:rowId xmlns:a16="http://schemas.microsoft.com/office/drawing/2014/main" val="1583239614"/>
                  </a:ext>
                </a:extLst>
              </a:tr>
              <a:tr h="19139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Итого прямые затраты</a:t>
                      </a:r>
                      <a:endParaRPr lang="ru-RU" sz="105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22" marR="6822" marT="6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—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22" marR="6822" marT="6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—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22" marR="6822" marT="6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</a:rPr>
                        <a:t>1 143 016 ₽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22" marR="6822" marT="6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22" marR="6822" marT="6822" marB="0" anchor="ctr"/>
                </a:tc>
                <a:extLst>
                  <a:ext uri="{0D108BD9-81ED-4DB2-BD59-A6C34878D82A}">
                    <a16:rowId xmlns:a16="http://schemas.microsoft.com/office/drawing/2014/main" val="1715449834"/>
                  </a:ext>
                </a:extLst>
              </a:tr>
              <a:tr h="35839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+ 10 % резерв (курс, логистика, брак)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22" marR="6822" marT="6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—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22" marR="6822" marT="6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—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22" marR="6822" marT="6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1 257 318 ₽</a:t>
                      </a:r>
                      <a:endParaRPr lang="ru-RU" sz="105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22" marR="6822" marT="6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</a:rPr>
                        <a:t>итоговый стартовый бюджет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22" marR="6822" marT="6822" marB="0" anchor="ctr"/>
                </a:tc>
                <a:extLst>
                  <a:ext uri="{0D108BD9-81ED-4DB2-BD59-A6C34878D82A}">
                    <a16:rowId xmlns:a16="http://schemas.microsoft.com/office/drawing/2014/main" val="3254917900"/>
                  </a:ext>
                </a:extLst>
              </a:tr>
            </a:tbl>
          </a:graphicData>
        </a:graphic>
      </p:graphicFrame>
      <p:graphicFrame>
        <p:nvGraphicFramePr>
          <p:cNvPr id="5" name="Объект 3">
            <a:extLst>
              <a:ext uri="{FF2B5EF4-FFF2-40B4-BE49-F238E27FC236}">
                <a16:creationId xmlns:a16="http://schemas.microsoft.com/office/drawing/2014/main" id="{39973E95-FA09-405C-AE2F-F89960DE8B2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95027068"/>
              </p:ext>
            </p:extLst>
          </p:nvPr>
        </p:nvGraphicFramePr>
        <p:xfrm>
          <a:off x="8439150" y="2099668"/>
          <a:ext cx="3495674" cy="283428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94189">
                  <a:extLst>
                    <a:ext uri="{9D8B030D-6E8A-4147-A177-3AD203B41FA5}">
                      <a16:colId xmlns:a16="http://schemas.microsoft.com/office/drawing/2014/main" val="2221372958"/>
                    </a:ext>
                  </a:extLst>
                </a:gridCol>
                <a:gridCol w="952174">
                  <a:extLst>
                    <a:ext uri="{9D8B030D-6E8A-4147-A177-3AD203B41FA5}">
                      <a16:colId xmlns:a16="http://schemas.microsoft.com/office/drawing/2014/main" val="537861807"/>
                    </a:ext>
                  </a:extLst>
                </a:gridCol>
                <a:gridCol w="1349311">
                  <a:extLst>
                    <a:ext uri="{9D8B030D-6E8A-4147-A177-3AD203B41FA5}">
                      <a16:colId xmlns:a16="http://schemas.microsoft.com/office/drawing/2014/main" val="3144121696"/>
                    </a:ext>
                  </a:extLst>
                </a:gridCol>
              </a:tblGrid>
              <a:tr h="944761"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Чистая прибыль с учётом налога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Срок </a:t>
                      </a:r>
                      <a:r>
                        <a:rPr lang="ru-RU" sz="1400" u="none" strike="noStrike" dirty="0" err="1">
                          <a:effectLst/>
                        </a:rPr>
                        <a:t>окумаемости</a:t>
                      </a:r>
                      <a:r>
                        <a:rPr lang="ru-RU" sz="1400" u="none" strike="noStrike" dirty="0">
                          <a:effectLst/>
                        </a:rPr>
                        <a:t> (месяцев)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64431831"/>
                  </a:ext>
                </a:extLst>
              </a:tr>
              <a:tr h="94476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6% налога на прибыль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56 380,00 ₽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22,30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09278101"/>
                  </a:ext>
                </a:extLst>
              </a:tr>
              <a:tr h="94476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15% от разницы между доходами и расходами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90 100,00 ₽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13,95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093486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255731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>
            <a:extLst>
              <a:ext uri="{FF2B5EF4-FFF2-40B4-BE49-F238E27FC236}">
                <a16:creationId xmlns:a16="http://schemas.microsoft.com/office/drawing/2014/main" id="{AF87DCC7-54D9-4C43-AF77-A68519FECB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Прибыль команды проекта при за месяц при 4 шоу и 3 заказа на анимацию составляет 106 000 р.</a:t>
            </a:r>
          </a:p>
          <a:p>
            <a:r>
              <a:rPr lang="ru-RU" dirty="0"/>
              <a:t>С учётом налога:</a:t>
            </a:r>
          </a:p>
          <a:p>
            <a:pPr lvl="1"/>
            <a:r>
              <a:rPr lang="ru-RU" dirty="0"/>
              <a:t>6% на прибыль – 56 380 рублей</a:t>
            </a:r>
          </a:p>
          <a:p>
            <a:pPr lvl="1"/>
            <a:r>
              <a:rPr lang="ru-RU" dirty="0"/>
              <a:t>15% разницы между доходами и расходами – 90 100 рублей</a:t>
            </a:r>
          </a:p>
          <a:p>
            <a:pPr lvl="1"/>
            <a:endParaRPr lang="ru-RU" dirty="0"/>
          </a:p>
          <a:p>
            <a:r>
              <a:rPr lang="ru-RU" dirty="0"/>
              <a:t>С итоговым стартовым бюджетом 1 257 318 рублей, проект окупиться:</a:t>
            </a:r>
          </a:p>
          <a:p>
            <a:pPr lvl="1"/>
            <a:r>
              <a:rPr lang="ru-RU" dirty="0"/>
              <a:t>За </a:t>
            </a:r>
            <a:r>
              <a:rPr lang="ru-RU" sz="1800" dirty="0">
                <a:solidFill>
                  <a:srgbClr val="00B050"/>
                </a:solidFill>
              </a:rPr>
              <a:t>22 месяца </a:t>
            </a:r>
            <a:r>
              <a:rPr lang="ru-RU" dirty="0"/>
              <a:t>при </a:t>
            </a:r>
            <a:r>
              <a:rPr lang="ru-RU" dirty="0">
                <a:solidFill>
                  <a:schemeClr val="accent6"/>
                </a:solidFill>
              </a:rPr>
              <a:t>6%</a:t>
            </a:r>
            <a:r>
              <a:rPr lang="ru-RU" dirty="0"/>
              <a:t> налога на прибыль </a:t>
            </a:r>
          </a:p>
          <a:p>
            <a:pPr lvl="1"/>
            <a:r>
              <a:rPr lang="ru-RU" dirty="0"/>
              <a:t>За </a:t>
            </a:r>
            <a:r>
              <a:rPr lang="ru-RU" sz="1800" dirty="0">
                <a:solidFill>
                  <a:srgbClr val="00B050"/>
                </a:solidFill>
              </a:rPr>
              <a:t>14 месяцев </a:t>
            </a:r>
            <a:r>
              <a:rPr lang="ru-RU" dirty="0"/>
              <a:t>при </a:t>
            </a:r>
            <a:r>
              <a:rPr lang="ru-RU" dirty="0">
                <a:solidFill>
                  <a:schemeClr val="accent6"/>
                </a:solidFill>
              </a:rPr>
              <a:t>15%</a:t>
            </a:r>
            <a:r>
              <a:rPr lang="ru-RU" dirty="0"/>
              <a:t>  налога разницы между доходами и расходами 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21C69158-C1DB-4949-AFE8-2721288766A8}"/>
              </a:ext>
            </a:extLst>
          </p:cNvPr>
          <p:cNvSpPr txBox="1">
            <a:spLocks/>
          </p:cNvSpPr>
          <p:nvPr/>
        </p:nvSpPr>
        <p:spPr>
          <a:xfrm>
            <a:off x="1876425" y="0"/>
            <a:ext cx="8143876" cy="871273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/>
              <a:t>Старторвый бюджет и окупаемость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24512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81BB45-7094-46F8-8BA6-B238601799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Техническая реализация проекта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8E5E810-88FB-42FE-84B1-E0E15112C5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2142067"/>
            <a:ext cx="7324968" cy="3649133"/>
          </a:xfrm>
        </p:spPr>
        <p:txBody>
          <a:bodyPr/>
          <a:lstStyle/>
          <a:p>
            <a:endParaRPr lang="en-US" dirty="0"/>
          </a:p>
          <a:p>
            <a:r>
              <a:rPr lang="ru-RU" dirty="0"/>
              <a:t>Использование дронов </a:t>
            </a:r>
            <a:r>
              <a:rPr lang="en-US" dirty="0"/>
              <a:t>DJI </a:t>
            </a:r>
            <a:r>
              <a:rPr lang="ru-RU" dirty="0"/>
              <a:t>с последующей модернизацией</a:t>
            </a:r>
            <a:endParaRPr lang="en-US" dirty="0"/>
          </a:p>
          <a:p>
            <a:r>
              <a:rPr lang="ru-RU" dirty="0"/>
              <a:t>Загрузка образа </a:t>
            </a:r>
            <a:r>
              <a:rPr lang="en-US" dirty="0"/>
              <a:t>clever</a:t>
            </a:r>
            <a:r>
              <a:rPr lang="ru-RU" dirty="0"/>
              <a:t> для дрона из открытых источников и последующая настройка</a:t>
            </a:r>
          </a:p>
          <a:p>
            <a:r>
              <a:rPr lang="ru-RU" dirty="0"/>
              <a:t>Программирование дрона с помощью терминала </a:t>
            </a:r>
            <a:r>
              <a:rPr lang="en-US" dirty="0"/>
              <a:t>OS Linux (Butterfly)</a:t>
            </a:r>
            <a:endParaRPr lang="ru-RU" dirty="0"/>
          </a:p>
          <a:p>
            <a:r>
              <a:rPr lang="ru-RU" dirty="0"/>
              <a:t>Создание </a:t>
            </a:r>
            <a:r>
              <a:rPr lang="ru-RU" dirty="0" err="1"/>
              <a:t>анимаций</a:t>
            </a:r>
            <a:r>
              <a:rPr lang="ru-RU" dirty="0"/>
              <a:t> через</a:t>
            </a:r>
            <a:r>
              <a:rPr lang="en-US" dirty="0"/>
              <a:t> Blender</a:t>
            </a:r>
            <a:r>
              <a:rPr lang="ru-RU" dirty="0"/>
              <a:t> </a:t>
            </a:r>
            <a:r>
              <a:rPr lang="en-US" dirty="0"/>
              <a:t>(</a:t>
            </a:r>
            <a:r>
              <a:rPr lang="ru-RU" dirty="0"/>
              <a:t>с использованием библиотек для экспорта траекторий движения дронов</a:t>
            </a:r>
            <a:r>
              <a:rPr lang="en-US" dirty="0"/>
              <a:t>)</a:t>
            </a:r>
            <a:endParaRPr lang="ru-RU" dirty="0"/>
          </a:p>
          <a:p>
            <a:r>
              <a:rPr lang="ru-RU" dirty="0"/>
              <a:t>Использование приложения </a:t>
            </a:r>
            <a:r>
              <a:rPr lang="en-US" dirty="0"/>
              <a:t>Server </a:t>
            </a:r>
            <a:r>
              <a:rPr lang="ru-RU" dirty="0"/>
              <a:t>для </a:t>
            </a:r>
            <a:r>
              <a:rPr lang="ru-RU" dirty="0" err="1"/>
              <a:t>для</a:t>
            </a:r>
            <a:r>
              <a:rPr lang="ru-RU" dirty="0"/>
              <a:t> запуска и управления роем дронов,  импортирования анимации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2836BA-38C6-4475-AEFF-F7EDA16511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254" y="2209800"/>
            <a:ext cx="3581400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948DEBF-7BF2-4C0C-837E-A5A382952BCC}"/>
              </a:ext>
            </a:extLst>
          </p:cNvPr>
          <p:cNvSpPr txBox="1"/>
          <p:nvPr/>
        </p:nvSpPr>
        <p:spPr>
          <a:xfrm>
            <a:off x="9335371" y="1772735"/>
            <a:ext cx="1399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DJI Tello EDU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333911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CB7DD2-BBDB-4DC9-B489-1C7C90FDA4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Макет сайта </a:t>
            </a:r>
            <a:r>
              <a:rPr lang="en-US" dirty="0" err="1"/>
              <a:t>Proffiglobals</a:t>
            </a:r>
            <a:r>
              <a:rPr lang="en-US" dirty="0"/>
              <a:t> [</a:t>
            </a:r>
            <a:r>
              <a:rPr lang="en-US" dirty="0" err="1"/>
              <a:t>DreamFly</a:t>
            </a:r>
            <a:r>
              <a:rPr lang="en-US" dirty="0"/>
              <a:t>]</a:t>
            </a:r>
            <a:endParaRPr lang="ru-RU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3FF31E30-4BD7-4929-B640-B6119BA063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3139" y="2141538"/>
            <a:ext cx="7056747" cy="3649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6257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94E538-97D2-46F7-BCE3-3261560493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Макет сайта </a:t>
            </a:r>
            <a:r>
              <a:rPr lang="en-US" dirty="0" err="1"/>
              <a:t>Proffiglobals</a:t>
            </a:r>
            <a:r>
              <a:rPr lang="en-US" dirty="0"/>
              <a:t> [</a:t>
            </a:r>
            <a:r>
              <a:rPr lang="en-US" dirty="0" err="1"/>
              <a:t>DreamFly</a:t>
            </a:r>
            <a:r>
              <a:rPr lang="en-US" dirty="0"/>
              <a:t>]</a:t>
            </a: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683A81FA-CC3D-47C2-BCF5-7ABBDCDB17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85431" y="2141538"/>
            <a:ext cx="7132163" cy="3649662"/>
          </a:xfrm>
        </p:spPr>
      </p:pic>
    </p:spTree>
    <p:extLst>
      <p:ext uri="{BB962C8B-B14F-4D97-AF65-F5344CB8AC3E}">
        <p14:creationId xmlns:p14="http://schemas.microsoft.com/office/powerpoint/2010/main" val="25635007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844C35-8288-4718-8C6E-FB63203FF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Макет сайта </a:t>
            </a:r>
            <a:r>
              <a:rPr lang="en-US" dirty="0" err="1"/>
              <a:t>Proffiglobals</a:t>
            </a:r>
            <a:r>
              <a:rPr lang="en-US" dirty="0"/>
              <a:t> [</a:t>
            </a:r>
            <a:r>
              <a:rPr lang="en-US" dirty="0" err="1"/>
              <a:t>DreamFly</a:t>
            </a:r>
            <a:r>
              <a:rPr lang="en-US" dirty="0"/>
              <a:t>]</a:t>
            </a: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39F85566-BC4B-4DF8-AC2E-4914DB705D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90867" y="2141538"/>
            <a:ext cx="7121291" cy="3649662"/>
          </a:xfrm>
        </p:spPr>
      </p:pic>
    </p:spTree>
    <p:extLst>
      <p:ext uri="{BB962C8B-B14F-4D97-AF65-F5344CB8AC3E}">
        <p14:creationId xmlns:p14="http://schemas.microsoft.com/office/powerpoint/2010/main" val="41867580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91CAA7-67EA-4E57-8BE9-C437E39C2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Что такое шоу дронов?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910ED64-CB1A-43A9-A185-D2BABD8F61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076" y="2065867"/>
            <a:ext cx="10131425" cy="3649133"/>
          </a:xfrm>
        </p:spPr>
        <p:txBody>
          <a:bodyPr>
            <a:normAutofit/>
          </a:bodyPr>
          <a:lstStyle/>
          <a:p>
            <a:r>
              <a:rPr lang="ru-RU" sz="2400" b="0" i="0" dirty="0">
                <a:solidFill>
                  <a:srgbClr val="EEF0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Шоу дронов - это зрелищное представление, в котором множество  дронов синхронно выполняют различные маневры и создают световые узоры в небе. </a:t>
            </a:r>
          </a:p>
          <a:p>
            <a:r>
              <a:rPr lang="ru-RU" sz="2400" b="0" i="0" dirty="0">
                <a:solidFill>
                  <a:srgbClr val="EEF0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Дроны, оснащенные светодиодами, формируют в воздухе трехмерные фигуры, логотипы, надписи или даже целые сцены.</a:t>
            </a:r>
          </a:p>
          <a:p>
            <a:r>
              <a:rPr lang="ru-RU" sz="2400" dirty="0">
                <a:solidFill>
                  <a:srgbClr val="EEF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Обычно используются для развлечения, рекламы или даже в образовательных целях</a:t>
            </a:r>
            <a:r>
              <a:rPr lang="ru-RU" sz="2400" b="0" i="0" dirty="0">
                <a:solidFill>
                  <a:srgbClr val="EEF0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96319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844C35-8288-4718-8C6E-FB63203FF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Макет сайта </a:t>
            </a:r>
            <a:r>
              <a:rPr lang="en-US" dirty="0" err="1"/>
              <a:t>Proffiglobals</a:t>
            </a:r>
            <a:r>
              <a:rPr lang="en-US" dirty="0"/>
              <a:t> [</a:t>
            </a:r>
            <a:r>
              <a:rPr lang="en-US" dirty="0" err="1"/>
              <a:t>DreamFly</a:t>
            </a:r>
            <a:r>
              <a:rPr lang="en-US" dirty="0"/>
              <a:t>]</a:t>
            </a: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7A813988-51F4-4A68-9CAE-6B29C4D12E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24519" y="2141538"/>
            <a:ext cx="7253986" cy="3649662"/>
          </a:xfrm>
        </p:spPr>
      </p:pic>
    </p:spTree>
    <p:extLst>
      <p:ext uri="{BB962C8B-B14F-4D97-AF65-F5344CB8AC3E}">
        <p14:creationId xmlns:p14="http://schemas.microsoft.com/office/powerpoint/2010/main" val="9380677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844C35-8288-4718-8C6E-FB63203FF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Макет сайта </a:t>
            </a:r>
            <a:r>
              <a:rPr lang="en-US" dirty="0" err="1"/>
              <a:t>Proffiglobals</a:t>
            </a:r>
            <a:r>
              <a:rPr lang="en-US" dirty="0"/>
              <a:t> [</a:t>
            </a:r>
            <a:r>
              <a:rPr lang="en-US" dirty="0" err="1"/>
              <a:t>DreamFly</a:t>
            </a:r>
            <a:r>
              <a:rPr lang="en-US" dirty="0"/>
              <a:t>]</a:t>
            </a: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380A58E5-09AF-4636-865D-FF0AA97751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57999" y="2141538"/>
            <a:ext cx="7187026" cy="3649662"/>
          </a:xfrm>
        </p:spPr>
      </p:pic>
    </p:spTree>
    <p:extLst>
      <p:ext uri="{BB962C8B-B14F-4D97-AF65-F5344CB8AC3E}">
        <p14:creationId xmlns:p14="http://schemas.microsoft.com/office/powerpoint/2010/main" val="23716322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844C35-8288-4718-8C6E-FB63203FF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Макет сайта </a:t>
            </a:r>
            <a:r>
              <a:rPr lang="en-US" dirty="0" err="1"/>
              <a:t>Proffiglobals</a:t>
            </a:r>
            <a:r>
              <a:rPr lang="en-US" dirty="0"/>
              <a:t> [</a:t>
            </a:r>
            <a:r>
              <a:rPr lang="en-US" dirty="0" err="1"/>
              <a:t>DreamFly</a:t>
            </a:r>
            <a:r>
              <a:rPr lang="en-US" dirty="0"/>
              <a:t>]</a:t>
            </a:r>
            <a:endParaRPr lang="ru-RU" dirty="0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34508440-3D38-4474-91BA-FD39848293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2389" y="1962149"/>
            <a:ext cx="1991717" cy="4426041"/>
          </a:xfr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5C8505F-BBC5-4CC4-9123-D0F01C17A7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2464" y="1962149"/>
            <a:ext cx="1991719" cy="4426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6162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EDB43C-D62D-451A-991F-4C6926C154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772" y="-58310"/>
            <a:ext cx="10131425" cy="1456267"/>
          </a:xfrm>
        </p:spPr>
        <p:txBody>
          <a:bodyPr/>
          <a:lstStyle/>
          <a:p>
            <a:r>
              <a:rPr lang="ru-RU" dirty="0"/>
              <a:t>Команда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19BB01D-5DE5-48DE-AC0E-4231B800F3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310" y="4130852"/>
            <a:ext cx="3236729" cy="16404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400" dirty="0" err="1"/>
              <a:t>Кыдыров</a:t>
            </a:r>
            <a:r>
              <a:rPr lang="ru-RU" sz="1400" dirty="0"/>
              <a:t> Ростислав </a:t>
            </a:r>
            <a:r>
              <a:rPr lang="ru-RU" sz="1400" dirty="0" err="1"/>
              <a:t>Есенгелдиевич</a:t>
            </a:r>
            <a:endParaRPr lang="ru-RU" sz="1400" dirty="0"/>
          </a:p>
          <a:p>
            <a:pPr marL="0" indent="0">
              <a:buNone/>
            </a:pPr>
            <a:r>
              <a:rPr lang="ru-RU" sz="1400" dirty="0"/>
              <a:t>Руководитель проекта</a:t>
            </a:r>
          </a:p>
          <a:p>
            <a:pPr marL="0" indent="0">
              <a:buNone/>
            </a:pPr>
            <a:r>
              <a:rPr lang="ru-RU" sz="1400" dirty="0"/>
              <a:t>Генератор идеи</a:t>
            </a:r>
          </a:p>
          <a:p>
            <a:pPr marL="0" indent="0">
              <a:buNone/>
            </a:pPr>
            <a:r>
              <a:rPr lang="ru-RU" sz="1400" dirty="0"/>
              <a:t>Программирование дронов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2D89275-0647-4BB1-9333-087E933FC7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391"/>
          <a:stretch/>
        </p:blipFill>
        <p:spPr>
          <a:xfrm>
            <a:off x="387076" y="1898888"/>
            <a:ext cx="2484347" cy="223196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B1F943A-6576-430D-949B-764B27A6E1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9039" y="1897096"/>
            <a:ext cx="2477662" cy="223196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2F78BE3-8222-4C8E-8072-A6530EE2424B}"/>
              </a:ext>
            </a:extLst>
          </p:cNvPr>
          <p:cNvSpPr txBox="1"/>
          <p:nvPr/>
        </p:nvSpPr>
        <p:spPr>
          <a:xfrm>
            <a:off x="3376870" y="4236671"/>
            <a:ext cx="271913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dirty="0" err="1"/>
              <a:t>Асоев</a:t>
            </a:r>
            <a:r>
              <a:rPr lang="ru-RU" dirty="0"/>
              <a:t> Мухаммад</a:t>
            </a:r>
          </a:p>
          <a:p>
            <a:r>
              <a:rPr lang="en-US" dirty="0"/>
              <a:t>Full-Stack </a:t>
            </a:r>
            <a:r>
              <a:rPr lang="ru-RU" dirty="0"/>
              <a:t>разработчик</a:t>
            </a:r>
          </a:p>
          <a:p>
            <a:r>
              <a:rPr lang="ru-RU" dirty="0"/>
              <a:t>Разработка и продвижение сайта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2F55259-779C-4913-B8BD-3C8125CBF5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2881" y="692204"/>
            <a:ext cx="2538240" cy="246446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D3D642A-A03E-416E-A593-A9FE3FE2B856}"/>
              </a:ext>
            </a:extLst>
          </p:cNvPr>
          <p:cNvSpPr txBox="1"/>
          <p:nvPr/>
        </p:nvSpPr>
        <p:spPr>
          <a:xfrm>
            <a:off x="6350466" y="3314028"/>
            <a:ext cx="215411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dirty="0" err="1"/>
              <a:t>Иркинов</a:t>
            </a:r>
            <a:r>
              <a:rPr lang="ru-RU" dirty="0"/>
              <a:t> </a:t>
            </a:r>
            <a:r>
              <a:rPr lang="ru-RU" dirty="0" err="1"/>
              <a:t>Асылбек</a:t>
            </a:r>
            <a:endParaRPr lang="ru-RU" dirty="0"/>
          </a:p>
          <a:p>
            <a:r>
              <a:rPr lang="ru-RU" dirty="0"/>
              <a:t>Экономист</a:t>
            </a:r>
          </a:p>
          <a:p>
            <a:r>
              <a:rPr lang="ru-RU" dirty="0"/>
              <a:t>Работа с клиентами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711F7D3-52EB-4E64-85AE-849EF80032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84539" y="692203"/>
            <a:ext cx="2522456" cy="246446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3C1C6A0-F141-4B19-ABC1-35FB6D075093}"/>
              </a:ext>
            </a:extLst>
          </p:cNvPr>
          <p:cNvSpPr txBox="1"/>
          <p:nvPr/>
        </p:nvSpPr>
        <p:spPr>
          <a:xfrm>
            <a:off x="9184539" y="3314028"/>
            <a:ext cx="292056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dirty="0" err="1"/>
              <a:t>Кудайназаров</a:t>
            </a:r>
            <a:r>
              <a:rPr lang="ru-RU" dirty="0"/>
              <a:t> Азизбек</a:t>
            </a:r>
          </a:p>
          <a:p>
            <a:r>
              <a:rPr lang="ru-RU" dirty="0"/>
              <a:t>Технический специалист</a:t>
            </a:r>
          </a:p>
          <a:p>
            <a:r>
              <a:rPr lang="ru-RU" dirty="0"/>
              <a:t>Создание анимации</a:t>
            </a:r>
          </a:p>
        </p:txBody>
      </p:sp>
    </p:spTree>
    <p:extLst>
      <p:ext uri="{BB962C8B-B14F-4D97-AF65-F5344CB8AC3E}">
        <p14:creationId xmlns:p14="http://schemas.microsoft.com/office/powerpoint/2010/main" val="35390177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F44AA5-5016-4D82-9C1C-F34765330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Дальнейшее расширение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3800D46-0FF3-4730-AFC2-4639A64FC8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486" y="2040391"/>
            <a:ext cx="4578642" cy="3649133"/>
          </a:xfrm>
        </p:spPr>
        <p:txBody>
          <a:bodyPr/>
          <a:lstStyle/>
          <a:p>
            <a:r>
              <a:rPr lang="ru-RU" sz="2400" dirty="0"/>
              <a:t>Новый сервис: Мастер класс по шоу дронам</a:t>
            </a:r>
          </a:p>
          <a:p>
            <a:endParaRPr lang="ru-RU" sz="2400" dirty="0"/>
          </a:p>
          <a:p>
            <a:r>
              <a:rPr lang="ru-RU" dirty="0"/>
              <a:t>Обучение с помощью дронов </a:t>
            </a:r>
            <a:r>
              <a:rPr lang="en-US" dirty="0"/>
              <a:t>COEX CLEVER 4</a:t>
            </a:r>
          </a:p>
          <a:p>
            <a:r>
              <a:rPr lang="ru-RU" dirty="0"/>
              <a:t>Опрошены потенциальные клиенты</a:t>
            </a:r>
          </a:p>
          <a:p>
            <a:r>
              <a:rPr lang="ru-RU" dirty="0"/>
              <a:t>Создается план курса</a:t>
            </a:r>
            <a:endParaRPr lang="en-US" dirty="0"/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5629121-D6C3-4E9E-8DF2-1A544AB377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7212" y="2040391"/>
            <a:ext cx="6651549" cy="3727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5401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3A29324-5CBB-431D-B5F4-D5D5C3D347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2697" y="187609"/>
            <a:ext cx="4829375" cy="6530916"/>
          </a:xfrm>
          <a:prstGeom prst="rect">
            <a:avLst/>
          </a:prstGeom>
        </p:spPr>
      </p:pic>
      <p:pic>
        <p:nvPicPr>
          <p:cNvPr id="5" name="Объект 4">
            <a:extLst>
              <a:ext uri="{FF2B5EF4-FFF2-40B4-BE49-F238E27FC236}">
                <a16:creationId xmlns:a16="http://schemas.microsoft.com/office/drawing/2014/main" id="{E03EEFB6-2FFD-43B7-AB5C-356D9CE24D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02130" y="187609"/>
            <a:ext cx="6535554" cy="6535554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649C02-185D-4C92-AF62-A5EFC2FF8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773" y="263815"/>
            <a:ext cx="9933272" cy="1456267"/>
          </a:xfrm>
        </p:spPr>
        <p:txBody>
          <a:bodyPr/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Шоу дронов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дурова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в честь </a:t>
            </a: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1 миллиарда пользователей</a:t>
            </a:r>
          </a:p>
        </p:txBody>
      </p:sp>
    </p:spTree>
    <p:extLst>
      <p:ext uri="{BB962C8B-B14F-4D97-AF65-F5344CB8AC3E}">
        <p14:creationId xmlns:p14="http://schemas.microsoft.com/office/powerpoint/2010/main" val="12516580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2">
            <a:extLst>
              <a:ext uri="{FF2B5EF4-FFF2-40B4-BE49-F238E27FC236}">
                <a16:creationId xmlns:a16="http://schemas.microsoft.com/office/drawing/2014/main" id="{74D95177-802A-4C84-A773-4BDE909DFD13}"/>
              </a:ext>
            </a:extLst>
          </p:cNvPr>
          <p:cNvSpPr/>
          <p:nvPr/>
        </p:nvSpPr>
        <p:spPr>
          <a:xfrm>
            <a:off x="1819902" y="2366604"/>
            <a:ext cx="3191760" cy="235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75000"/>
              </a:lnSpc>
            </a:pPr>
            <a:r>
              <a:rPr lang="ru-RU" sz="3200" spc="-1" dirty="0">
                <a:latin typeface="Calibri"/>
              </a:rPr>
              <a:t>Мировой рынок</a:t>
            </a:r>
            <a:endParaRPr lang="ru-RU" sz="3200" b="0" strike="noStrike" spc="-1" dirty="0">
              <a:latin typeface="Arial"/>
            </a:endParaRPr>
          </a:p>
        </p:txBody>
      </p:sp>
      <p:sp>
        <p:nvSpPr>
          <p:cNvPr id="6" name="Прямоугольник 4">
            <a:extLst>
              <a:ext uri="{FF2B5EF4-FFF2-40B4-BE49-F238E27FC236}">
                <a16:creationId xmlns:a16="http://schemas.microsoft.com/office/drawing/2014/main" id="{0B1C1FF7-C8FA-4B01-A242-DC1CB95D9B3B}"/>
              </a:ext>
            </a:extLst>
          </p:cNvPr>
          <p:cNvSpPr/>
          <p:nvPr/>
        </p:nvSpPr>
        <p:spPr>
          <a:xfrm>
            <a:off x="1819902" y="3000652"/>
            <a:ext cx="941400" cy="402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>
              <a:lnSpc>
                <a:spcPct val="90000"/>
              </a:lnSpc>
            </a:pPr>
            <a:r>
              <a:rPr lang="ru-RU" sz="3200" spc="-1" dirty="0">
                <a:latin typeface="Calibri"/>
              </a:rPr>
              <a:t>1,5</a:t>
            </a:r>
            <a:endParaRPr lang="ru-RU" sz="3200" b="0" strike="noStrike" spc="-1" dirty="0">
              <a:latin typeface="Arial"/>
            </a:endParaRPr>
          </a:p>
        </p:txBody>
      </p:sp>
      <p:sp>
        <p:nvSpPr>
          <p:cNvPr id="7" name="Прямоугольник 5">
            <a:extLst>
              <a:ext uri="{FF2B5EF4-FFF2-40B4-BE49-F238E27FC236}">
                <a16:creationId xmlns:a16="http://schemas.microsoft.com/office/drawing/2014/main" id="{D80CF84A-AF77-4615-8944-6B71BDB94310}"/>
              </a:ext>
            </a:extLst>
          </p:cNvPr>
          <p:cNvSpPr/>
          <p:nvPr/>
        </p:nvSpPr>
        <p:spPr>
          <a:xfrm>
            <a:off x="2889825" y="3126595"/>
            <a:ext cx="1455120" cy="15023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 anchor="t">
            <a:spAutoFit/>
          </a:bodyPr>
          <a:lstStyle/>
          <a:p>
            <a:pPr>
              <a:lnSpc>
                <a:spcPct val="80000"/>
              </a:lnSpc>
            </a:pPr>
            <a:r>
              <a:rPr lang="ru-RU" sz="1200" b="0" strike="noStrike" spc="-1" dirty="0">
                <a:latin typeface="Calibri"/>
                <a:ea typeface="DejaVu Sans"/>
              </a:rPr>
              <a:t>млрд </a:t>
            </a:r>
            <a:r>
              <a:rPr lang="ru-RU" sz="1200" spc="-1" dirty="0">
                <a:latin typeface="Calibri"/>
                <a:ea typeface="DejaVu Sans"/>
              </a:rPr>
              <a:t>долларов</a:t>
            </a:r>
            <a:r>
              <a:rPr lang="ru-RU" sz="1200" b="0" strike="noStrike" spc="-1" dirty="0">
                <a:latin typeface="Calibri"/>
                <a:ea typeface="DejaVu Sans"/>
              </a:rPr>
              <a:t>.</a:t>
            </a:r>
            <a:endParaRPr lang="ru-RU" sz="1200" b="0" strike="noStrike" spc="-1" dirty="0">
              <a:latin typeface="Arial"/>
            </a:endParaRPr>
          </a:p>
        </p:txBody>
      </p:sp>
      <p:sp>
        <p:nvSpPr>
          <p:cNvPr id="9" name="Прямоугольник 7">
            <a:extLst>
              <a:ext uri="{FF2B5EF4-FFF2-40B4-BE49-F238E27FC236}">
                <a16:creationId xmlns:a16="http://schemas.microsoft.com/office/drawing/2014/main" id="{7D5DDBF0-6C8C-4310-BFA0-C2D26D4B3A6B}"/>
              </a:ext>
            </a:extLst>
          </p:cNvPr>
          <p:cNvSpPr/>
          <p:nvPr/>
        </p:nvSpPr>
        <p:spPr>
          <a:xfrm>
            <a:off x="6999942" y="514592"/>
            <a:ext cx="2358720" cy="255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75000"/>
              </a:lnSpc>
            </a:pPr>
            <a:r>
              <a:rPr lang="ru-RU" sz="3200" b="0" strike="noStrike" spc="-1" dirty="0">
                <a:latin typeface="Calibri"/>
                <a:ea typeface="DejaVu Sans"/>
              </a:rPr>
              <a:t> Рынок для Рос</a:t>
            </a:r>
            <a:r>
              <a:rPr lang="ru-RU" sz="3200" spc="-1" dirty="0">
                <a:latin typeface="Calibri"/>
                <a:ea typeface="DejaVu Sans"/>
              </a:rPr>
              <a:t>сии</a:t>
            </a:r>
            <a:endParaRPr lang="ru-RU" sz="3200" b="0" strike="noStrike" spc="-1" dirty="0">
              <a:latin typeface="Arial"/>
            </a:endParaRPr>
          </a:p>
        </p:txBody>
      </p:sp>
      <p:grpSp>
        <p:nvGrpSpPr>
          <p:cNvPr id="26" name="Группа 24">
            <a:extLst>
              <a:ext uri="{FF2B5EF4-FFF2-40B4-BE49-F238E27FC236}">
                <a16:creationId xmlns:a16="http://schemas.microsoft.com/office/drawing/2014/main" id="{1F948EDD-D42E-4089-AD08-C04FC0A58246}"/>
              </a:ext>
            </a:extLst>
          </p:cNvPr>
          <p:cNvGrpSpPr/>
          <p:nvPr/>
        </p:nvGrpSpPr>
        <p:grpSpPr>
          <a:xfrm>
            <a:off x="7170606" y="1349280"/>
            <a:ext cx="3755302" cy="4692012"/>
            <a:chOff x="7045560" y="976680"/>
            <a:chExt cx="1691640" cy="2345400"/>
          </a:xfrm>
        </p:grpSpPr>
        <p:grpSp>
          <p:nvGrpSpPr>
            <p:cNvPr id="27" name="Группа 25">
              <a:extLst>
                <a:ext uri="{FF2B5EF4-FFF2-40B4-BE49-F238E27FC236}">
                  <a16:creationId xmlns:a16="http://schemas.microsoft.com/office/drawing/2014/main" id="{32041E98-1BF4-4368-8D99-04C7D69860B3}"/>
                </a:ext>
              </a:extLst>
            </p:cNvPr>
            <p:cNvGrpSpPr/>
            <p:nvPr/>
          </p:nvGrpSpPr>
          <p:grpSpPr>
            <a:xfrm>
              <a:off x="7045560" y="1487880"/>
              <a:ext cx="1190880" cy="1834200"/>
              <a:chOff x="7045560" y="1487880"/>
              <a:chExt cx="1190880" cy="1834200"/>
            </a:xfrm>
          </p:grpSpPr>
          <p:sp>
            <p:nvSpPr>
              <p:cNvPr id="36" name="Прямоугольник 34">
                <a:extLst>
                  <a:ext uri="{FF2B5EF4-FFF2-40B4-BE49-F238E27FC236}">
                    <a16:creationId xmlns:a16="http://schemas.microsoft.com/office/drawing/2014/main" id="{A5B5DD11-530F-4968-8829-D2812082BA8B}"/>
                  </a:ext>
                </a:extLst>
              </p:cNvPr>
              <p:cNvSpPr/>
              <p:nvPr/>
            </p:nvSpPr>
            <p:spPr>
              <a:xfrm>
                <a:off x="7045560" y="1758960"/>
                <a:ext cx="498960" cy="1563120"/>
              </a:xfrm>
              <a:prstGeom prst="rect">
                <a:avLst/>
              </a:prstGeom>
              <a:solidFill>
                <a:srgbClr val="6CACE3"/>
              </a:solidFill>
              <a:ln w="2556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grpSp>
            <p:nvGrpSpPr>
              <p:cNvPr id="37" name="Группа 35">
                <a:extLst>
                  <a:ext uri="{FF2B5EF4-FFF2-40B4-BE49-F238E27FC236}">
                    <a16:creationId xmlns:a16="http://schemas.microsoft.com/office/drawing/2014/main" id="{9258ED8C-8C79-4645-9F7F-15495E1F4175}"/>
                  </a:ext>
                </a:extLst>
              </p:cNvPr>
              <p:cNvGrpSpPr/>
              <p:nvPr/>
            </p:nvGrpSpPr>
            <p:grpSpPr>
              <a:xfrm>
                <a:off x="7737480" y="1487880"/>
                <a:ext cx="498960" cy="1834200"/>
                <a:chOff x="7737480" y="1487880"/>
                <a:chExt cx="498960" cy="1834200"/>
              </a:xfrm>
            </p:grpSpPr>
            <p:sp>
              <p:nvSpPr>
                <p:cNvPr id="38" name="Прямоугольник 36">
                  <a:extLst>
                    <a:ext uri="{FF2B5EF4-FFF2-40B4-BE49-F238E27FC236}">
                      <a16:creationId xmlns:a16="http://schemas.microsoft.com/office/drawing/2014/main" id="{957F8F99-6A63-44EB-A336-8E5CA0CAC06D}"/>
                    </a:ext>
                  </a:extLst>
                </p:cNvPr>
                <p:cNvSpPr/>
                <p:nvPr/>
              </p:nvSpPr>
              <p:spPr>
                <a:xfrm>
                  <a:off x="7737480" y="1487880"/>
                  <a:ext cx="498960" cy="1834200"/>
                </a:xfrm>
                <a:prstGeom prst="rect">
                  <a:avLst/>
                </a:prstGeom>
                <a:solidFill>
                  <a:srgbClr val="025EA1"/>
                </a:solidFill>
                <a:ln w="2556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39" name="Прямоугольник 37">
                  <a:extLst>
                    <a:ext uri="{FF2B5EF4-FFF2-40B4-BE49-F238E27FC236}">
                      <a16:creationId xmlns:a16="http://schemas.microsoft.com/office/drawing/2014/main" id="{643149B5-3D5D-4C02-9CFF-2325BE7F30A3}"/>
                    </a:ext>
                  </a:extLst>
                </p:cNvPr>
                <p:cNvSpPr/>
                <p:nvPr/>
              </p:nvSpPr>
              <p:spPr>
                <a:xfrm>
                  <a:off x="7737480" y="1656000"/>
                  <a:ext cx="498960" cy="1665720"/>
                </a:xfrm>
                <a:prstGeom prst="rect">
                  <a:avLst/>
                </a:prstGeom>
                <a:pattFill prst="wdUpDiag">
                  <a:fgClr>
                    <a:srgbClr val="6CACE3"/>
                  </a:fgClr>
                  <a:bgClr>
                    <a:srgbClr val="025EA1"/>
                  </a:bgClr>
                </a:pattFill>
                <a:ln w="2556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</p:grpSp>
        </p:grpSp>
        <p:sp>
          <p:nvSpPr>
            <p:cNvPr id="28" name="Прямоугольник 26">
              <a:extLst>
                <a:ext uri="{FF2B5EF4-FFF2-40B4-BE49-F238E27FC236}">
                  <a16:creationId xmlns:a16="http://schemas.microsoft.com/office/drawing/2014/main" id="{CC951E47-77D1-4844-A65C-9E990D68EAB5}"/>
                </a:ext>
              </a:extLst>
            </p:cNvPr>
            <p:cNvSpPr/>
            <p:nvPr/>
          </p:nvSpPr>
          <p:spPr>
            <a:xfrm>
              <a:off x="7122240" y="3085560"/>
              <a:ext cx="568080" cy="1897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90000"/>
                </a:lnSpc>
              </a:pPr>
              <a:r>
                <a:rPr lang="ru-RU" sz="1200" b="0" strike="noStrike" spc="-1" dirty="0">
                  <a:latin typeface="Calibri"/>
                  <a:ea typeface="DejaVu Sans"/>
                </a:rPr>
                <a:t>2023</a:t>
              </a:r>
              <a:endParaRPr lang="ru-RU" sz="1200" b="0" strike="noStrike" spc="-1" dirty="0">
                <a:latin typeface="Arial"/>
              </a:endParaRPr>
            </a:p>
          </p:txBody>
        </p:sp>
        <p:sp>
          <p:nvSpPr>
            <p:cNvPr id="29" name="Прямоугольник 27">
              <a:extLst>
                <a:ext uri="{FF2B5EF4-FFF2-40B4-BE49-F238E27FC236}">
                  <a16:creationId xmlns:a16="http://schemas.microsoft.com/office/drawing/2014/main" id="{BF3B80A1-1B95-4D78-A930-8F45FBB99E00}"/>
                </a:ext>
              </a:extLst>
            </p:cNvPr>
            <p:cNvSpPr/>
            <p:nvPr/>
          </p:nvSpPr>
          <p:spPr>
            <a:xfrm>
              <a:off x="7822800" y="3085920"/>
              <a:ext cx="568080" cy="1897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90000"/>
                </a:lnSpc>
              </a:pPr>
              <a:r>
                <a:rPr lang="ru-RU" sz="1200" b="0" strike="noStrike" spc="-1" dirty="0">
                  <a:latin typeface="Calibri"/>
                  <a:ea typeface="DejaVu Sans"/>
                </a:rPr>
                <a:t>2025</a:t>
              </a:r>
              <a:endParaRPr lang="ru-RU" sz="1200" b="0" strike="noStrike" spc="-1" dirty="0">
                <a:latin typeface="Arial"/>
              </a:endParaRPr>
            </a:p>
          </p:txBody>
        </p:sp>
        <p:sp>
          <p:nvSpPr>
            <p:cNvPr id="30" name="Прямоугольник 28">
              <a:extLst>
                <a:ext uri="{FF2B5EF4-FFF2-40B4-BE49-F238E27FC236}">
                  <a16:creationId xmlns:a16="http://schemas.microsoft.com/office/drawing/2014/main" id="{2030CBBE-54C5-4A90-B5FE-F7B45541A718}"/>
                </a:ext>
              </a:extLst>
            </p:cNvPr>
            <p:cNvSpPr/>
            <p:nvPr/>
          </p:nvSpPr>
          <p:spPr>
            <a:xfrm>
              <a:off x="7772760" y="1194480"/>
              <a:ext cx="672480" cy="336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90000"/>
                </a:lnSpc>
              </a:pPr>
              <a:r>
                <a:rPr lang="ru-RU" sz="2400" spc="-1" dirty="0">
                  <a:latin typeface="Calibri"/>
                </a:rPr>
                <a:t>27,5</a:t>
              </a:r>
              <a:endParaRPr lang="ru-RU" sz="2400" b="0" strike="noStrike" spc="-1" dirty="0">
                <a:latin typeface="Arial"/>
              </a:endParaRPr>
            </a:p>
          </p:txBody>
        </p:sp>
        <p:sp>
          <p:nvSpPr>
            <p:cNvPr id="31" name="Прямоугольник 29">
              <a:extLst>
                <a:ext uri="{FF2B5EF4-FFF2-40B4-BE49-F238E27FC236}">
                  <a16:creationId xmlns:a16="http://schemas.microsoft.com/office/drawing/2014/main" id="{D1ACB1B0-4E3A-46AA-89B1-B48C6885AC9B}"/>
                </a:ext>
              </a:extLst>
            </p:cNvPr>
            <p:cNvSpPr/>
            <p:nvPr/>
          </p:nvSpPr>
          <p:spPr>
            <a:xfrm>
              <a:off x="7084800" y="1479240"/>
              <a:ext cx="568080" cy="247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90000"/>
                </a:lnSpc>
              </a:pPr>
              <a:r>
                <a:rPr lang="ru-RU" sz="2400" spc="-1" dirty="0">
                  <a:latin typeface="Calibri"/>
                </a:rPr>
                <a:t>19,8</a:t>
              </a:r>
              <a:endParaRPr lang="ru-RU" sz="2400" b="0" strike="noStrike" spc="-1" dirty="0">
                <a:latin typeface="Arial"/>
              </a:endParaRPr>
            </a:p>
          </p:txBody>
        </p:sp>
        <p:sp>
          <p:nvSpPr>
            <p:cNvPr id="32" name="Прямоугольник 30">
              <a:extLst>
                <a:ext uri="{FF2B5EF4-FFF2-40B4-BE49-F238E27FC236}">
                  <a16:creationId xmlns:a16="http://schemas.microsoft.com/office/drawing/2014/main" id="{EB1EC493-018A-4987-99DF-BC072E396C4B}"/>
                </a:ext>
              </a:extLst>
            </p:cNvPr>
            <p:cNvSpPr/>
            <p:nvPr/>
          </p:nvSpPr>
          <p:spPr>
            <a:xfrm>
              <a:off x="7793280" y="976680"/>
              <a:ext cx="672480" cy="260712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ru-RU" sz="1050" b="0" strike="noStrike" spc="-1" dirty="0">
                  <a:latin typeface="Calibri"/>
                  <a:ea typeface="DejaVu Sans"/>
                </a:rPr>
                <a:t>млрд </a:t>
              </a:r>
              <a:br>
                <a:rPr sz="1050" dirty="0"/>
              </a:br>
              <a:r>
                <a:rPr lang="ru-RU" sz="1050" spc="-1" dirty="0">
                  <a:latin typeface="Calibri"/>
                </a:rPr>
                <a:t>рублей</a:t>
              </a:r>
              <a:r>
                <a:rPr lang="ru-RU" sz="1050" b="0" strike="noStrike" spc="-1" dirty="0">
                  <a:latin typeface="Calibri"/>
                  <a:ea typeface="DejaVu Sans"/>
                </a:rPr>
                <a:t>.</a:t>
              </a:r>
              <a:endParaRPr lang="ru-RU" sz="1050" b="0" strike="noStrike" spc="-1" dirty="0">
                <a:latin typeface="Arial"/>
              </a:endParaRPr>
            </a:p>
          </p:txBody>
        </p:sp>
        <p:sp>
          <p:nvSpPr>
            <p:cNvPr id="33" name="Прямоугольник 31">
              <a:extLst>
                <a:ext uri="{FF2B5EF4-FFF2-40B4-BE49-F238E27FC236}">
                  <a16:creationId xmlns:a16="http://schemas.microsoft.com/office/drawing/2014/main" id="{B585973D-5653-4157-88DA-0CE444CC3E21}"/>
                </a:ext>
              </a:extLst>
            </p:cNvPr>
            <p:cNvSpPr/>
            <p:nvPr/>
          </p:nvSpPr>
          <p:spPr>
            <a:xfrm>
              <a:off x="7049945" y="1358892"/>
              <a:ext cx="629640" cy="260712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ru-RU" sz="1050" b="0" strike="noStrike" spc="-1" dirty="0">
                  <a:latin typeface="Calibri"/>
                  <a:ea typeface="DejaVu Sans"/>
                </a:rPr>
                <a:t>млрд  рублей.</a:t>
              </a:r>
              <a:endParaRPr lang="ru-RU" sz="1050" b="0" strike="noStrike" spc="-1" dirty="0">
                <a:latin typeface="Arial"/>
              </a:endParaRPr>
            </a:p>
          </p:txBody>
        </p:sp>
        <p:sp>
          <p:nvSpPr>
            <p:cNvPr id="34" name="Овал 32">
              <a:extLst>
                <a:ext uri="{FF2B5EF4-FFF2-40B4-BE49-F238E27FC236}">
                  <a16:creationId xmlns:a16="http://schemas.microsoft.com/office/drawing/2014/main" id="{D7DACAE6-36A6-4D42-ADF4-87CBF9D79804}"/>
                </a:ext>
              </a:extLst>
            </p:cNvPr>
            <p:cNvSpPr/>
            <p:nvPr/>
          </p:nvSpPr>
          <p:spPr>
            <a:xfrm>
              <a:off x="7928280" y="2113919"/>
              <a:ext cx="601877" cy="617249"/>
            </a:xfrm>
            <a:prstGeom prst="ellipse">
              <a:avLst/>
            </a:prstGeom>
            <a:solidFill>
              <a:srgbClr val="FFFFFF"/>
            </a:solidFill>
            <a:ln w="15840" cap="rnd">
              <a:solidFill>
                <a:srgbClr val="025EA1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5" name="Прямоугольник 33">
              <a:extLst>
                <a:ext uri="{FF2B5EF4-FFF2-40B4-BE49-F238E27FC236}">
                  <a16:creationId xmlns:a16="http://schemas.microsoft.com/office/drawing/2014/main" id="{B220C252-7D28-4265-A6CC-F10ED8DC3C30}"/>
                </a:ext>
              </a:extLst>
            </p:cNvPr>
            <p:cNvSpPr/>
            <p:nvPr/>
          </p:nvSpPr>
          <p:spPr>
            <a:xfrm>
              <a:off x="7944480" y="2359440"/>
              <a:ext cx="792720" cy="2901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90000"/>
                </a:lnSpc>
              </a:pPr>
              <a:r>
                <a:rPr lang="ru-RU" sz="2000" b="1" strike="noStrike" spc="-1" dirty="0">
                  <a:solidFill>
                    <a:schemeClr val="bg1"/>
                  </a:solidFill>
                  <a:latin typeface="Calibri"/>
                  <a:ea typeface="DejaVu Sans"/>
                </a:rPr>
                <a:t>+4,22%</a:t>
              </a:r>
              <a:endParaRPr lang="ru-RU" sz="2000" b="0" strike="noStrike" spc="-1" dirty="0">
                <a:solidFill>
                  <a:schemeClr val="bg1"/>
                </a:solidFill>
                <a:latin typeface="Arial"/>
              </a:endParaRPr>
            </a:p>
          </p:txBody>
        </p:sp>
      </p:grpSp>
      <p:sp>
        <p:nvSpPr>
          <p:cNvPr id="45" name="Заголовок 1">
            <a:extLst>
              <a:ext uri="{FF2B5EF4-FFF2-40B4-BE49-F238E27FC236}">
                <a16:creationId xmlns:a16="http://schemas.microsoft.com/office/drawing/2014/main" id="{7D643DE6-11A9-4E99-AC6C-C30A46F69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040" y="288449"/>
            <a:ext cx="4340622" cy="1118319"/>
          </a:xfrm>
        </p:spPr>
        <p:txBody>
          <a:bodyPr>
            <a:normAutofit fontScale="90000"/>
          </a:bodyPr>
          <a:lstStyle/>
          <a:p>
            <a:r>
              <a:rPr lang="ru-RU" dirty="0"/>
              <a:t>Рынок шоу дронов</a:t>
            </a:r>
          </a:p>
        </p:txBody>
      </p:sp>
    </p:spTree>
    <p:extLst>
      <p:ext uri="{BB962C8B-B14F-4D97-AF65-F5344CB8AC3E}">
        <p14:creationId xmlns:p14="http://schemas.microsoft.com/office/powerpoint/2010/main" val="31135766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C55C17-439F-42DB-8C2C-D8D84DB18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Цели и задачи </a:t>
            </a:r>
            <a:r>
              <a:rPr lang="en-US" dirty="0" err="1"/>
              <a:t>Dreamfly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5123A35-8882-4B0A-A70A-1F386A8020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ПРОЕКТА DREAMFLY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🎯 Сделать световые шоу с дронами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доступными для обычных людей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Удешевить производство шоу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предоставив клиенту выбор из готовых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анимаций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Минимизировать техническую сложность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используя маленькие дроны DJI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Tello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EDU.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Обеспечить безопасность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проводя шоу в закрытых помещениях, без риска и погодных факторов.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Избавить от бюрократии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при работе внутри помещений не требуется разрешение на полёты.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Автоматизировать процесс заказа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через сайт с интерактивной библиотекой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анимаций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822106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Проблема которую </a:t>
            </a:r>
            <a:r>
              <a:rPr lang="ru-RU" dirty="0" err="1"/>
              <a:t>решаеть</a:t>
            </a:r>
            <a:r>
              <a:rPr lang="ru-RU" dirty="0"/>
              <a:t> проект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На сегодняшний день в России существует немало компаний, предлагающих световые шоу с дронами.</a:t>
            </a:r>
          </a:p>
          <a:p>
            <a:r>
              <a:rPr lang="ru-RU" dirty="0"/>
              <a:t>Однако такие шоу чаще всего ориентированы на массовые городские праздники, концерты, фестивали.</a:t>
            </a:r>
          </a:p>
          <a:p>
            <a:r>
              <a:rPr lang="ru-RU" dirty="0"/>
              <a:t>Из-за этого они остаются дорогими, сложными в организации и недоступными для индивидуальных клиентов.</a:t>
            </a:r>
          </a:p>
          <a:p>
            <a:r>
              <a:rPr lang="ru-RU" dirty="0"/>
              <a:t>В результате:</a:t>
            </a:r>
          </a:p>
          <a:p>
            <a:r>
              <a:rPr lang="ru-RU" dirty="0"/>
              <a:t>Частные лица (семьи, пары, небольшие компании) не могут заказать персональное шоу,</a:t>
            </a:r>
          </a:p>
          <a:p>
            <a:r>
              <a:rPr lang="ru-RU" dirty="0"/>
              <a:t>А такие мероприятия, как дни рождения, романтические признания, домашние вечеринки — остаются без технологичной магии.</a:t>
            </a:r>
          </a:p>
        </p:txBody>
      </p:sp>
    </p:spTree>
    <p:extLst>
      <p:ext uri="{BB962C8B-B14F-4D97-AF65-F5344CB8AC3E}">
        <p14:creationId xmlns:p14="http://schemas.microsoft.com/office/powerpoint/2010/main" val="1918391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0E3523-CE7B-46AA-B62D-0C4042CE1A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Конкуренты в </a:t>
            </a:r>
            <a:r>
              <a:rPr lang="ru-RU" dirty="0" err="1"/>
              <a:t>россии</a:t>
            </a:r>
            <a:endParaRPr lang="ru-RU" dirty="0"/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60ED4398-AFA3-45AA-9D9C-10ABD1218EB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0975749"/>
              </p:ext>
            </p:extLst>
          </p:nvPr>
        </p:nvGraphicFramePr>
        <p:xfrm>
          <a:off x="685801" y="1785482"/>
          <a:ext cx="10820398" cy="468269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38620">
                  <a:extLst>
                    <a:ext uri="{9D8B030D-6E8A-4147-A177-3AD203B41FA5}">
                      <a16:colId xmlns:a16="http://schemas.microsoft.com/office/drawing/2014/main" val="1182708510"/>
                    </a:ext>
                  </a:extLst>
                </a:gridCol>
                <a:gridCol w="1549284">
                  <a:extLst>
                    <a:ext uri="{9D8B030D-6E8A-4147-A177-3AD203B41FA5}">
                      <a16:colId xmlns:a16="http://schemas.microsoft.com/office/drawing/2014/main" val="2023438203"/>
                    </a:ext>
                  </a:extLst>
                </a:gridCol>
                <a:gridCol w="1450917">
                  <a:extLst>
                    <a:ext uri="{9D8B030D-6E8A-4147-A177-3AD203B41FA5}">
                      <a16:colId xmlns:a16="http://schemas.microsoft.com/office/drawing/2014/main" val="2707033949"/>
                    </a:ext>
                  </a:extLst>
                </a:gridCol>
                <a:gridCol w="2323927">
                  <a:extLst>
                    <a:ext uri="{9D8B030D-6E8A-4147-A177-3AD203B41FA5}">
                      <a16:colId xmlns:a16="http://schemas.microsoft.com/office/drawing/2014/main" val="2334684967"/>
                    </a:ext>
                  </a:extLst>
                </a:gridCol>
                <a:gridCol w="2102600">
                  <a:extLst>
                    <a:ext uri="{9D8B030D-6E8A-4147-A177-3AD203B41FA5}">
                      <a16:colId xmlns:a16="http://schemas.microsoft.com/office/drawing/2014/main" val="1675263088"/>
                    </a:ext>
                  </a:extLst>
                </a:gridCol>
                <a:gridCol w="1955050">
                  <a:extLst>
                    <a:ext uri="{9D8B030D-6E8A-4147-A177-3AD203B41FA5}">
                      <a16:colId xmlns:a16="http://schemas.microsoft.com/office/drawing/2014/main" val="1406429200"/>
                    </a:ext>
                  </a:extLst>
                </a:gridCol>
              </a:tblGrid>
              <a:tr h="3902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Компания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03" marR="7603" marT="76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Масштаб роя (мин – макс)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03" marR="7603" marT="76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Indoor-</a:t>
                      </a:r>
                      <a:r>
                        <a:rPr lang="ru-RU" sz="900" u="none" strike="noStrike">
                          <a:effectLst/>
                        </a:rPr>
                        <a:t>шоу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03" marR="7603" marT="76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Диапазон цен*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03" marR="7603" marT="76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Сильные стороны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03" marR="7603" marT="76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«Белые пятна» для проекта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03" marR="7603" marT="7603" marB="0" anchor="ctr"/>
                </a:tc>
                <a:extLst>
                  <a:ext uri="{0D108BD9-81ED-4DB2-BD59-A6C34878D82A}">
                    <a16:rowId xmlns:a16="http://schemas.microsoft.com/office/drawing/2014/main" val="1685073052"/>
                  </a:ext>
                </a:extLst>
              </a:tr>
              <a:tr h="58533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 err="1">
                          <a:effectLst/>
                        </a:rPr>
                        <a:t>Geoscan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03" marR="7603" marT="76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200 → 10 000+ дронов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03" marR="7603" marT="76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нет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03" marR="7603" marT="76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от ≈ 2 млн ₽ за 200 дронов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03" marR="7603" marT="76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крупнейший парк в стране, собственные дроны, международный опыт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03" marR="7603" marT="76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не работает с маленькими бюджетами и помещениями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03" marR="7603" marT="7603" marB="0" anchor="ctr"/>
                </a:tc>
                <a:extLst>
                  <a:ext uri="{0D108BD9-81ED-4DB2-BD59-A6C34878D82A}">
                    <a16:rowId xmlns:a16="http://schemas.microsoft.com/office/drawing/2014/main" val="1550928030"/>
                  </a:ext>
                </a:extLst>
              </a:tr>
              <a:tr h="58533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Stardrone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03" marR="7603" marT="76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25 → 4 000 дронов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03" marR="7603" marT="76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заявлено «да»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03" marR="7603" marT="76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н/д (рынок оценивают как «миллионы»)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03" marR="7603" marT="76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700+ шоу, рекорд Гиннесса, быстрый запуск типовых программ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03" marR="7603" marT="76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отсутствуют готовые low-cost пакеты до 1 млн ₽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03" marR="7603" marT="7603" marB="0" anchor="ctr"/>
                </a:tc>
                <a:extLst>
                  <a:ext uri="{0D108BD9-81ED-4DB2-BD59-A6C34878D82A}">
                    <a16:rowId xmlns:a16="http://schemas.microsoft.com/office/drawing/2014/main" val="3973820564"/>
                  </a:ext>
                </a:extLst>
              </a:tr>
              <a:tr h="58533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QuadVision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03" marR="7603" marT="76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«единичный» дрон → рои 100+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03" marR="7603" marT="76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да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03" marR="7603" marT="76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20 000 ₽ (дрон-курьер) → 750 000 ₽ (рой)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03" marR="7603" marT="76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гибкая сетка пакетов, школа пилотов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03" marR="7603" marT="76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художественные indoor-хореографии не основной профиль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03" marR="7603" marT="7603" marB="0" anchor="ctr"/>
                </a:tc>
                <a:extLst>
                  <a:ext uri="{0D108BD9-81ED-4DB2-BD59-A6C34878D82A}">
                    <a16:rowId xmlns:a16="http://schemas.microsoft.com/office/drawing/2014/main" val="390270532"/>
                  </a:ext>
                </a:extLst>
              </a:tr>
              <a:tr h="58533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RDR.aero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03" marR="7603" marT="76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10 → 40+ дронов (</a:t>
                      </a:r>
                      <a:r>
                        <a:rPr lang="en-US" sz="900" u="none" strike="noStrike">
                          <a:effectLst/>
                        </a:rPr>
                        <a:t>rdr.aero)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03" marR="7603" marT="76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да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03" marR="7603" marT="76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индивидуальный расчёт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03" marR="7603" marT="76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сильная интеграция с артистами, акробатика, FPV-шоу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03" marR="7603" marT="76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нет публичного прайс-листа, сложнее понять бюджет «с порога»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03" marR="7603" marT="7603" marB="0" anchor="ctr"/>
                </a:tc>
                <a:extLst>
                  <a:ext uri="{0D108BD9-81ED-4DB2-BD59-A6C34878D82A}">
                    <a16:rowId xmlns:a16="http://schemas.microsoft.com/office/drawing/2014/main" val="2401603613"/>
                  </a:ext>
                </a:extLst>
              </a:tr>
              <a:tr h="58533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Dronico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03" marR="7603" marT="76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от 25 дронов внутренне шоу, от 100 дронов на улице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03" marR="7603" marT="76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фокус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03" marR="7603" marT="76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20 000 рублей за дрон, от 500 000 ₽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03" marR="7603" marT="76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быстрая установка (≈ 20 мин), безопасные микродроны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03" marR="7603" marT="76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юр. лицо зарегистрировано в ОАЭ — проектам в РФ нужен импорт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03" marR="7603" marT="7603" marB="0" anchor="ctr"/>
                </a:tc>
                <a:extLst>
                  <a:ext uri="{0D108BD9-81ED-4DB2-BD59-A6C34878D82A}">
                    <a16:rowId xmlns:a16="http://schemas.microsoft.com/office/drawing/2014/main" val="3826955892"/>
                  </a:ext>
                </a:extLst>
              </a:tr>
              <a:tr h="58533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Smile-to-Go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03" marR="7603" marT="76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25, 50, 100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03" marR="7603" marT="76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частично (25)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03" marR="7603" marT="76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2,9 → 4,3 млн ₽ за 10 мин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03" marR="7603" marT="76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«под ключ» с логистикой, ориентир на event-агентства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03" marR="7603" marT="76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ценник сопоставим с уличным фейерверком, нет микро-пакетов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03" marR="7603" marT="7603" marB="0" anchor="ctr"/>
                </a:tc>
                <a:extLst>
                  <a:ext uri="{0D108BD9-81ED-4DB2-BD59-A6C34878D82A}">
                    <a16:rowId xmlns:a16="http://schemas.microsoft.com/office/drawing/2014/main" val="2118239211"/>
                  </a:ext>
                </a:extLst>
              </a:tr>
              <a:tr h="39022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Kinolet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03" marR="7603" marT="76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8 → 2 500 дронов; антикризис 50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03" marR="7603" marT="76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да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03" marR="7603" marT="76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от 300 тысяч до несколько млн ₽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03" marR="7603" marT="76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собственная киносъёмочная команда, лазер + дроны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03" marR="7603" marT="76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indoor-</a:t>
                      </a:r>
                      <a:r>
                        <a:rPr lang="ru-RU" sz="900" u="none" strike="noStrike">
                          <a:effectLst/>
                        </a:rPr>
                        <a:t>пакет &lt; 8 дронов отсутствует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03" marR="7603" marT="7603" marB="0" anchor="ctr"/>
                </a:tc>
                <a:extLst>
                  <a:ext uri="{0D108BD9-81ED-4DB2-BD59-A6C34878D82A}">
                    <a16:rowId xmlns:a16="http://schemas.microsoft.com/office/drawing/2014/main" val="339379850"/>
                  </a:ext>
                </a:extLst>
              </a:tr>
              <a:tr h="39022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SkyIndustry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03" marR="7603" marT="76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6-200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03" marR="7603" marT="76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да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03" marR="7603" marT="76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н/д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03" marR="7603" marT="76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комплекс услуг (школа, </a:t>
                      </a:r>
                      <a:r>
                        <a:rPr lang="en-US" sz="900" u="none" strike="noStrike">
                          <a:effectLst/>
                        </a:rPr>
                        <a:t>FPV-</a:t>
                      </a:r>
                      <a:r>
                        <a:rPr lang="ru-RU" sz="900" u="none" strike="noStrike">
                          <a:effectLst/>
                        </a:rPr>
                        <a:t>аттракционы)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03" marR="7603" marT="76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слабая </a:t>
                      </a:r>
                      <a:r>
                        <a:rPr lang="ru-RU" sz="900" u="none" strike="noStrike" dirty="0" err="1">
                          <a:effectLst/>
                        </a:rPr>
                        <a:t>медийность</a:t>
                      </a:r>
                      <a:r>
                        <a:rPr lang="ru-RU" sz="900" u="none" strike="noStrike" dirty="0">
                          <a:effectLst/>
                        </a:rPr>
                        <a:t>, нет прозрачного ценника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03" marR="7603" marT="7603" marB="0" anchor="ctr"/>
                </a:tc>
                <a:extLst>
                  <a:ext uri="{0D108BD9-81ED-4DB2-BD59-A6C34878D82A}">
                    <a16:rowId xmlns:a16="http://schemas.microsoft.com/office/drawing/2014/main" val="3895055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386509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Выводы о конкурентах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8155" y="2196776"/>
            <a:ext cx="3118338" cy="968456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dirty="0"/>
              <a:t>Среди всего компания </a:t>
            </a:r>
            <a:r>
              <a:rPr lang="en-US" dirty="0" err="1"/>
              <a:t>Dronico</a:t>
            </a:r>
            <a:r>
              <a:rPr lang="en-US" dirty="0"/>
              <a:t> </a:t>
            </a:r>
            <a:r>
              <a:rPr lang="ru-RU" dirty="0"/>
              <a:t>является нашим прямым конкурентом. И юнит экономику своего сервиса мы делали ориентируясь на его расценки!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9F893DF-270E-4077-A9F3-F39A786800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4062" y="2196776"/>
            <a:ext cx="8636000" cy="4465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6362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81482B-4BDA-4ED0-9F9F-75CB3B975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76275"/>
            <a:ext cx="10131425" cy="1857375"/>
          </a:xfrm>
        </p:spPr>
        <p:txBody>
          <a:bodyPr/>
          <a:lstStyle/>
          <a:p>
            <a:r>
              <a:rPr lang="ru-RU" dirty="0"/>
              <a:t>Результаты интервью по методике JTBD</a:t>
            </a:r>
            <a:br>
              <a:rPr lang="ru-RU" dirty="0"/>
            </a:br>
            <a:r>
              <a:rPr lang="ru-RU" dirty="0"/>
              <a:t>(выводы)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B4D9AC9-E188-42A1-8919-AA33D528C3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Интересы к дрон шоу у обычных клиентов: ДА ИМЕЕТСЯ</a:t>
            </a:r>
          </a:p>
          <a:p>
            <a:r>
              <a:rPr lang="ru-RU" dirty="0"/>
              <a:t>Большинство предпочитают шоу дронов в ПОМЕЩЕНИЙ</a:t>
            </a:r>
          </a:p>
          <a:p>
            <a:r>
              <a:rPr lang="ru-RU" dirty="0"/>
              <a:t>Основными опасениями клиентов является БЕЗОПАСНОСТЬ использования дронов</a:t>
            </a:r>
          </a:p>
          <a:p>
            <a:r>
              <a:rPr lang="ru-RU" dirty="0"/>
              <a:t>Популярными сценарий для которых хотят заказать шоу: день рождения и свадьба</a:t>
            </a:r>
          </a:p>
          <a:p>
            <a:r>
              <a:rPr lang="ru-RU" dirty="0"/>
              <a:t>Цены которые готовы заплатить за шоу варьируется между 50 000-300 000 рублей</a:t>
            </a:r>
          </a:p>
          <a:p>
            <a:r>
              <a:rPr lang="ru-RU" dirty="0"/>
              <a:t>Большинство готовы заплатить за шоу в пределах 50 000 и 100 000 рублей</a:t>
            </a:r>
          </a:p>
        </p:txBody>
      </p:sp>
    </p:spTree>
    <p:extLst>
      <p:ext uri="{BB962C8B-B14F-4D97-AF65-F5344CB8AC3E}">
        <p14:creationId xmlns:p14="http://schemas.microsoft.com/office/powerpoint/2010/main" val="262265235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ебесная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TM03457452[[fn=Небесная]]</Template>
  <TotalTime>885</TotalTime>
  <Words>1840</Words>
  <Application>Microsoft Office PowerPoint</Application>
  <PresentationFormat>Широкоэкранный</PresentationFormat>
  <Paragraphs>439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9" baseType="lpstr">
      <vt:lpstr>Arial</vt:lpstr>
      <vt:lpstr>Calibri</vt:lpstr>
      <vt:lpstr>Calibri Light</vt:lpstr>
      <vt:lpstr>Times New Roman</vt:lpstr>
      <vt:lpstr>Небесная</vt:lpstr>
      <vt:lpstr>Национально исследовательский университет «мифи»</vt:lpstr>
      <vt:lpstr>Что такое шоу дронов?</vt:lpstr>
      <vt:lpstr>Шоу дронов дурова в честь  1 миллиарда пользователей</vt:lpstr>
      <vt:lpstr>Рынок шоу дронов</vt:lpstr>
      <vt:lpstr>Цели и задачи Dreamfly</vt:lpstr>
      <vt:lpstr>Проблема которую решаеть проект</vt:lpstr>
      <vt:lpstr>Конкуренты в россии</vt:lpstr>
      <vt:lpstr>Выводы о конкурентах</vt:lpstr>
      <vt:lpstr>Результаты интервью по методике JTBD (выводы)</vt:lpstr>
      <vt:lpstr> Итог: Кто наш сегмент? </vt:lpstr>
      <vt:lpstr>Презентация PowerPoint</vt:lpstr>
      <vt:lpstr>Unit &amp; marketing costs</vt:lpstr>
      <vt:lpstr>ФОТ: Специалисты проекта DreamFly</vt:lpstr>
      <vt:lpstr>Старторвый бюджет и окупаемость</vt:lpstr>
      <vt:lpstr>Презентация PowerPoint</vt:lpstr>
      <vt:lpstr>Техническая реализация проекта</vt:lpstr>
      <vt:lpstr>Макет сайта Proffiglobals [DreamFly]</vt:lpstr>
      <vt:lpstr>Макет сайта Proffiglobals [DreamFly]</vt:lpstr>
      <vt:lpstr>Макет сайта Proffiglobals [DreamFly]</vt:lpstr>
      <vt:lpstr>Макет сайта Proffiglobals [DreamFly]</vt:lpstr>
      <vt:lpstr>Макет сайта Proffiglobals [DreamFly]</vt:lpstr>
      <vt:lpstr>Макет сайта Proffiglobals [DreamFly]</vt:lpstr>
      <vt:lpstr>Команда</vt:lpstr>
      <vt:lpstr>Дальнейшее расширение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Национально исследовательский университет «мифи»</dc:title>
  <dc:creator>Rostislav Kr</dc:creator>
  <cp:lastModifiedBy>Rostislav Kr</cp:lastModifiedBy>
  <cp:revision>74</cp:revision>
  <dcterms:created xsi:type="dcterms:W3CDTF">2025-06-16T07:14:41Z</dcterms:created>
  <dcterms:modified xsi:type="dcterms:W3CDTF">2025-12-09T10:23:49Z</dcterms:modified>
</cp:coreProperties>
</file>