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62" r:id="rId7"/>
    <p:sldId id="267" r:id="rId8"/>
  </p:sldIdLst>
  <p:sldSz cx="18288000" cy="10287000"/>
  <p:notesSz cx="18288000" cy="10287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288">
          <p15:clr>
            <a:srgbClr val="A4A3A4"/>
          </p15:clr>
        </p15:guide>
        <p15:guide id="3" orient="horz" pos="6216">
          <p15:clr>
            <a:srgbClr val="A4A3A4"/>
          </p15:clr>
        </p15:guide>
        <p15:guide id="4" pos="11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20258-7AEB-4361-B5D0-A842EF7D3DC2}">
  <a:tblStyle styleId="{36420258-7AEB-4361-B5D0-A842EF7D3DC2}" styleName="Table_0">
    <a:wholeTbl>
      <a:tcTxStyle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7E7"/>
          </a:solidFill>
        </a:fill>
      </a:tcStyle>
    </a:band1V>
    <a:band2V>
      <a:tcStyle>
        <a:tcBdr/>
        <a:fill>
          <a:solidFill>
            <a:srgbClr val="CFD7E7"/>
          </a:solidFill>
        </a:fill>
      </a:tcStyle>
    </a:band2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43"/>
      </p:cViewPr>
      <p:guideLst>
        <p:guide orient="horz" pos="360"/>
        <p:guide pos="288"/>
        <p:guide orient="horz" pos="6216"/>
        <p:guide pos="11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Vertical Text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 Title and Text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 bwMode="auto"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t with Caption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 bwMode="auto"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icture with Caption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 bwMode="auto"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 bwMode="auto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99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 bwMode="auto">
          <a:xfrm>
            <a:off x="7917960" y="-7544"/>
            <a:ext cx="2369035" cy="2039532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9" name="Google Shape;89;p1"/>
          <p:cNvSpPr/>
          <p:nvPr/>
        </p:nvSpPr>
        <p:spPr bwMode="auto">
          <a:xfrm>
            <a:off x="5181600" y="-7544"/>
            <a:ext cx="2736360" cy="2039532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Google Shape;90;p1"/>
          <p:cNvSpPr/>
          <p:nvPr/>
        </p:nvSpPr>
        <p:spPr bwMode="auto">
          <a:xfrm>
            <a:off x="2514600" y="-18080"/>
            <a:ext cx="2736360" cy="2039532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1" name="Google Shape;91;p1"/>
          <p:cNvSpPr/>
          <p:nvPr/>
        </p:nvSpPr>
        <p:spPr bwMode="auto">
          <a:xfrm>
            <a:off x="-7310" y="-18080"/>
            <a:ext cx="2555291" cy="203953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Google Shape;92;p1"/>
          <p:cNvSpPr/>
          <p:nvPr/>
        </p:nvSpPr>
        <p:spPr bwMode="auto">
          <a:xfrm>
            <a:off x="10286996" y="0"/>
            <a:ext cx="370293" cy="2146944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3" name="Google Shape;93;p1"/>
          <p:cNvSpPr txBox="1"/>
          <p:nvPr/>
        </p:nvSpPr>
        <p:spPr bwMode="auto">
          <a:xfrm>
            <a:off x="304799" y="2714824"/>
            <a:ext cx="8412662" cy="237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 fontScale="92500" lnSpcReduction="20000"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Roboto Condensed"/>
              </a:rPr>
              <a:t>Цифровой помощник для слабовидящих и незрячих людей</a:t>
            </a:r>
          </a:p>
        </p:txBody>
      </p:sp>
      <p:sp>
        <p:nvSpPr>
          <p:cNvPr id="95" name="Google Shape;95;p1"/>
          <p:cNvSpPr/>
          <p:nvPr/>
        </p:nvSpPr>
        <p:spPr bwMode="auto">
          <a:xfrm>
            <a:off x="10286996" y="2031988"/>
            <a:ext cx="370293" cy="21469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" name="Google Shape;96;p1"/>
          <p:cNvSpPr/>
          <p:nvPr/>
        </p:nvSpPr>
        <p:spPr bwMode="auto">
          <a:xfrm>
            <a:off x="10286996" y="4012550"/>
            <a:ext cx="370293" cy="2146944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7" name="Google Shape;97;p1"/>
          <p:cNvSpPr/>
          <p:nvPr/>
        </p:nvSpPr>
        <p:spPr bwMode="auto">
          <a:xfrm>
            <a:off x="10286996" y="5993112"/>
            <a:ext cx="370293" cy="214694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8" name="Google Shape;98;p1"/>
          <p:cNvSpPr/>
          <p:nvPr/>
        </p:nvSpPr>
        <p:spPr bwMode="auto">
          <a:xfrm>
            <a:off x="10286995" y="8140056"/>
            <a:ext cx="370293" cy="2146944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9" name="Google Shape;99;p1"/>
          <p:cNvSpPr/>
          <p:nvPr/>
        </p:nvSpPr>
        <p:spPr bwMode="auto">
          <a:xfrm>
            <a:off x="10651467" y="0"/>
            <a:ext cx="92733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0" name="Google Shape;100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634744" y="283400"/>
            <a:ext cx="1830072" cy="1398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"/>
          <p:cNvGrpSpPr/>
          <p:nvPr/>
        </p:nvGrpSpPr>
        <p:grpSpPr bwMode="auto">
          <a:xfrm>
            <a:off x="183671" y="496460"/>
            <a:ext cx="764629" cy="814804"/>
            <a:chOff x="5451714" y="454866"/>
            <a:chExt cx="1304628" cy="1390238"/>
          </a:xfrm>
        </p:grpSpPr>
        <p:sp>
          <p:nvSpPr>
            <p:cNvPr id="102" name="Google Shape;102;p1"/>
            <p:cNvSpPr/>
            <p:nvPr/>
          </p:nvSpPr>
          <p:spPr bwMode="auto">
            <a:xfrm>
              <a:off x="5451714" y="454866"/>
              <a:ext cx="1304628" cy="1204706"/>
            </a:xfrm>
            <a:prstGeom prst="triangle">
              <a:avLst>
                <a:gd name="adj" fmla="val 50000"/>
              </a:avLst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 bwMode="auto">
            <a:xfrm>
              <a:off x="5562600" y="845185"/>
              <a:ext cx="1082855" cy="999919"/>
            </a:xfrm>
            <a:prstGeom prst="triangle">
              <a:avLst>
                <a:gd name="adj" fmla="val 50000"/>
              </a:avLst>
            </a:prstGeom>
            <a:noFill/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 bwMode="auto">
          <a:xfrm>
            <a:off x="1021840" y="766000"/>
            <a:ext cx="16815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  <a:t>Группа компаний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300">
                <a:solidFill>
                  <a:schemeClr val="lt1"/>
                </a:solidFill>
                <a:latin typeface="Arial"/>
                <a:ea typeface="Arial"/>
                <a:cs typeface="Arial"/>
              </a:rPr>
              <a:t>«Деловой альянс»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 bwMode="auto">
          <a:xfrm>
            <a:off x="605972" y="5623780"/>
            <a:ext cx="915125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z="2400" dirty="0">
                <a:latin typeface="Roboto"/>
              </a:rPr>
              <a:t>комплексное программное решение на базе искусственного интеллекта, призванное стать незаменимым спутником в повседневной жизни для людей с нарушениями зрения</a:t>
            </a: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108;p1"/>
          <p:cNvSpPr txBox="1"/>
          <p:nvPr/>
        </p:nvSpPr>
        <p:spPr bwMode="auto">
          <a:xfrm>
            <a:off x="565985" y="9063800"/>
            <a:ext cx="841266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500" dirty="0">
                <a:solidFill>
                  <a:srgbClr val="FFAC00"/>
                </a:solidFill>
              </a:rPr>
              <a:t>Дана </a:t>
            </a:r>
            <a:r>
              <a:rPr lang="ru-RU" sz="3500" dirty="0" err="1">
                <a:solidFill>
                  <a:srgbClr val="FFAC00"/>
                </a:solidFill>
              </a:rPr>
              <a:t>Татимова</a:t>
            </a:r>
            <a:endParaRPr dirty="0"/>
          </a:p>
        </p:txBody>
      </p:sp>
      <p:cxnSp>
        <p:nvCxnSpPr>
          <p:cNvPr id="109" name="Google Shape;109;p1"/>
          <p:cNvCxnSpPr>
            <a:cxnSpLocks/>
          </p:cNvCxnSpPr>
          <p:nvPr/>
        </p:nvCxnSpPr>
        <p:spPr bwMode="auto">
          <a:xfrm flipH="1">
            <a:off x="183670" y="1268625"/>
            <a:ext cx="152400" cy="271401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"/>
          <p:cNvCxnSpPr>
            <a:cxnSpLocks/>
          </p:cNvCxnSpPr>
          <p:nvPr/>
        </p:nvCxnSpPr>
        <p:spPr bwMode="auto">
          <a:xfrm rot="10800000">
            <a:off x="787129" y="1258443"/>
            <a:ext cx="152400" cy="271401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"/>
          <p:cNvCxnSpPr>
            <a:cxnSpLocks/>
          </p:cNvCxnSpPr>
          <p:nvPr/>
        </p:nvCxnSpPr>
        <p:spPr bwMode="auto">
          <a:xfrm rot="10800000">
            <a:off x="304800" y="1311264"/>
            <a:ext cx="473588" cy="0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"/>
          <p:cNvCxnSpPr>
            <a:cxnSpLocks/>
          </p:cNvCxnSpPr>
          <p:nvPr/>
        </p:nvCxnSpPr>
        <p:spPr bwMode="auto">
          <a:xfrm rot="10800000">
            <a:off x="337385" y="1311264"/>
            <a:ext cx="473588" cy="0"/>
          </a:xfrm>
          <a:prstGeom prst="straightConnector1">
            <a:avLst/>
          </a:pr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3" name="Google Shape;113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793599" y="582552"/>
            <a:ext cx="2188569" cy="83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73145" y="41973"/>
            <a:ext cx="1890946" cy="1890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 bwMode="auto">
          <a:xfrm>
            <a:off x="0" y="1485900"/>
            <a:ext cx="5255615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9" name="Google Shape;119;p2"/>
          <p:cNvSpPr/>
          <p:nvPr/>
        </p:nvSpPr>
        <p:spPr bwMode="auto"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Google Shape;120;p2"/>
          <p:cNvSpPr/>
          <p:nvPr/>
        </p:nvSpPr>
        <p:spPr bwMode="auto">
          <a:xfrm>
            <a:off x="2733098" y="1485900"/>
            <a:ext cx="5255615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1" name="Google Shape;121;p2"/>
          <p:cNvSpPr/>
          <p:nvPr/>
        </p:nvSpPr>
        <p:spPr bwMode="auto">
          <a:xfrm>
            <a:off x="4035130" y="1485900"/>
            <a:ext cx="5255615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Google Shape;122;p2"/>
          <p:cNvSpPr/>
          <p:nvPr/>
        </p:nvSpPr>
        <p:spPr bwMode="auto">
          <a:xfrm>
            <a:off x="5401672" y="1485900"/>
            <a:ext cx="5255615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3" name="Google Shape;123;p2"/>
          <p:cNvSpPr txBox="1"/>
          <p:nvPr/>
        </p:nvSpPr>
        <p:spPr bwMode="auto">
          <a:xfrm>
            <a:off x="381000" y="495300"/>
            <a:ext cx="15887848" cy="82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rgbClr val="FFAC00"/>
                </a:solidFill>
                <a:latin typeface="Arial"/>
                <a:ea typeface="Arial"/>
                <a:cs typeface="Arial"/>
              </a:rPr>
              <a:t>ПРОБЛЕМА </a:t>
            </a:r>
            <a:r>
              <a:rPr lang="ru-RU" sz="4800">
                <a:solidFill>
                  <a:srgbClr val="FFAC00"/>
                </a:solidFill>
                <a:latin typeface="Arial"/>
                <a:ea typeface="Arial"/>
                <a:cs typeface="Arial"/>
              </a:rPr>
              <a:t>(решаемая задача)</a:t>
            </a:r>
            <a:endParaRPr sz="1800">
              <a:solidFill>
                <a:srgbClr val="FFAC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24" name="Google Shape;124;p2"/>
          <p:cNvGrpSpPr/>
          <p:nvPr/>
        </p:nvGrpSpPr>
        <p:grpSpPr bwMode="auto">
          <a:xfrm>
            <a:off x="-14093" y="9563100"/>
            <a:ext cx="776093" cy="735444"/>
            <a:chOff x="-14093" y="9563100"/>
            <a:chExt cx="776093" cy="735444"/>
          </a:xfrm>
        </p:grpSpPr>
        <p:sp>
          <p:nvSpPr>
            <p:cNvPr id="125" name="Google Shape;125;p2"/>
            <p:cNvSpPr/>
            <p:nvPr/>
          </p:nvSpPr>
          <p:spPr bwMode="auto">
            <a:xfrm>
              <a:off x="-14093" y="9563100"/>
              <a:ext cx="776093" cy="735444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 bwMode="auto">
            <a:xfrm>
              <a:off x="55817" y="9744752"/>
              <a:ext cx="636274" cy="37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fld id="{00000000-1234-1234-1234-123412341234}" type="slidenum">
                <a:rPr lang="ru-RU" sz="2400">
                  <a:solidFill>
                    <a:schemeClr val="lt1"/>
                  </a:solidFill>
                  <a:latin typeface="Arial"/>
                  <a:ea typeface="Arial"/>
                  <a:cs typeface="Arial"/>
                </a:rPr>
                <a:t>2</a:t>
              </a:fld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128;p2"/>
          <p:cNvSpPr/>
          <p:nvPr/>
        </p:nvSpPr>
        <p:spPr bwMode="auto"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FFA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8954FD-B2AF-48D4-ACA8-68861639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96" y="2769519"/>
            <a:ext cx="16233897" cy="5662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 bwMode="auto">
          <a:xfrm>
            <a:off x="-14093" y="9563100"/>
            <a:ext cx="776093" cy="7354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6" name="Google Shape;146;p3"/>
          <p:cNvSpPr/>
          <p:nvPr/>
        </p:nvSpPr>
        <p:spPr bwMode="auto"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</a:rPr>
              <a:t>3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7" name="Google Shape;147;p3"/>
          <p:cNvSpPr/>
          <p:nvPr/>
        </p:nvSpPr>
        <p:spPr bwMode="auto"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ADD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A33F6-3F88-4DB4-8992-15ED3334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90" y="838201"/>
            <a:ext cx="15559611" cy="75107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 bwMode="auto">
          <a:xfrm>
            <a:off x="-14093" y="9563100"/>
            <a:ext cx="776093" cy="7354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6" name="Google Shape;146;p3"/>
          <p:cNvSpPr/>
          <p:nvPr/>
        </p:nvSpPr>
        <p:spPr bwMode="auto"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</a:rPr>
              <a:t>4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7" name="Google Shape;147;p3"/>
          <p:cNvSpPr/>
          <p:nvPr/>
        </p:nvSpPr>
        <p:spPr bwMode="auto"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ADD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C37B67-2B2E-4457-ACC8-481288B7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4" y="1533482"/>
            <a:ext cx="14074536" cy="67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9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 bwMode="auto">
          <a:xfrm>
            <a:off x="-14093" y="9563100"/>
            <a:ext cx="776093" cy="735444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6" name="Google Shape;146;p3"/>
          <p:cNvSpPr/>
          <p:nvPr/>
        </p:nvSpPr>
        <p:spPr bwMode="auto"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</a:rPr>
              <a:t>5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7" name="Google Shape;147;p3"/>
          <p:cNvSpPr/>
          <p:nvPr/>
        </p:nvSpPr>
        <p:spPr bwMode="auto"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ADD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AE0EC-F57C-4390-9D3C-201C2072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50" y="1468582"/>
            <a:ext cx="14956945" cy="69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1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 bwMode="auto">
          <a:xfrm>
            <a:off x="0" y="1485900"/>
            <a:ext cx="5255615" cy="1524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2" name="Google Shape;222;p7"/>
          <p:cNvSpPr/>
          <p:nvPr/>
        </p:nvSpPr>
        <p:spPr bwMode="auto">
          <a:xfrm>
            <a:off x="1366551" y="1485900"/>
            <a:ext cx="525562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3" name="Google Shape;223;p7"/>
          <p:cNvSpPr/>
          <p:nvPr/>
        </p:nvSpPr>
        <p:spPr bwMode="auto">
          <a:xfrm>
            <a:off x="2733098" y="1485900"/>
            <a:ext cx="5255615" cy="152400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4" name="Google Shape;224;p7"/>
          <p:cNvSpPr/>
          <p:nvPr/>
        </p:nvSpPr>
        <p:spPr bwMode="auto">
          <a:xfrm>
            <a:off x="4035130" y="1485900"/>
            <a:ext cx="5255615" cy="1524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5" name="Google Shape;225;p7"/>
          <p:cNvSpPr/>
          <p:nvPr/>
        </p:nvSpPr>
        <p:spPr bwMode="auto">
          <a:xfrm>
            <a:off x="5401672" y="1485900"/>
            <a:ext cx="5255615" cy="1524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6" name="Google Shape;226;p7"/>
          <p:cNvSpPr txBox="1"/>
          <p:nvPr/>
        </p:nvSpPr>
        <p:spPr bwMode="auto">
          <a:xfrm>
            <a:off x="381000" y="495300"/>
            <a:ext cx="158878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b="1">
                <a:solidFill>
                  <a:srgbClr val="6000A8"/>
                </a:solidFill>
                <a:latin typeface="Arial"/>
                <a:ea typeface="Arial"/>
                <a:cs typeface="Arial"/>
              </a:rPr>
              <a:t>АНАЛИЗ КОНКУРЕНТОВ</a:t>
            </a:r>
            <a:endParaRPr sz="1800">
              <a:solidFill>
                <a:srgbClr val="6000A8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7" name="Google Shape;227;p7"/>
          <p:cNvSpPr/>
          <p:nvPr/>
        </p:nvSpPr>
        <p:spPr bwMode="auto">
          <a:xfrm>
            <a:off x="-14093" y="9563100"/>
            <a:ext cx="776093" cy="735444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8" name="Google Shape;228;p7"/>
          <p:cNvSpPr/>
          <p:nvPr/>
        </p:nvSpPr>
        <p:spPr bwMode="auto">
          <a:xfrm>
            <a:off x="55817" y="9744752"/>
            <a:ext cx="636274" cy="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2400">
                <a:solidFill>
                  <a:schemeClr val="lt1"/>
                </a:solidFill>
                <a:latin typeface="Arial"/>
                <a:ea typeface="Arial"/>
                <a:cs typeface="Arial"/>
              </a:rPr>
              <a:t>6</a:t>
            </a:fld>
            <a:endParaRPr sz="2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9" name="Google Shape;229;p7"/>
          <p:cNvSpPr/>
          <p:nvPr/>
        </p:nvSpPr>
        <p:spPr bwMode="auto">
          <a:xfrm rot="10800000">
            <a:off x="0" y="0"/>
            <a:ext cx="914400" cy="838200"/>
          </a:xfrm>
          <a:prstGeom prst="triangle">
            <a:avLst>
              <a:gd name="adj" fmla="val 100000"/>
            </a:avLst>
          </a:prstGeom>
          <a:solidFill>
            <a:srgbClr val="9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38" name="Google Shape;238;p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54400" y="587169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54400" y="25124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0FEDC9-FF00-4C14-BDCE-7F6D3A858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90" y="2410166"/>
            <a:ext cx="15392620" cy="6539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3" name="Google Shape;273;p9"/>
          <p:cNvPicPr/>
          <p:nvPr/>
        </p:nvPicPr>
        <p:blipFill>
          <a:blip r:embed="rId2">
            <a:alphaModFix/>
          </a:blip>
          <a:srcRect r="65191"/>
          <a:stretch/>
        </p:blipFill>
        <p:spPr bwMode="auto">
          <a:xfrm>
            <a:off x="0" y="66708"/>
            <a:ext cx="6324600" cy="1022029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9"/>
          <p:cNvSpPr txBox="1"/>
          <p:nvPr/>
        </p:nvSpPr>
        <p:spPr bwMode="auto">
          <a:xfrm>
            <a:off x="8763000" y="952500"/>
            <a:ext cx="86063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>
                <a:solidFill>
                  <a:srgbClr val="9F00FF"/>
                </a:solidFill>
                <a:latin typeface="Arial"/>
                <a:ea typeface="Arial"/>
                <a:cs typeface="Arial"/>
              </a:rPr>
              <a:t>МЫ ВСЕГДА НА СВЯЗИ!</a:t>
            </a:r>
            <a:endParaRPr sz="6000">
              <a:solidFill>
                <a:srgbClr val="9F00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6" name="Google Shape;276;p9"/>
          <p:cNvSpPr/>
          <p:nvPr/>
        </p:nvSpPr>
        <p:spPr bwMode="auto">
          <a:xfrm>
            <a:off x="14097000" y="6682680"/>
            <a:ext cx="4191000" cy="360432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700">
                <a:solidFill>
                  <a:srgbClr val="7F7F7F"/>
                </a:solidFill>
                <a:latin typeface="Arial"/>
                <a:ea typeface="Arial"/>
                <a:cs typeface="Arial"/>
              </a:rPr>
              <a:t>Место для QR-кода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55</Words>
  <Application>Microsoft Office PowerPoint</Application>
  <DocSecurity>0</DocSecurity>
  <PresentationFormat>Произвольный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Anna Rzhevskaya</dc:creator>
  <cp:keywords/>
  <dc:description/>
  <cp:lastModifiedBy>Пользователь</cp:lastModifiedBy>
  <cp:revision>14</cp:revision>
  <dcterms:created xsi:type="dcterms:W3CDTF">2006-08-16T00:00:00Z</dcterms:created>
  <dcterms:modified xsi:type="dcterms:W3CDTF">2025-12-11T18:41:30Z</dcterms:modified>
  <cp:category/>
  <dc:identifier/>
  <cp:contentStatus/>
  <dc:language/>
  <cp:version/>
</cp:coreProperties>
</file>