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5.xml" ContentType="application/vnd.openxmlformats-officedocument.them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6.xml" ContentType="application/vnd.openxmlformats-officedocument.theme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7.xml" ContentType="application/vnd.openxmlformats-officedocument.theme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theme/theme8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4" r:id="rId3"/>
    <p:sldMasterId id="2147483687" r:id="rId4"/>
    <p:sldMasterId id="2147483700" r:id="rId5"/>
    <p:sldMasterId id="2147483713" r:id="rId6"/>
    <p:sldMasterId id="2147483726" r:id="rId7"/>
    <p:sldMasterId id="2147483739" r:id="rId8"/>
  </p:sldMasterIdLst>
  <p:sldIdLst>
    <p:sldId id="256" r:id="rId9"/>
    <p:sldId id="257" r:id="rId10"/>
    <p:sldId id="258" r:id="rId11"/>
    <p:sldId id="259" r:id="rId12"/>
    <p:sldId id="260" r:id="rId13"/>
    <p:sldId id="261" r:id="rId14"/>
    <p:sldId id="262" r:id="rId15"/>
    <p:sldId id="263" r:id="rId16"/>
    <p:sldId id="264" r:id="rId17"/>
    <p:sldId id="265" r:id="rId18"/>
    <p:sldId id="266" r:id="rId19"/>
    <p:sldId id="267" r:id="rId20"/>
    <p:sldId id="268" r:id="rId21"/>
    <p:sldId id="269" r:id="rId22"/>
    <p:sldId id="270" r:id="rId23"/>
    <p:sldId id="271" r:id="rId24"/>
    <p:sldId id="272" r:id="rId25"/>
    <p:sldId id="273" r:id="rId26"/>
  </p:sldIdLst>
  <p:sldSz cx="12192000" cy="685800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49060"/>
    <a:srgbClr val="D9BAA4"/>
    <a:srgbClr val="D1A9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3C083DA-23FF-440A-92EC-6D333021C649}" v="598" dt="2023-12-07T17:53:07.181"/>
  </p1510:revLst>
</p1510:revInfo>
</file>

<file path=ppt/tableStyles.xml><?xml version="1.0" encoding="utf-8"?>
<a:tblStyleLst xmlns:a="http://schemas.openxmlformats.org/drawingml/2006/main" def="{5C22544A-7EE6-4342-B048-85BDC9FD1C3A}"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18603FDC-E32A-4AB5-989C-0864C3EAD2B8}" styleName="Стиль из темы 2 - акцент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06799F8-075E-4A3A-A7F6-7FBC6576F1A4}" styleName="Стиль из темы 2 - акцент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7CE84F3-28C3-443E-9E96-99CF82512B78}" styleName="Темный стиль 1 — акцент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CAF9ED-07DC-4A11-8D7F-57B35C25682E}" styleName="Средний стиль 1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0E3FDE45-AF77-4B5C-9715-49D594BDF05E}" styleName="Светлый стиль 1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72833802-FEF1-4C79-8D5D-14CF1EAF98D9}" styleName="Светлый стиль 2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5DA37D80-6434-44D0-A028-1B22A696006F}" styleName="Светлый стиль 3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85BE263C-DBD7-4A20-BB59-AAB30ACAA65A}" styleName="Средний стиль 3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3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viewProps" Target="viewProps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microsoft.com/office/2015/10/relationships/revisionInfo" Target="revisionInfo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ru-RU"/>
  <c:roundedCorners val="0"/>
  <c:style val="2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label 0</c:f>
              <c:strCache>
                <c:ptCount val="1"/>
                <c:pt idx="0">
                  <c:v>Да</c:v>
                </c:pt>
              </c:strCache>
            </c:strRef>
          </c:tx>
          <c:spPr>
            <a:solidFill>
              <a:srgbClr val="593A2E"/>
            </a:solidFill>
            <a:ln>
              <a:noFill/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 b="0" strike="noStrike" spc="-1">
                    <a:solidFill>
                      <a:srgbClr val="000000"/>
                    </a:solidFill>
                    <a:latin typeface="Calibri"/>
                    <a:ea typeface="DejaVu Sans"/>
                  </a:defRPr>
                </a:pPr>
                <a:endParaRPr lang="ru-RU"/>
              </a:p>
            </c:txPr>
            <c:dLblPos val="outEnd"/>
            <c:showLegendKey val="0"/>
            <c:showVal val="0"/>
            <c:showCatName val="0"/>
            <c:showSerName val="0"/>
            <c:showPercent val="0"/>
            <c:showBubbleSize val="1"/>
            <c:separator>;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categories</c:f>
              <c:strCache>
                <c:ptCount val="5"/>
                <c:pt idx="0">
                  <c:v>Хотели бы Вы сотрудничать с центром?</c:v>
                </c:pt>
                <c:pt idx="1">
                  <c:v>Актуален ли центр в Перми?</c:v>
                </c:pt>
                <c:pt idx="2">
                  <c:v>Знаете ли Вы людей с ОВЗ?</c:v>
                </c:pt>
                <c:pt idx="3">
                  <c:v>Могут ли собаки помочь в терапии?</c:v>
                </c:pt>
                <c:pt idx="4">
                  <c:v>Знаете ли Вы, что такое канистерапия?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5"/>
                <c:pt idx="0">
                  <c:v>77.8</c:v>
                </c:pt>
                <c:pt idx="1">
                  <c:v>91.7</c:v>
                </c:pt>
                <c:pt idx="2">
                  <c:v>50</c:v>
                </c:pt>
                <c:pt idx="3">
                  <c:v>75</c:v>
                </c:pt>
                <c:pt idx="4">
                  <c:v>58.3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713-4EC1-9A0F-F4275092BCD1}"/>
            </c:ext>
          </c:extLst>
        </c:ser>
        <c:ser>
          <c:idx val="1"/>
          <c:order val="1"/>
          <c:tx>
            <c:strRef>
              <c:f>label 1</c:f>
              <c:strCache>
                <c:ptCount val="1"/>
                <c:pt idx="0">
                  <c:v>Нет</c:v>
                </c:pt>
              </c:strCache>
            </c:strRef>
          </c:tx>
          <c:spPr>
            <a:solidFill>
              <a:srgbClr val="C49060"/>
            </a:solidFill>
            <a:ln>
              <a:noFill/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 b="0" strike="noStrike" spc="-1">
                    <a:solidFill>
                      <a:srgbClr val="000000"/>
                    </a:solidFill>
                    <a:latin typeface="Calibri"/>
                    <a:ea typeface="DejaVu Sans"/>
                  </a:defRPr>
                </a:pPr>
                <a:endParaRPr lang="ru-RU"/>
              </a:p>
            </c:txPr>
            <c:dLblPos val="outEnd"/>
            <c:showLegendKey val="0"/>
            <c:showVal val="0"/>
            <c:showCatName val="0"/>
            <c:showSerName val="0"/>
            <c:showPercent val="0"/>
            <c:showBubbleSize val="1"/>
            <c:separator>;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categories</c:f>
              <c:strCache>
                <c:ptCount val="5"/>
                <c:pt idx="0">
                  <c:v>Хотели бы Вы сотрудничать с центром?</c:v>
                </c:pt>
                <c:pt idx="1">
                  <c:v>Актуален ли центр в Перми?</c:v>
                </c:pt>
                <c:pt idx="2">
                  <c:v>Знаете ли Вы людей с ОВЗ?</c:v>
                </c:pt>
                <c:pt idx="3">
                  <c:v>Могут ли собаки помочь в терапии?</c:v>
                </c:pt>
                <c:pt idx="4">
                  <c:v>Знаете ли Вы, что такое канистерапия?</c:v>
                </c:pt>
              </c:strCache>
            </c:strRef>
          </c:cat>
          <c:val>
            <c:numRef>
              <c:f>1</c:f>
              <c:numCache>
                <c:formatCode>General</c:formatCode>
                <c:ptCount val="5"/>
                <c:pt idx="0">
                  <c:v>22.2</c:v>
                </c:pt>
                <c:pt idx="1">
                  <c:v>8.3000000000000007</c:v>
                </c:pt>
                <c:pt idx="2">
                  <c:v>50</c:v>
                </c:pt>
                <c:pt idx="3">
                  <c:v>25</c:v>
                </c:pt>
                <c:pt idx="4">
                  <c:v>41.7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713-4EC1-9A0F-F4275092BC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078584"/>
        <c:axId val="17997953"/>
      </c:barChart>
      <c:catAx>
        <c:axId val="307858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ln w="6480">
            <a:solidFill>
              <a:srgbClr val="8B8B8B"/>
            </a:solidFill>
            <a:round/>
          </a:ln>
        </c:spPr>
        <c:txPr>
          <a:bodyPr/>
          <a:lstStyle/>
          <a:p>
            <a:pPr>
              <a:defRPr sz="1400" b="0" strike="noStrike" spc="-1">
                <a:solidFill>
                  <a:srgbClr val="000000"/>
                </a:solidFill>
                <a:latin typeface="Calibri"/>
                <a:ea typeface="DejaVu Sans"/>
              </a:defRPr>
            </a:pPr>
            <a:endParaRPr lang="ru-RU"/>
          </a:p>
        </c:txPr>
        <c:crossAx val="17997953"/>
        <c:crosses val="autoZero"/>
        <c:auto val="1"/>
        <c:lblAlgn val="ctr"/>
        <c:lblOffset val="100"/>
        <c:noMultiLvlLbl val="1"/>
      </c:catAx>
      <c:valAx>
        <c:axId val="17997953"/>
        <c:scaling>
          <c:orientation val="minMax"/>
        </c:scaling>
        <c:delete val="0"/>
        <c:axPos val="b"/>
        <c:majorGridlines>
          <c:spPr>
            <a:ln w="6480">
              <a:solidFill>
                <a:srgbClr val="8B8B8B"/>
              </a:solidFill>
              <a:round/>
            </a:ln>
          </c:spPr>
        </c:majorGridlines>
        <c:title>
          <c:tx>
            <c:rich>
              <a:bodyPr rot="0"/>
              <a:lstStyle/>
              <a:p>
                <a:pPr>
                  <a:defRPr sz="1800" b="1" strike="noStrike" spc="-1">
                    <a:solidFill>
                      <a:srgbClr val="000000"/>
                    </a:solidFill>
                    <a:latin typeface="Calibri"/>
                    <a:ea typeface="DejaVu Sans"/>
                  </a:defRPr>
                </a:pPr>
                <a:r>
                  <a:rPr lang="ru-RU" sz="1800" b="1" strike="noStrike" spc="-1">
                    <a:solidFill>
                      <a:srgbClr val="000000"/>
                    </a:solidFill>
                    <a:latin typeface="Calibri"/>
                    <a:ea typeface="DejaVu Sans"/>
                  </a:rPr>
                  <a:t>%</a:t>
                </a:r>
              </a:p>
            </c:rich>
          </c:tx>
          <c:layout>
            <c:manualLayout>
              <c:xMode val="edge"/>
              <c:yMode val="edge"/>
              <c:x val="0.87480925737538096"/>
              <c:y val="0.81609671275979101"/>
            </c:manualLayout>
          </c:layout>
          <c:overlay val="0"/>
          <c:spPr>
            <a:noFill/>
            <a:ln>
              <a:noFill/>
            </a:ln>
          </c:spPr>
        </c:title>
        <c:numFmt formatCode="General" sourceLinked="0"/>
        <c:majorTickMark val="out"/>
        <c:minorTickMark val="none"/>
        <c:tickLblPos val="nextTo"/>
        <c:spPr>
          <a:ln w="6480">
            <a:solidFill>
              <a:srgbClr val="8B8B8B"/>
            </a:solidFill>
            <a:round/>
          </a:ln>
        </c:spPr>
        <c:txPr>
          <a:bodyPr/>
          <a:lstStyle/>
          <a:p>
            <a:pPr>
              <a:defRPr sz="1800" b="0" strike="noStrike" spc="-1">
                <a:solidFill>
                  <a:srgbClr val="000000"/>
                </a:solidFill>
                <a:latin typeface="Calibri"/>
                <a:ea typeface="DejaVu Sans"/>
              </a:defRPr>
            </a:pPr>
            <a:endParaRPr lang="ru-RU"/>
          </a:p>
        </c:txPr>
        <c:crossAx val="3078584"/>
        <c:crosses val="autoZero"/>
        <c:crossBetween val="between"/>
      </c:valAx>
      <c:spPr>
        <a:solidFill>
          <a:srgbClr val="FFFFFF"/>
        </a:solidFill>
        <a:ln>
          <a:noFill/>
        </a:ln>
      </c:spPr>
    </c:plotArea>
    <c:legend>
      <c:legendPos val="r"/>
      <c:overlay val="0"/>
      <c:spPr>
        <a:noFill/>
        <a:ln>
          <a:noFill/>
        </a:ln>
      </c:spPr>
      <c:txPr>
        <a:bodyPr/>
        <a:lstStyle/>
        <a:p>
          <a:pPr>
            <a:defRPr sz="1800" b="0" strike="noStrike" spc="-1">
              <a:solidFill>
                <a:srgbClr val="000000"/>
              </a:solidFill>
              <a:latin typeface="Calibri"/>
              <a:ea typeface="DejaVu Sans"/>
            </a:defRPr>
          </a:pPr>
          <a:endParaRPr lang="ru-RU"/>
        </a:p>
      </c:txPr>
    </c:legend>
    <c:plotVisOnly val="1"/>
    <c:dispBlanksAs val="gap"/>
    <c:showDLblsOverMax val="1"/>
  </c:chart>
  <c:spPr>
    <a:noFill/>
    <a:ln>
      <a:noFill/>
    </a:ln>
  </c:spPr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ru-RU"/>
  <c:roundedCorners val="0"/>
  <c:style val="2"/>
  <c:chart>
    <c:title>
      <c:tx>
        <c:rich>
          <a:bodyPr rot="0"/>
          <a:lstStyle/>
          <a:p>
            <a:pPr>
              <a:defRPr sz="2160" b="1" strike="noStrike" spc="-1">
                <a:solidFill>
                  <a:srgbClr val="000000"/>
                </a:solidFill>
                <a:latin typeface="Calibri"/>
                <a:ea typeface="DejaVu Sans"/>
              </a:defRPr>
            </a:pPr>
            <a:r>
              <a:rPr lang="ru-RU" sz="2160" b="1" strike="noStrike" spc="-1">
                <a:solidFill>
                  <a:srgbClr val="000000"/>
                </a:solidFill>
                <a:latin typeface="Calibri"/>
                <a:ea typeface="DejaVu Sans"/>
              </a:rPr>
              <a:t>Какую сумму Вы готовы заплатить за занятие?</a:t>
            </a:r>
          </a:p>
        </c:rich>
      </c:tx>
      <c:overlay val="0"/>
      <c:spPr>
        <a:noFill/>
        <a:ln>
          <a:noFill/>
        </a:ln>
      </c:spPr>
    </c:title>
    <c:autoTitleDeleted val="0"/>
    <c:view3D>
      <c:rotX val="30"/>
      <c:rotY val="0"/>
      <c:rAngAx val="0"/>
    </c:view3D>
    <c:floor>
      <c:thickness val="0"/>
      <c:spPr>
        <a:solidFill>
          <a:srgbClr val="D9D9D9"/>
        </a:solidFill>
        <a:ln>
          <a:noFill/>
        </a:ln>
      </c:spPr>
    </c:floor>
    <c:sideWall>
      <c:thickness val="0"/>
      <c:spPr>
        <a:solidFill>
          <a:srgbClr val="D9D9D9"/>
        </a:solidFill>
        <a:ln>
          <a:noFill/>
        </a:ln>
      </c:spPr>
    </c:sideWall>
    <c:backWall>
      <c:thickness val="0"/>
      <c:spPr>
        <a:solidFill>
          <a:srgbClr val="D9D9D9"/>
        </a:solidFill>
        <a:ln>
          <a:noFill/>
        </a:ln>
      </c:spPr>
    </c:backWall>
    <c:plotArea>
      <c:layout/>
      <c:pie3DChart>
        <c:varyColors val="1"/>
        <c:ser>
          <c:idx val="0"/>
          <c:order val="0"/>
          <c:tx>
            <c:strRef>
              <c:f>label 0</c:f>
              <c:strCache>
                <c:ptCount val="1"/>
                <c:pt idx="0">
                  <c:v>Какую сумму Вы готовы заплатить за занятие?</c:v>
                </c:pt>
              </c:strCache>
            </c:strRef>
          </c:tx>
          <c:spPr>
            <a:solidFill>
              <a:srgbClr val="593A2E"/>
            </a:solidFill>
            <a:ln>
              <a:noFill/>
            </a:ln>
          </c:spPr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1-3C1E-4320-A9AD-F78AEF47C4EA}"/>
              </c:ext>
            </c:extLst>
          </c:dPt>
          <c:dPt>
            <c:idx val="1"/>
            <c:bubble3D val="0"/>
            <c:spPr>
              <a:solidFill>
                <a:srgbClr val="C49060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3-3C1E-4320-A9AD-F78AEF47C4EA}"/>
              </c:ext>
            </c:extLst>
          </c:dPt>
          <c:dPt>
            <c:idx val="2"/>
            <c:bubble3D val="0"/>
            <c:spPr>
              <a:solidFill>
                <a:srgbClr val="F2C49B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5-3C1E-4320-A9AD-F78AEF47C4EA}"/>
              </c:ext>
            </c:extLst>
          </c:dPt>
          <c:dLbls>
            <c:dLbl>
              <c:idx val="0"/>
              <c:spPr/>
              <c:txPr>
                <a:bodyPr/>
                <a:lstStyle/>
                <a:p>
                  <a:pPr>
                    <a:defRPr sz="1800" b="0" strike="noStrike" spc="-1">
                      <a:solidFill>
                        <a:srgbClr val="000000"/>
                      </a:solidFill>
                      <a:latin typeface="Calibri"/>
                      <a:ea typeface="DejaVu San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1"/>
              <c:extLst>
                <c:ext xmlns:c16="http://schemas.microsoft.com/office/drawing/2014/chart" uri="{C3380CC4-5D6E-409C-BE32-E72D297353CC}">
                  <c16:uniqueId val="{00000001-3C1E-4320-A9AD-F78AEF47C4EA}"/>
                </c:ext>
              </c:extLst>
            </c:dLbl>
            <c:dLbl>
              <c:idx val="1"/>
              <c:spPr/>
              <c:txPr>
                <a:bodyPr/>
                <a:lstStyle/>
                <a:p>
                  <a:pPr>
                    <a:defRPr sz="1800" b="0" strike="noStrike" spc="-1">
                      <a:solidFill>
                        <a:srgbClr val="000000"/>
                      </a:solidFill>
                      <a:latin typeface="Calibri"/>
                      <a:ea typeface="DejaVu San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1"/>
              <c:extLst>
                <c:ext xmlns:c16="http://schemas.microsoft.com/office/drawing/2014/chart" uri="{C3380CC4-5D6E-409C-BE32-E72D297353CC}">
                  <c16:uniqueId val="{00000003-3C1E-4320-A9AD-F78AEF47C4EA}"/>
                </c:ext>
              </c:extLst>
            </c:dLbl>
            <c:dLbl>
              <c:idx val="2"/>
              <c:spPr/>
              <c:txPr>
                <a:bodyPr/>
                <a:lstStyle/>
                <a:p>
                  <a:pPr>
                    <a:defRPr sz="1800" b="0" strike="noStrike" spc="-1">
                      <a:solidFill>
                        <a:srgbClr val="000000"/>
                      </a:solidFill>
                      <a:latin typeface="Calibri"/>
                      <a:ea typeface="DejaVu San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1"/>
              <c:extLst>
                <c:ext xmlns:c16="http://schemas.microsoft.com/office/drawing/2014/chart" uri="{C3380CC4-5D6E-409C-BE32-E72D297353CC}">
                  <c16:uniqueId val="{00000005-3C1E-4320-A9AD-F78AEF47C4E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 b="0" strike="noStrike" spc="-1">
                    <a:solidFill>
                      <a:srgbClr val="000000"/>
                    </a:solidFill>
                    <a:latin typeface="Calibri"/>
                    <a:ea typeface="DejaVu Sans"/>
                  </a:defRPr>
                </a:pPr>
                <a:endParaRPr lang="ru-RU"/>
              </a:p>
            </c:txPr>
            <c:dLblPos val="bestFit"/>
            <c:showLegendKey val="0"/>
            <c:showVal val="0"/>
            <c:showCatName val="0"/>
            <c:showSerName val="0"/>
            <c:showPercent val="1"/>
            <c:showBubbleSize val="1"/>
            <c:separator>
</c:separator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categories</c:f>
              <c:strCache>
                <c:ptCount val="3"/>
                <c:pt idx="0">
                  <c:v>300-500 руб</c:v>
                </c:pt>
                <c:pt idx="1">
                  <c:v>500-1000 руб</c:v>
                </c:pt>
                <c:pt idx="2">
                  <c:v>1000-1500 руб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3"/>
                <c:pt idx="0">
                  <c:v>16.7</c:v>
                </c:pt>
                <c:pt idx="1">
                  <c:v>66.7</c:v>
                </c:pt>
                <c:pt idx="2">
                  <c:v>33.299999999999997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3C1E-4320-A9AD-F78AEF47C4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</c:plotArea>
    <c:legend>
      <c:legendPos val="r"/>
      <c:overlay val="0"/>
      <c:spPr>
        <a:noFill/>
        <a:ln>
          <a:noFill/>
        </a:ln>
      </c:spPr>
      <c:txPr>
        <a:bodyPr/>
        <a:lstStyle/>
        <a:p>
          <a:pPr>
            <a:defRPr sz="1800" b="0" strike="noStrike" spc="-1">
              <a:solidFill>
                <a:srgbClr val="000000"/>
              </a:solidFill>
              <a:latin typeface="Calibri"/>
              <a:ea typeface="DejaVu Sans"/>
            </a:defRPr>
          </a:pPr>
          <a:endParaRPr lang="ru-RU"/>
        </a:p>
      </c:txPr>
    </c:legend>
    <c:plotVisOnly val="1"/>
    <c:dispBlanksAs val="gap"/>
    <c:showDLblsOverMax val="1"/>
  </c:chart>
  <c:spPr>
    <a:noFill/>
    <a:ln>
      <a:noFill/>
    </a:ln>
  </c:spPr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2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5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6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8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5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5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0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7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0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6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7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9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5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0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5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6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9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0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3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4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7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0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1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2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5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6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7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8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9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5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0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5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6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9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0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3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4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7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0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1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2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5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6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7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8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9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5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0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5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6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9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0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3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4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7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0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1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2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5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6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7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8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9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5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0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5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6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9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0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3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4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7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0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1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2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5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6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7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8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9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5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0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5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6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9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0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3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4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7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0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1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2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5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6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7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8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9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image" Target="../media/image2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image" Target="../media/image2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slideLayout" Target="../slideLayouts/slideLayout60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Relationship Id="rId14" Type="http://schemas.openxmlformats.org/officeDocument/2006/relationships/image" Target="../media/image2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8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63.xml"/><Relationship Id="rId7" Type="http://schemas.openxmlformats.org/officeDocument/2006/relationships/slideLayout" Target="../slideLayouts/slideLayout67.xml"/><Relationship Id="rId12" Type="http://schemas.openxmlformats.org/officeDocument/2006/relationships/slideLayout" Target="../slideLayouts/slideLayout72.xml"/><Relationship Id="rId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6.xml"/><Relationship Id="rId11" Type="http://schemas.openxmlformats.org/officeDocument/2006/relationships/slideLayout" Target="../slideLayouts/slideLayout71.xml"/><Relationship Id="rId5" Type="http://schemas.openxmlformats.org/officeDocument/2006/relationships/slideLayout" Target="../slideLayouts/slideLayout6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70.xml"/><Relationship Id="rId4" Type="http://schemas.openxmlformats.org/officeDocument/2006/relationships/slideLayout" Target="../slideLayouts/slideLayout64.xml"/><Relationship Id="rId9" Type="http://schemas.openxmlformats.org/officeDocument/2006/relationships/slideLayout" Target="../slideLayouts/slideLayout69.xml"/><Relationship Id="rId14" Type="http://schemas.openxmlformats.org/officeDocument/2006/relationships/image" Target="../media/image2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0.xml"/><Relationship Id="rId13" Type="http://schemas.openxmlformats.org/officeDocument/2006/relationships/theme" Target="../theme/theme7.xml"/><Relationship Id="rId3" Type="http://schemas.openxmlformats.org/officeDocument/2006/relationships/slideLayout" Target="../slideLayouts/slideLayout75.xml"/><Relationship Id="rId7" Type="http://schemas.openxmlformats.org/officeDocument/2006/relationships/slideLayout" Target="../slideLayouts/slideLayout79.xml"/><Relationship Id="rId12" Type="http://schemas.openxmlformats.org/officeDocument/2006/relationships/slideLayout" Target="../slideLayouts/slideLayout84.xml"/><Relationship Id="rId2" Type="http://schemas.openxmlformats.org/officeDocument/2006/relationships/slideLayout" Target="../slideLayouts/slideLayout74.xml"/><Relationship Id="rId1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8.xml"/><Relationship Id="rId11" Type="http://schemas.openxmlformats.org/officeDocument/2006/relationships/slideLayout" Target="../slideLayouts/slideLayout83.xml"/><Relationship Id="rId5" Type="http://schemas.openxmlformats.org/officeDocument/2006/relationships/slideLayout" Target="../slideLayouts/slideLayout77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82.xml"/><Relationship Id="rId4" Type="http://schemas.openxmlformats.org/officeDocument/2006/relationships/slideLayout" Target="../slideLayouts/slideLayout76.xml"/><Relationship Id="rId9" Type="http://schemas.openxmlformats.org/officeDocument/2006/relationships/slideLayout" Target="../slideLayouts/slideLayout81.xml"/><Relationship Id="rId14" Type="http://schemas.openxmlformats.org/officeDocument/2006/relationships/image" Target="../media/image2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2.xml"/><Relationship Id="rId13" Type="http://schemas.openxmlformats.org/officeDocument/2006/relationships/theme" Target="../theme/theme8.xml"/><Relationship Id="rId3" Type="http://schemas.openxmlformats.org/officeDocument/2006/relationships/slideLayout" Target="../slideLayouts/slideLayout87.xml"/><Relationship Id="rId7" Type="http://schemas.openxmlformats.org/officeDocument/2006/relationships/slideLayout" Target="../slideLayouts/slideLayout91.xml"/><Relationship Id="rId12" Type="http://schemas.openxmlformats.org/officeDocument/2006/relationships/slideLayout" Target="../slideLayouts/slideLayout96.xml"/><Relationship Id="rId2" Type="http://schemas.openxmlformats.org/officeDocument/2006/relationships/slideLayout" Target="../slideLayouts/slideLayout86.xml"/><Relationship Id="rId1" Type="http://schemas.openxmlformats.org/officeDocument/2006/relationships/slideLayout" Target="../slideLayouts/slideLayout85.xml"/><Relationship Id="rId6" Type="http://schemas.openxmlformats.org/officeDocument/2006/relationships/slideLayout" Target="../slideLayouts/slideLayout90.xml"/><Relationship Id="rId11" Type="http://schemas.openxmlformats.org/officeDocument/2006/relationships/slideLayout" Target="../slideLayouts/slideLayout95.xml"/><Relationship Id="rId5" Type="http://schemas.openxmlformats.org/officeDocument/2006/relationships/slideLayout" Target="../slideLayouts/slideLayout89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94.xml"/><Relationship Id="rId4" Type="http://schemas.openxmlformats.org/officeDocument/2006/relationships/slideLayout" Target="../slideLayouts/slideLayout88.xml"/><Relationship Id="rId9" Type="http://schemas.openxmlformats.org/officeDocument/2006/relationships/slideLayout" Target="../slideLayouts/slideLayout93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7"/>
          <p:cNvPicPr/>
          <p:nvPr/>
        </p:nvPicPr>
        <p:blipFill>
          <a:blip r:embed="rId15"/>
          <a:stretch/>
        </p:blipFill>
        <p:spPr>
          <a:xfrm>
            <a:off x="-1194120" y="367560"/>
            <a:ext cx="756720" cy="756720"/>
          </a:xfrm>
          <a:prstGeom prst="rect">
            <a:avLst/>
          </a:prstGeom>
          <a:ln>
            <a:noFill/>
          </a:ln>
        </p:spPr>
      </p:pic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Рисунок 7"/>
          <p:cNvPicPr/>
          <p:nvPr/>
        </p:nvPicPr>
        <p:blipFill>
          <a:blip r:embed="rId14"/>
          <a:stretch/>
        </p:blipFill>
        <p:spPr>
          <a:xfrm>
            <a:off x="-1194120" y="367560"/>
            <a:ext cx="756720" cy="756720"/>
          </a:xfrm>
          <a:prstGeom prst="rect">
            <a:avLst/>
          </a:prstGeom>
          <a:ln>
            <a:noFill/>
          </a:ln>
        </p:spPr>
      </p:pic>
      <p:sp>
        <p:nvSpPr>
          <p:cNvPr id="40" name="CustomShape 1"/>
          <p:cNvSpPr/>
          <p:nvPr/>
        </p:nvSpPr>
        <p:spPr>
          <a:xfrm>
            <a:off x="0" y="1674000"/>
            <a:ext cx="12191040" cy="1348920"/>
          </a:xfrm>
          <a:prstGeom prst="rect">
            <a:avLst/>
          </a:prstGeom>
          <a:solidFill>
            <a:srgbClr val="C49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41" name="Рисунок 5"/>
          <p:cNvPicPr/>
          <p:nvPr/>
        </p:nvPicPr>
        <p:blipFill>
          <a:blip r:embed="rId15"/>
          <a:stretch/>
        </p:blipFill>
        <p:spPr>
          <a:xfrm rot="19920600">
            <a:off x="10803600" y="5567400"/>
            <a:ext cx="1107000" cy="1107000"/>
          </a:xfrm>
          <a:prstGeom prst="rect">
            <a:avLst/>
          </a:prstGeom>
          <a:ln>
            <a:noFill/>
          </a:ln>
        </p:spPr>
      </p:pic>
      <p:sp>
        <p:nvSpPr>
          <p:cNvPr id="42" name="PlaceHolder 2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43" name="PlaceHolder 3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Рисунок 7"/>
          <p:cNvPicPr/>
          <p:nvPr/>
        </p:nvPicPr>
        <p:blipFill>
          <a:blip r:embed="rId14"/>
          <a:stretch/>
        </p:blipFill>
        <p:spPr>
          <a:xfrm>
            <a:off x="-1194120" y="367560"/>
            <a:ext cx="756720" cy="756720"/>
          </a:xfrm>
          <a:prstGeom prst="rect">
            <a:avLst/>
          </a:prstGeom>
          <a:ln>
            <a:noFill/>
          </a:ln>
        </p:spPr>
      </p:pic>
      <p:sp>
        <p:nvSpPr>
          <p:cNvPr id="81" name="CustomShape 1"/>
          <p:cNvSpPr/>
          <p:nvPr/>
        </p:nvSpPr>
        <p:spPr>
          <a:xfrm>
            <a:off x="9605880" y="0"/>
            <a:ext cx="2805480" cy="685908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82" name="PlaceHolder 2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83" name="PlaceHolder 3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49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Рисунок 7"/>
          <p:cNvPicPr/>
          <p:nvPr/>
        </p:nvPicPr>
        <p:blipFill>
          <a:blip r:embed="rId14"/>
          <a:stretch/>
        </p:blipFill>
        <p:spPr>
          <a:xfrm>
            <a:off x="-1194120" y="367560"/>
            <a:ext cx="756720" cy="756720"/>
          </a:xfrm>
          <a:prstGeom prst="rect">
            <a:avLst/>
          </a:prstGeom>
          <a:ln>
            <a:noFill/>
          </a:ln>
        </p:spPr>
      </p:pic>
      <p:pic>
        <p:nvPicPr>
          <p:cNvPr id="121" name="Рисунок 5"/>
          <p:cNvPicPr/>
          <p:nvPr/>
        </p:nvPicPr>
        <p:blipFill>
          <a:blip r:embed="rId15"/>
          <a:stretch/>
        </p:blipFill>
        <p:spPr>
          <a:xfrm rot="19920600">
            <a:off x="10803600" y="5567400"/>
            <a:ext cx="1107000" cy="1107000"/>
          </a:xfrm>
          <a:prstGeom prst="rect">
            <a:avLst/>
          </a:prstGeom>
          <a:ln>
            <a:noFill/>
          </a:ln>
        </p:spPr>
      </p:pic>
      <p:sp>
        <p:nvSpPr>
          <p:cNvPr id="12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2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Рисунок 7"/>
          <p:cNvPicPr/>
          <p:nvPr/>
        </p:nvPicPr>
        <p:blipFill>
          <a:blip r:embed="rId14"/>
          <a:stretch/>
        </p:blipFill>
        <p:spPr>
          <a:xfrm>
            <a:off x="-1194120" y="367560"/>
            <a:ext cx="756720" cy="756720"/>
          </a:xfrm>
          <a:prstGeom prst="rect">
            <a:avLst/>
          </a:prstGeom>
          <a:ln>
            <a:noFill/>
          </a:ln>
        </p:spPr>
      </p:pic>
      <p:sp>
        <p:nvSpPr>
          <p:cNvPr id="161" name="PlaceHolder 1"/>
          <p:cNvSpPr>
            <a:spLocks noGrp="1"/>
          </p:cNvSpPr>
          <p:nvPr>
            <p:ph type="title"/>
          </p:nvPr>
        </p:nvSpPr>
        <p:spPr>
          <a:xfrm>
            <a:off x="425520" y="80640"/>
            <a:ext cx="11340360" cy="13410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r>
              <a:rPr lang="ru-RU" sz="4400" b="0" strike="noStrike" spc="-1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62" name="PlaceHolder 2"/>
          <p:cNvSpPr>
            <a:spLocks noGrp="1"/>
          </p:cNvSpPr>
          <p:nvPr>
            <p:ph type="body"/>
          </p:nvPr>
        </p:nvSpPr>
        <p:spPr>
          <a:xfrm>
            <a:off x="425520" y="2303640"/>
            <a:ext cx="1954080" cy="1620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solidFill>
                  <a:srgbClr val="000000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rgbClr val="000000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rgbClr val="000000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rgbClr val="000000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rgbClr val="000000"/>
                </a:solidFill>
                <a:latin typeface="Arial"/>
              </a:rPr>
              <a:t>Седьмой уровень структуры</a:t>
            </a:r>
          </a:p>
        </p:txBody>
      </p:sp>
      <p:sp>
        <p:nvSpPr>
          <p:cNvPr id="163" name="PlaceHolder 3"/>
          <p:cNvSpPr>
            <a:spLocks noGrp="1"/>
          </p:cNvSpPr>
          <p:nvPr>
            <p:ph type="body"/>
          </p:nvPr>
        </p:nvSpPr>
        <p:spPr>
          <a:xfrm>
            <a:off x="2478240" y="2303640"/>
            <a:ext cx="1954080" cy="1620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solidFill>
                  <a:srgbClr val="000000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rgbClr val="000000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rgbClr val="000000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rgbClr val="000000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rgbClr val="000000"/>
                </a:solidFill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49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" name="Рисунок 7"/>
          <p:cNvPicPr/>
          <p:nvPr/>
        </p:nvPicPr>
        <p:blipFill>
          <a:blip r:embed="rId14"/>
          <a:stretch/>
        </p:blipFill>
        <p:spPr>
          <a:xfrm>
            <a:off x="-1194120" y="367560"/>
            <a:ext cx="756720" cy="756720"/>
          </a:xfrm>
          <a:prstGeom prst="rect">
            <a:avLst/>
          </a:prstGeom>
          <a:ln>
            <a:noFill/>
          </a:ln>
        </p:spPr>
      </p:pic>
      <p:pic>
        <p:nvPicPr>
          <p:cNvPr id="201" name="Рисунок 7"/>
          <p:cNvPicPr/>
          <p:nvPr/>
        </p:nvPicPr>
        <p:blipFill>
          <a:blip r:embed="rId15"/>
          <a:stretch/>
        </p:blipFill>
        <p:spPr>
          <a:xfrm rot="19920600">
            <a:off x="10803600" y="5567400"/>
            <a:ext cx="1107000" cy="1107000"/>
          </a:xfrm>
          <a:prstGeom prst="rect">
            <a:avLst/>
          </a:prstGeom>
          <a:ln>
            <a:noFill/>
          </a:ln>
        </p:spPr>
      </p:pic>
      <p:sp>
        <p:nvSpPr>
          <p:cNvPr id="20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20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49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0" name="Рисунок 7"/>
          <p:cNvPicPr/>
          <p:nvPr/>
        </p:nvPicPr>
        <p:blipFill>
          <a:blip r:embed="rId14"/>
          <a:stretch/>
        </p:blipFill>
        <p:spPr>
          <a:xfrm>
            <a:off x="-1194120" y="367560"/>
            <a:ext cx="756720" cy="756720"/>
          </a:xfrm>
          <a:prstGeom prst="rect">
            <a:avLst/>
          </a:prstGeom>
          <a:ln>
            <a:noFill/>
          </a:ln>
        </p:spPr>
      </p:pic>
      <p:pic>
        <p:nvPicPr>
          <p:cNvPr id="241" name="Рисунок 7"/>
          <p:cNvPicPr/>
          <p:nvPr/>
        </p:nvPicPr>
        <p:blipFill>
          <a:blip r:embed="rId15"/>
          <a:stretch/>
        </p:blipFill>
        <p:spPr>
          <a:xfrm rot="19920600">
            <a:off x="10803600" y="5567400"/>
            <a:ext cx="1107000" cy="1107000"/>
          </a:xfrm>
          <a:prstGeom prst="rect">
            <a:avLst/>
          </a:prstGeom>
          <a:ln>
            <a:noFill/>
          </a:ln>
        </p:spPr>
      </p:pic>
      <p:sp>
        <p:nvSpPr>
          <p:cNvPr id="242" name="PlaceHolder 1"/>
          <p:cNvSpPr>
            <a:spLocks noGrp="1"/>
          </p:cNvSpPr>
          <p:nvPr>
            <p:ph type="title"/>
          </p:nvPr>
        </p:nvSpPr>
        <p:spPr>
          <a:xfrm>
            <a:off x="425520" y="80640"/>
            <a:ext cx="11340360" cy="13410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r>
              <a:rPr lang="ru-RU" sz="4400" b="0" strike="noStrike" spc="-1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243" name="PlaceHolder 2"/>
          <p:cNvSpPr>
            <a:spLocks noGrp="1"/>
          </p:cNvSpPr>
          <p:nvPr>
            <p:ph type="body"/>
          </p:nvPr>
        </p:nvSpPr>
        <p:spPr>
          <a:xfrm>
            <a:off x="425520" y="2303640"/>
            <a:ext cx="4005000" cy="1620000"/>
          </a:xfrm>
          <a:prstGeom prst="rect">
            <a:avLst/>
          </a:prstGeom>
        </p:spPr>
        <p:txBody>
          <a:bodyPr lIns="0" tIns="0" rIns="0" bIns="0">
            <a:normAutofit fontScale="7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solidFill>
                  <a:srgbClr val="000000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rgbClr val="000000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rgbClr val="000000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rgbClr val="000000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rgbClr val="000000"/>
                </a:solidFill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49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0" name="Рисунок 7"/>
          <p:cNvPicPr/>
          <p:nvPr/>
        </p:nvPicPr>
        <p:blipFill>
          <a:blip r:embed="rId14"/>
          <a:stretch/>
        </p:blipFill>
        <p:spPr>
          <a:xfrm>
            <a:off x="-1194120" y="367560"/>
            <a:ext cx="757080" cy="757080"/>
          </a:xfrm>
          <a:prstGeom prst="rect">
            <a:avLst/>
          </a:prstGeom>
          <a:ln>
            <a:noFill/>
          </a:ln>
        </p:spPr>
      </p:pic>
      <p:pic>
        <p:nvPicPr>
          <p:cNvPr id="281" name="Рисунок 1"/>
          <p:cNvPicPr/>
          <p:nvPr/>
        </p:nvPicPr>
        <p:blipFill>
          <a:blip r:embed="rId15"/>
          <a:stretch/>
        </p:blipFill>
        <p:spPr>
          <a:xfrm rot="19920600">
            <a:off x="10803960" y="5567400"/>
            <a:ext cx="1107360" cy="1107360"/>
          </a:xfrm>
          <a:prstGeom prst="rect">
            <a:avLst/>
          </a:prstGeom>
          <a:ln>
            <a:noFill/>
          </a:ln>
        </p:spPr>
      </p:pic>
      <p:sp>
        <p:nvSpPr>
          <p:cNvPr id="28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28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  <p:sldLayoutId id="214748375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3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7" Type="http://schemas.openxmlformats.org/officeDocument/2006/relationships/image" Target="../media/image27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85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CustomShape 1"/>
          <p:cNvSpPr/>
          <p:nvPr/>
        </p:nvSpPr>
        <p:spPr>
          <a:xfrm>
            <a:off x="0" y="1632240"/>
            <a:ext cx="5288040" cy="3847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rmAutofit/>
          </a:bodyPr>
          <a:lstStyle/>
          <a:p>
            <a:pPr algn="ctr">
              <a:lnSpc>
                <a:spcPct val="90000"/>
              </a:lnSpc>
            </a:pPr>
            <a:br/>
            <a:br/>
            <a:r>
              <a:rPr lang="ru-RU" sz="7200" b="1" strike="noStrike" spc="-1">
                <a:solidFill>
                  <a:srgbClr val="FFFFFF"/>
                </a:solidFill>
                <a:latin typeface="Calibri Light"/>
                <a:ea typeface="Calibri Light"/>
              </a:rPr>
              <a:t>Canis help</a:t>
            </a:r>
            <a:br/>
            <a:br/>
            <a:br/>
            <a:r>
              <a:rPr lang="ru-RU" sz="2600" b="1" strike="noStrike" spc="-1">
                <a:solidFill>
                  <a:srgbClr val="FFFFFF"/>
                </a:solidFill>
                <a:latin typeface="Calibri Light"/>
                <a:ea typeface="Calibri Light"/>
              </a:rPr>
              <a:t>Наставник: Сивкова Татьяна Николаевна</a:t>
            </a:r>
            <a:endParaRPr lang="ru-RU" sz="2600" b="0" strike="noStrike" spc="-1">
              <a:latin typeface="Arial"/>
            </a:endParaRPr>
          </a:p>
        </p:txBody>
      </p:sp>
      <p:pic>
        <p:nvPicPr>
          <p:cNvPr id="321" name="Рисунок 2"/>
          <p:cNvPicPr/>
          <p:nvPr/>
        </p:nvPicPr>
        <p:blipFill>
          <a:blip r:embed="rId2"/>
          <a:srcRect l="10446" r="17723"/>
          <a:stretch/>
        </p:blipFill>
        <p:spPr>
          <a:xfrm>
            <a:off x="5367240" y="379440"/>
            <a:ext cx="6693120" cy="6303240"/>
          </a:xfrm>
          <a:prstGeom prst="rect">
            <a:avLst/>
          </a:prstGeom>
          <a:ln>
            <a:noFill/>
          </a:ln>
        </p:spPr>
      </p:pic>
      <p:sp>
        <p:nvSpPr>
          <p:cNvPr id="322" name="CustomShape 2"/>
          <p:cNvSpPr/>
          <p:nvPr/>
        </p:nvSpPr>
        <p:spPr>
          <a:xfrm>
            <a:off x="78480" y="5627520"/>
            <a:ext cx="5289120" cy="1309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000" b="0" strike="noStrike" spc="-1">
                <a:solidFill>
                  <a:srgbClr val="FFFFFF"/>
                </a:solidFill>
                <a:latin typeface="Arial"/>
                <a:ea typeface="DejaVu Sans"/>
              </a:rPr>
              <a:t>Технологическое направление :</a:t>
            </a:r>
            <a:endParaRPr lang="ru-RU" sz="20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2000" b="0" strike="noStrike" spc="-1">
                <a:solidFill>
                  <a:srgbClr val="FFFFFF"/>
                </a:solidFill>
                <a:latin typeface="Arial"/>
                <a:ea typeface="DejaVu Sans"/>
              </a:rPr>
              <a:t>Биомедицинские и ветеринарные технологии</a:t>
            </a:r>
            <a:endParaRPr lang="ru-RU" sz="20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ru-RU" sz="20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CustomShape 1"/>
          <p:cNvSpPr/>
          <p:nvPr/>
        </p:nvSpPr>
        <p:spPr>
          <a:xfrm>
            <a:off x="838080" y="365040"/>
            <a:ext cx="10514520" cy="1324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ru-RU" sz="4400" b="1" strike="noStrike" spc="-1">
                <a:solidFill>
                  <a:srgbClr val="B05F17"/>
                </a:solidFill>
                <a:latin typeface="Calibri Light"/>
                <a:ea typeface="DejaVu Sans"/>
              </a:rPr>
              <a:t>Пользователь и его проблема</a:t>
            </a:r>
            <a:endParaRPr lang="ru-RU" sz="4400" b="0" strike="noStrike" spc="-1">
              <a:latin typeface="Arial"/>
            </a:endParaRPr>
          </a:p>
        </p:txBody>
      </p:sp>
      <p:sp>
        <p:nvSpPr>
          <p:cNvPr id="324" name="CustomShape 2"/>
          <p:cNvSpPr/>
          <p:nvPr/>
        </p:nvSpPr>
        <p:spPr>
          <a:xfrm>
            <a:off x="838080" y="3294000"/>
            <a:ext cx="10514520" cy="3302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ru-RU" sz="2400" b="0" strike="noStrike" spc="-1">
                <a:solidFill>
                  <a:srgbClr val="000000"/>
                </a:solidFill>
                <a:latin typeface="Calibri"/>
                <a:ea typeface="DejaVu Sans"/>
              </a:rPr>
              <a:t>Проблемы с социализацией, стрессом, гиподинамией, внимательностью.</a:t>
            </a:r>
            <a:endParaRPr lang="ru-RU" sz="2400" b="0" strike="noStrike" spc="-1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ru-RU" sz="2400" b="0" strike="noStrike" spc="-1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ru-RU" sz="2400" b="0" strike="noStrike" spc="-1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ru-RU" sz="2400" b="0" strike="noStrike" spc="-1">
                <a:solidFill>
                  <a:srgbClr val="000000"/>
                </a:solidFill>
                <a:latin typeface="Calibri"/>
                <a:ea typeface="DejaVu Sans"/>
              </a:rPr>
              <a:t>Также клиентами могут быть медицинские учреждения, центры, которые заинтересованы в прогрессе терапии своих пациентов. </a:t>
            </a:r>
            <a:endParaRPr lang="ru-RU" sz="2400" b="0" strike="noStrike" spc="-1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ru-RU" sz="2400" b="0" strike="noStrike" spc="-1">
                <a:solidFill>
                  <a:srgbClr val="000000"/>
                </a:solidFill>
                <a:latin typeface="Calibri"/>
                <a:ea typeface="DejaVu Sans"/>
              </a:rPr>
              <a:t>Проблема – необходимость в повышении качества терапии болезней нервной системы.</a:t>
            </a:r>
            <a:endParaRPr lang="ru-RU" sz="2400" b="0" strike="noStrike" spc="-1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ru-RU" sz="2400" b="0" strike="noStrike" spc="-1">
              <a:latin typeface="Arial"/>
            </a:endParaRPr>
          </a:p>
        </p:txBody>
      </p:sp>
      <p:sp>
        <p:nvSpPr>
          <p:cNvPr id="325" name="CustomShape 3"/>
          <p:cNvSpPr/>
          <p:nvPr/>
        </p:nvSpPr>
        <p:spPr>
          <a:xfrm>
            <a:off x="838080" y="1989000"/>
            <a:ext cx="10514520" cy="808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 fontScale="89000"/>
          </a:bodyPr>
          <a:lstStyle/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ru-RU" sz="2800" b="0" strike="noStrike" spc="-1">
                <a:solidFill>
                  <a:srgbClr val="FFFFFF"/>
                </a:solidFill>
                <a:latin typeface="Calibri"/>
                <a:ea typeface="DejaVu Sans"/>
              </a:rPr>
              <a:t>Люди с психологическими проблемами, </a:t>
            </a:r>
            <a:endParaRPr lang="ru-RU" sz="2800" b="0" strike="noStrike" spc="-1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ru-RU" sz="2800" b="0" strike="noStrike" spc="-1">
                <a:solidFill>
                  <a:srgbClr val="FFFFFF"/>
                </a:solidFill>
                <a:latin typeface="Calibri"/>
                <a:ea typeface="DejaVu Sans"/>
              </a:rPr>
              <a:t>ограниченными возможностями – собственно пользователь </a:t>
            </a:r>
            <a:endParaRPr lang="ru-RU" sz="28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CustomShape 1"/>
          <p:cNvSpPr/>
          <p:nvPr/>
        </p:nvSpPr>
        <p:spPr>
          <a:xfrm>
            <a:off x="838080" y="365040"/>
            <a:ext cx="10514520" cy="1324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ru-RU" sz="4400" b="1" strike="noStrike" spc="-1">
                <a:solidFill>
                  <a:srgbClr val="B05F17"/>
                </a:solidFill>
                <a:latin typeface="Calibri Light"/>
                <a:ea typeface="DejaVu Sans"/>
              </a:rPr>
              <a:t>Пользователь и его проблема</a:t>
            </a:r>
            <a:endParaRPr lang="ru-RU" sz="4400" b="0" strike="noStrike" spc="-1">
              <a:latin typeface="Arial"/>
            </a:endParaRPr>
          </a:p>
        </p:txBody>
      </p:sp>
      <p:sp>
        <p:nvSpPr>
          <p:cNvPr id="327" name="CustomShape 2"/>
          <p:cNvSpPr/>
          <p:nvPr/>
        </p:nvSpPr>
        <p:spPr>
          <a:xfrm>
            <a:off x="838080" y="1989000"/>
            <a:ext cx="10514520" cy="808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/>
          </a:bodyPr>
          <a:lstStyle/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ru-RU" sz="2800" b="0" strike="noStrike" spc="-1">
                <a:solidFill>
                  <a:srgbClr val="FFFFFF"/>
                </a:solidFill>
                <a:latin typeface="Calibri"/>
                <a:ea typeface="Calibri"/>
              </a:rPr>
              <a:t>Центр направлен на:</a:t>
            </a:r>
            <a:endParaRPr lang="ru-RU" sz="2800" b="0" strike="noStrike" spc="-1">
              <a:latin typeface="Arial"/>
            </a:endParaRPr>
          </a:p>
        </p:txBody>
      </p:sp>
      <p:sp>
        <p:nvSpPr>
          <p:cNvPr id="328" name="CustomShape 3"/>
          <p:cNvSpPr/>
          <p:nvPr/>
        </p:nvSpPr>
        <p:spPr>
          <a:xfrm>
            <a:off x="1358280" y="3464280"/>
            <a:ext cx="4785120" cy="728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/>
          </a:bodyPr>
          <a:lstStyle/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ru-RU" sz="1600" b="0" strike="noStrike" spc="-1">
                <a:solidFill>
                  <a:srgbClr val="000000"/>
                </a:solidFill>
                <a:latin typeface="Calibri"/>
                <a:ea typeface="Calibri"/>
              </a:rPr>
              <a:t>аутизм, болезнь Альцгеймера, детский церебральный паралич и СДВГ</a:t>
            </a:r>
            <a:endParaRPr lang="ru-RU" sz="1600" b="0" strike="noStrike" spc="-1">
              <a:latin typeface="Arial"/>
            </a:endParaRPr>
          </a:p>
        </p:txBody>
      </p:sp>
      <p:sp>
        <p:nvSpPr>
          <p:cNvPr id="329" name="CustomShape 4"/>
          <p:cNvSpPr/>
          <p:nvPr/>
        </p:nvSpPr>
        <p:spPr>
          <a:xfrm>
            <a:off x="1368000" y="3093120"/>
            <a:ext cx="428112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800" b="1" strike="noStrike" spc="-1">
                <a:solidFill>
                  <a:srgbClr val="000000"/>
                </a:solidFill>
                <a:latin typeface="Calibri"/>
                <a:ea typeface="DejaVu Sans"/>
              </a:rPr>
              <a:t>Лечение психических заболеваний</a:t>
            </a:r>
            <a:endParaRPr lang="ru-RU" sz="1800" b="0" strike="noStrike" spc="-1">
              <a:latin typeface="Arial"/>
            </a:endParaRPr>
          </a:p>
        </p:txBody>
      </p:sp>
      <p:sp>
        <p:nvSpPr>
          <p:cNvPr id="330" name="CustomShape 5"/>
          <p:cNvSpPr/>
          <p:nvPr/>
        </p:nvSpPr>
        <p:spPr>
          <a:xfrm>
            <a:off x="7290360" y="4600080"/>
            <a:ext cx="4843080" cy="718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/>
          </a:bodyPr>
          <a:lstStyle/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ru-RU" sz="1600" b="0" strike="noStrike" spc="-1">
                <a:solidFill>
                  <a:srgbClr val="000000"/>
                </a:solidFill>
                <a:latin typeface="Calibri"/>
                <a:ea typeface="DejaVu Sans"/>
              </a:rPr>
              <a:t>эмоциональная близость и бесконечная преданность животного помогает справиться со стрессом</a:t>
            </a:r>
            <a:endParaRPr lang="ru-RU" sz="1600" b="0" strike="noStrike" spc="-1">
              <a:latin typeface="Arial"/>
            </a:endParaRPr>
          </a:p>
        </p:txBody>
      </p:sp>
      <p:sp>
        <p:nvSpPr>
          <p:cNvPr id="331" name="CustomShape 6"/>
          <p:cNvSpPr/>
          <p:nvPr/>
        </p:nvSpPr>
        <p:spPr>
          <a:xfrm>
            <a:off x="7261560" y="4296600"/>
            <a:ext cx="432036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800" b="1" strike="noStrike" spc="-1">
                <a:solidFill>
                  <a:srgbClr val="000000"/>
                </a:solidFill>
                <a:latin typeface="Calibri"/>
                <a:ea typeface="DejaVu Sans"/>
              </a:rPr>
              <a:t>Паллиативная помощь</a:t>
            </a:r>
            <a:endParaRPr lang="ru-RU" sz="1800" b="0" strike="noStrike" spc="-1">
              <a:latin typeface="Arial"/>
            </a:endParaRPr>
          </a:p>
        </p:txBody>
      </p:sp>
      <p:sp>
        <p:nvSpPr>
          <p:cNvPr id="332" name="CustomShape 7"/>
          <p:cNvSpPr/>
          <p:nvPr/>
        </p:nvSpPr>
        <p:spPr>
          <a:xfrm>
            <a:off x="1361520" y="6024600"/>
            <a:ext cx="4746600" cy="728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/>
          </a:bodyPr>
          <a:lstStyle/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ru-RU" sz="1600" b="0" strike="noStrike" spc="-1">
                <a:solidFill>
                  <a:srgbClr val="000000"/>
                </a:solidFill>
                <a:latin typeface="Calibri"/>
                <a:ea typeface="DejaVu Sans"/>
              </a:rPr>
              <a:t>необходимость выгула животных, проведение активных занятий </a:t>
            </a:r>
            <a:endParaRPr lang="ru-RU" sz="1600" b="0" strike="noStrike" spc="-1">
              <a:latin typeface="Arial"/>
            </a:endParaRPr>
          </a:p>
        </p:txBody>
      </p:sp>
      <p:sp>
        <p:nvSpPr>
          <p:cNvPr id="333" name="CustomShape 8"/>
          <p:cNvSpPr/>
          <p:nvPr/>
        </p:nvSpPr>
        <p:spPr>
          <a:xfrm>
            <a:off x="1361520" y="5653440"/>
            <a:ext cx="433584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800" b="1" strike="noStrike" spc="-1">
                <a:solidFill>
                  <a:srgbClr val="000000"/>
                </a:solidFill>
                <a:latin typeface="Calibri"/>
                <a:ea typeface="DejaVu Sans"/>
              </a:rPr>
              <a:t>Мотивации к физической нагрузке</a:t>
            </a:r>
            <a:endParaRPr lang="ru-RU" sz="1800" b="0" strike="noStrike" spc="-1">
              <a:latin typeface="Arial"/>
            </a:endParaRPr>
          </a:p>
        </p:txBody>
      </p:sp>
      <p:sp>
        <p:nvSpPr>
          <p:cNvPr id="334" name="CustomShape 9"/>
          <p:cNvSpPr/>
          <p:nvPr/>
        </p:nvSpPr>
        <p:spPr>
          <a:xfrm>
            <a:off x="7323480" y="3445200"/>
            <a:ext cx="4843080" cy="718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ru-RU" sz="1600" b="0" strike="noStrike" spc="-1">
                <a:solidFill>
                  <a:srgbClr val="000000"/>
                </a:solidFill>
                <a:latin typeface="Calibri"/>
                <a:ea typeface="DejaVu Sans"/>
              </a:rPr>
              <a:t>регулярное общение с питомцами расслабляет и успокаивает</a:t>
            </a:r>
            <a:endParaRPr lang="ru-RU" sz="1600" b="0" strike="noStrike" spc="-1">
              <a:latin typeface="Arial"/>
            </a:endParaRPr>
          </a:p>
        </p:txBody>
      </p:sp>
      <p:sp>
        <p:nvSpPr>
          <p:cNvPr id="335" name="CustomShape 10"/>
          <p:cNvSpPr/>
          <p:nvPr/>
        </p:nvSpPr>
        <p:spPr>
          <a:xfrm>
            <a:off x="7323480" y="3093120"/>
            <a:ext cx="427896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800" b="1" strike="noStrike" spc="-1">
                <a:solidFill>
                  <a:srgbClr val="000000"/>
                </a:solidFill>
                <a:latin typeface="Calibri"/>
                <a:ea typeface="DejaVu Sans"/>
              </a:rPr>
              <a:t>Минимизация уровня стресса</a:t>
            </a:r>
            <a:endParaRPr lang="ru-RU" sz="1800" b="0" strike="noStrike" spc="-1">
              <a:latin typeface="Arial"/>
            </a:endParaRPr>
          </a:p>
        </p:txBody>
      </p:sp>
      <p:sp>
        <p:nvSpPr>
          <p:cNvPr id="336" name="CustomShape 11"/>
          <p:cNvSpPr/>
          <p:nvPr/>
        </p:nvSpPr>
        <p:spPr>
          <a:xfrm>
            <a:off x="1353240" y="4600080"/>
            <a:ext cx="4746600" cy="728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/>
          </a:bodyPr>
          <a:lstStyle/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ru-RU" sz="1600" b="0" strike="noStrike" spc="-1">
                <a:solidFill>
                  <a:srgbClr val="000000"/>
                </a:solidFill>
                <a:latin typeface="Calibri"/>
                <a:ea typeface="DejaVu Sans"/>
              </a:rPr>
              <a:t>людям с ОВЗ легче и интереснее фокусироваться на животных</a:t>
            </a:r>
            <a:endParaRPr lang="ru-RU" sz="1600" b="0" strike="noStrike" spc="-1">
              <a:latin typeface="Arial"/>
            </a:endParaRPr>
          </a:p>
        </p:txBody>
      </p:sp>
      <p:sp>
        <p:nvSpPr>
          <p:cNvPr id="337" name="CustomShape 12"/>
          <p:cNvSpPr/>
          <p:nvPr/>
        </p:nvSpPr>
        <p:spPr>
          <a:xfrm>
            <a:off x="1324080" y="4258080"/>
            <a:ext cx="42778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800" b="1" strike="noStrike" spc="-1">
                <a:solidFill>
                  <a:srgbClr val="000000"/>
                </a:solidFill>
                <a:latin typeface="Calibri"/>
                <a:ea typeface="DejaVu Sans"/>
              </a:rPr>
              <a:t>Мобилизация внимания</a:t>
            </a:r>
            <a:endParaRPr lang="ru-RU" sz="1800" b="0" strike="noStrike" spc="-1">
              <a:latin typeface="Arial"/>
            </a:endParaRPr>
          </a:p>
        </p:txBody>
      </p:sp>
      <p:sp>
        <p:nvSpPr>
          <p:cNvPr id="338" name="CustomShape 13"/>
          <p:cNvSpPr/>
          <p:nvPr/>
        </p:nvSpPr>
        <p:spPr>
          <a:xfrm>
            <a:off x="7265520" y="5742360"/>
            <a:ext cx="4295880" cy="638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800" b="1" strike="noStrike" spc="-1">
                <a:solidFill>
                  <a:srgbClr val="000000"/>
                </a:solidFill>
                <a:latin typeface="Calibri"/>
                <a:ea typeface="DejaVu Sans"/>
              </a:rPr>
              <a:t>Поддержка людей с ограниченными возможностями, социализация</a:t>
            </a:r>
            <a:endParaRPr lang="ru-RU" sz="1800" b="0" strike="noStrike" spc="-1">
              <a:latin typeface="Arial"/>
            </a:endParaRPr>
          </a:p>
        </p:txBody>
      </p:sp>
      <p:sp>
        <p:nvSpPr>
          <p:cNvPr id="339" name="CustomShape 14"/>
          <p:cNvSpPr/>
          <p:nvPr/>
        </p:nvSpPr>
        <p:spPr>
          <a:xfrm>
            <a:off x="759240" y="3204720"/>
            <a:ext cx="597960" cy="5979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40" name="CustomShape 15"/>
          <p:cNvSpPr/>
          <p:nvPr/>
        </p:nvSpPr>
        <p:spPr>
          <a:xfrm>
            <a:off x="759240" y="4464360"/>
            <a:ext cx="597960" cy="5979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41" name="CustomShape 16"/>
          <p:cNvSpPr/>
          <p:nvPr/>
        </p:nvSpPr>
        <p:spPr>
          <a:xfrm>
            <a:off x="759240" y="5763240"/>
            <a:ext cx="597960" cy="5979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42" name="CustomShape 17"/>
          <p:cNvSpPr/>
          <p:nvPr/>
        </p:nvSpPr>
        <p:spPr>
          <a:xfrm>
            <a:off x="6724440" y="3204720"/>
            <a:ext cx="597960" cy="5979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43" name="CustomShape 18"/>
          <p:cNvSpPr/>
          <p:nvPr/>
        </p:nvSpPr>
        <p:spPr>
          <a:xfrm>
            <a:off x="6724440" y="4464360"/>
            <a:ext cx="597960" cy="5979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44" name="CustomShape 19"/>
          <p:cNvSpPr/>
          <p:nvPr/>
        </p:nvSpPr>
        <p:spPr>
          <a:xfrm>
            <a:off x="6724440" y="5763240"/>
            <a:ext cx="597960" cy="5979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345" name="Рисунок 28"/>
          <p:cNvPicPr/>
          <p:nvPr/>
        </p:nvPicPr>
        <p:blipFill>
          <a:blip r:embed="rId2"/>
          <a:stretch/>
        </p:blipFill>
        <p:spPr>
          <a:xfrm>
            <a:off x="6725880" y="3271680"/>
            <a:ext cx="538920" cy="538920"/>
          </a:xfrm>
          <a:prstGeom prst="rect">
            <a:avLst/>
          </a:prstGeom>
          <a:ln>
            <a:noFill/>
          </a:ln>
        </p:spPr>
      </p:pic>
      <p:pic>
        <p:nvPicPr>
          <p:cNvPr id="346" name="Рисунок 1"/>
          <p:cNvPicPr/>
          <p:nvPr/>
        </p:nvPicPr>
        <p:blipFill>
          <a:blip r:embed="rId2"/>
          <a:stretch/>
        </p:blipFill>
        <p:spPr>
          <a:xfrm>
            <a:off x="6753960" y="4485240"/>
            <a:ext cx="538920" cy="538920"/>
          </a:xfrm>
          <a:prstGeom prst="rect">
            <a:avLst/>
          </a:prstGeom>
          <a:ln>
            <a:noFill/>
          </a:ln>
        </p:spPr>
      </p:pic>
      <p:pic>
        <p:nvPicPr>
          <p:cNvPr id="347" name="Рисунок 2"/>
          <p:cNvPicPr/>
          <p:nvPr/>
        </p:nvPicPr>
        <p:blipFill>
          <a:blip r:embed="rId2"/>
          <a:stretch/>
        </p:blipFill>
        <p:spPr>
          <a:xfrm>
            <a:off x="6753960" y="5797800"/>
            <a:ext cx="538920" cy="538920"/>
          </a:xfrm>
          <a:prstGeom prst="rect">
            <a:avLst/>
          </a:prstGeom>
          <a:ln>
            <a:noFill/>
          </a:ln>
        </p:spPr>
      </p:pic>
      <p:pic>
        <p:nvPicPr>
          <p:cNvPr id="348" name="Рисунок 3"/>
          <p:cNvPicPr/>
          <p:nvPr/>
        </p:nvPicPr>
        <p:blipFill>
          <a:blip r:embed="rId2"/>
          <a:stretch/>
        </p:blipFill>
        <p:spPr>
          <a:xfrm>
            <a:off x="784800" y="3271680"/>
            <a:ext cx="538920" cy="538920"/>
          </a:xfrm>
          <a:prstGeom prst="rect">
            <a:avLst/>
          </a:prstGeom>
          <a:ln>
            <a:noFill/>
          </a:ln>
        </p:spPr>
      </p:pic>
      <p:pic>
        <p:nvPicPr>
          <p:cNvPr id="349" name="Рисунок 5"/>
          <p:cNvPicPr/>
          <p:nvPr/>
        </p:nvPicPr>
        <p:blipFill>
          <a:blip r:embed="rId2"/>
          <a:stretch/>
        </p:blipFill>
        <p:spPr>
          <a:xfrm>
            <a:off x="784800" y="4499640"/>
            <a:ext cx="538920" cy="538920"/>
          </a:xfrm>
          <a:prstGeom prst="rect">
            <a:avLst/>
          </a:prstGeom>
          <a:ln>
            <a:noFill/>
          </a:ln>
        </p:spPr>
      </p:pic>
      <p:pic>
        <p:nvPicPr>
          <p:cNvPr id="350" name="Рисунок 31"/>
          <p:cNvPicPr/>
          <p:nvPr/>
        </p:nvPicPr>
        <p:blipFill>
          <a:blip r:embed="rId2"/>
          <a:stretch/>
        </p:blipFill>
        <p:spPr>
          <a:xfrm>
            <a:off x="784800" y="5797800"/>
            <a:ext cx="538920" cy="5389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CustomShape 1"/>
          <p:cNvSpPr/>
          <p:nvPr/>
        </p:nvSpPr>
        <p:spPr>
          <a:xfrm>
            <a:off x="469800" y="375120"/>
            <a:ext cx="6705000" cy="667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ru-RU" sz="4400" b="1" strike="noStrike" spc="-1">
                <a:solidFill>
                  <a:srgbClr val="B05F17"/>
                </a:solidFill>
                <a:latin typeface="Calibri Light"/>
                <a:ea typeface="DejaVu Sans"/>
              </a:rPr>
              <a:t>Решение</a:t>
            </a:r>
            <a:endParaRPr lang="ru-RU" sz="4400" b="0" strike="noStrike" spc="-1">
              <a:latin typeface="Arial"/>
            </a:endParaRPr>
          </a:p>
        </p:txBody>
      </p:sp>
      <p:sp>
        <p:nvSpPr>
          <p:cNvPr id="352" name="CustomShape 2"/>
          <p:cNvSpPr/>
          <p:nvPr/>
        </p:nvSpPr>
        <p:spPr>
          <a:xfrm>
            <a:off x="469800" y="1140120"/>
            <a:ext cx="6705000" cy="1258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/>
          </a:bodyPr>
          <a:lstStyle/>
          <a:p>
            <a:pPr>
              <a:lnSpc>
                <a:spcPct val="90000"/>
              </a:lnSpc>
              <a:spcBef>
                <a:spcPts val="1001"/>
              </a:spcBef>
            </a:pPr>
            <a:endParaRPr lang="ru-RU" sz="1800" b="0" strike="noStrike" spc="-1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ru-RU" sz="2800" b="0" strike="noStrike" spc="-1">
                <a:solidFill>
                  <a:srgbClr val="B05F17"/>
                </a:solidFill>
                <a:latin typeface="Calibri"/>
                <a:ea typeface="DejaVu Sans"/>
              </a:rPr>
              <a:t>Услуги центра:</a:t>
            </a:r>
            <a:endParaRPr lang="ru-RU" sz="2800" b="0" strike="noStrike" spc="-1">
              <a:latin typeface="Arial"/>
            </a:endParaRPr>
          </a:p>
        </p:txBody>
      </p:sp>
      <p:sp>
        <p:nvSpPr>
          <p:cNvPr id="353" name="CustomShape 3"/>
          <p:cNvSpPr/>
          <p:nvPr/>
        </p:nvSpPr>
        <p:spPr>
          <a:xfrm>
            <a:off x="4574880" y="2448000"/>
            <a:ext cx="2583000" cy="398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54" name="CustomShape 4"/>
          <p:cNvSpPr/>
          <p:nvPr/>
        </p:nvSpPr>
        <p:spPr>
          <a:xfrm>
            <a:off x="4588920" y="2805480"/>
            <a:ext cx="2838240" cy="546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500" b="0" strike="noStrike" spc="-1">
                <a:solidFill>
                  <a:srgbClr val="000000"/>
                </a:solidFill>
                <a:latin typeface="Calibri"/>
                <a:ea typeface="DejaVu Sans"/>
              </a:rPr>
              <a:t>Продажа и подготовка собак для терапии в другие центры</a:t>
            </a:r>
            <a:endParaRPr lang="ru-RU" sz="1500" b="0" strike="noStrike" spc="-1">
              <a:latin typeface="Arial"/>
            </a:endParaRPr>
          </a:p>
        </p:txBody>
      </p:sp>
      <p:sp>
        <p:nvSpPr>
          <p:cNvPr id="355" name="CustomShape 5"/>
          <p:cNvSpPr/>
          <p:nvPr/>
        </p:nvSpPr>
        <p:spPr>
          <a:xfrm>
            <a:off x="1063080" y="2448000"/>
            <a:ext cx="2583000" cy="398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56" name="CustomShape 6"/>
          <p:cNvSpPr/>
          <p:nvPr/>
        </p:nvSpPr>
        <p:spPr>
          <a:xfrm>
            <a:off x="964440" y="2755800"/>
            <a:ext cx="2696760" cy="774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500" b="0" strike="noStrike" spc="-1">
                <a:solidFill>
                  <a:srgbClr val="000000"/>
                </a:solidFill>
                <a:latin typeface="Calibri"/>
                <a:ea typeface="Calibri"/>
              </a:rPr>
              <a:t>Коррекционные занятия с людьми, имеющими особенности развития</a:t>
            </a:r>
            <a:endParaRPr lang="ru-RU" sz="1500" b="0" strike="noStrike" spc="-1">
              <a:latin typeface="Arial"/>
            </a:endParaRPr>
          </a:p>
        </p:txBody>
      </p:sp>
      <p:sp>
        <p:nvSpPr>
          <p:cNvPr id="357" name="CustomShape 7"/>
          <p:cNvSpPr/>
          <p:nvPr/>
        </p:nvSpPr>
        <p:spPr>
          <a:xfrm rot="2689200">
            <a:off x="282960" y="2931480"/>
            <a:ext cx="612720" cy="61272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58" name="CustomShape 8"/>
          <p:cNvSpPr/>
          <p:nvPr/>
        </p:nvSpPr>
        <p:spPr>
          <a:xfrm>
            <a:off x="497520" y="3008520"/>
            <a:ext cx="183600" cy="460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59" name="CustomShape 9"/>
          <p:cNvSpPr/>
          <p:nvPr/>
        </p:nvSpPr>
        <p:spPr>
          <a:xfrm rot="2689200">
            <a:off x="3791520" y="2931480"/>
            <a:ext cx="612720" cy="61272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60" name="CustomShape 10"/>
          <p:cNvSpPr/>
          <p:nvPr/>
        </p:nvSpPr>
        <p:spPr>
          <a:xfrm>
            <a:off x="4006080" y="3008520"/>
            <a:ext cx="183600" cy="460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61" name="CustomShape 11"/>
          <p:cNvSpPr/>
          <p:nvPr/>
        </p:nvSpPr>
        <p:spPr>
          <a:xfrm>
            <a:off x="4584960" y="3811680"/>
            <a:ext cx="2583000" cy="398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62" name="CustomShape 12"/>
          <p:cNvSpPr/>
          <p:nvPr/>
        </p:nvSpPr>
        <p:spPr>
          <a:xfrm>
            <a:off x="4588920" y="4275000"/>
            <a:ext cx="2880360" cy="774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500" b="0" strike="noStrike" spc="-1">
                <a:solidFill>
                  <a:srgbClr val="000000"/>
                </a:solidFill>
                <a:latin typeface="Calibri"/>
                <a:ea typeface="Calibri"/>
              </a:rPr>
              <a:t>Подготовка собак для канистерапии с щенячьего возраста. </a:t>
            </a:r>
            <a:endParaRPr lang="ru-RU" sz="1500" b="0" strike="noStrike" spc="-1">
              <a:latin typeface="Arial"/>
            </a:endParaRPr>
          </a:p>
        </p:txBody>
      </p:sp>
      <p:sp>
        <p:nvSpPr>
          <p:cNvPr id="363" name="CustomShape 13"/>
          <p:cNvSpPr/>
          <p:nvPr/>
        </p:nvSpPr>
        <p:spPr>
          <a:xfrm>
            <a:off x="1073160" y="3811680"/>
            <a:ext cx="2583000" cy="398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64" name="CustomShape 14"/>
          <p:cNvSpPr/>
          <p:nvPr/>
        </p:nvSpPr>
        <p:spPr>
          <a:xfrm>
            <a:off x="1059120" y="4167360"/>
            <a:ext cx="2644200" cy="1002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500" b="0" strike="noStrike" spc="-1">
                <a:solidFill>
                  <a:srgbClr val="000000"/>
                </a:solidFill>
                <a:latin typeface="Calibri"/>
                <a:ea typeface="DejaVu Sans"/>
              </a:rPr>
              <a:t>Занятия с людьми, которые хотят завести собаку. Обучение уходу и содержанию собак</a:t>
            </a:r>
            <a:endParaRPr lang="ru-RU" sz="1500" b="0" strike="noStrike" spc="-1">
              <a:latin typeface="Arial"/>
            </a:endParaRPr>
          </a:p>
        </p:txBody>
      </p:sp>
      <p:sp>
        <p:nvSpPr>
          <p:cNvPr id="365" name="CustomShape 15"/>
          <p:cNvSpPr/>
          <p:nvPr/>
        </p:nvSpPr>
        <p:spPr>
          <a:xfrm rot="2689200">
            <a:off x="293040" y="4295160"/>
            <a:ext cx="612720" cy="61272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66" name="CustomShape 16"/>
          <p:cNvSpPr/>
          <p:nvPr/>
        </p:nvSpPr>
        <p:spPr>
          <a:xfrm>
            <a:off x="507600" y="4372200"/>
            <a:ext cx="183600" cy="460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67" name="CustomShape 17"/>
          <p:cNvSpPr/>
          <p:nvPr/>
        </p:nvSpPr>
        <p:spPr>
          <a:xfrm rot="2689200">
            <a:off x="3801600" y="4295160"/>
            <a:ext cx="612720" cy="61272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68" name="CustomShape 18"/>
          <p:cNvSpPr/>
          <p:nvPr/>
        </p:nvSpPr>
        <p:spPr>
          <a:xfrm>
            <a:off x="4016520" y="4372200"/>
            <a:ext cx="183600" cy="460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69" name="CustomShape 19"/>
          <p:cNvSpPr/>
          <p:nvPr/>
        </p:nvSpPr>
        <p:spPr>
          <a:xfrm>
            <a:off x="4574880" y="5218560"/>
            <a:ext cx="2583000" cy="398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70" name="CustomShape 20"/>
          <p:cNvSpPr/>
          <p:nvPr/>
        </p:nvSpPr>
        <p:spPr>
          <a:xfrm>
            <a:off x="4550040" y="5687280"/>
            <a:ext cx="3035520" cy="306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71" name="CustomShape 21"/>
          <p:cNvSpPr/>
          <p:nvPr/>
        </p:nvSpPr>
        <p:spPr>
          <a:xfrm>
            <a:off x="1063080" y="5218560"/>
            <a:ext cx="2583000" cy="398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72" name="CustomShape 22"/>
          <p:cNvSpPr/>
          <p:nvPr/>
        </p:nvSpPr>
        <p:spPr>
          <a:xfrm>
            <a:off x="965880" y="5421600"/>
            <a:ext cx="2738520" cy="1231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500" b="0" strike="noStrike" spc="-1">
                <a:solidFill>
                  <a:srgbClr val="000000"/>
                </a:solidFill>
                <a:latin typeface="Calibri"/>
                <a:ea typeface="DejaVu Sans"/>
              </a:rPr>
              <a:t>Услуги широкому кругу лиц, которые неравнодушны к собакам. Можно придти в центр и провести время с собаками</a:t>
            </a:r>
            <a:endParaRPr lang="ru-RU" sz="1500" b="0" strike="noStrike" spc="-1">
              <a:latin typeface="Arial"/>
            </a:endParaRPr>
          </a:p>
        </p:txBody>
      </p:sp>
      <p:sp>
        <p:nvSpPr>
          <p:cNvPr id="373" name="CustomShape 23"/>
          <p:cNvSpPr/>
          <p:nvPr/>
        </p:nvSpPr>
        <p:spPr>
          <a:xfrm rot="2689200">
            <a:off x="282960" y="5702040"/>
            <a:ext cx="612720" cy="61272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74" name="CustomShape 24"/>
          <p:cNvSpPr/>
          <p:nvPr/>
        </p:nvSpPr>
        <p:spPr>
          <a:xfrm rot="2689200">
            <a:off x="3791520" y="5702040"/>
            <a:ext cx="612720" cy="61272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75" name="CustomShape 25"/>
          <p:cNvSpPr/>
          <p:nvPr/>
        </p:nvSpPr>
        <p:spPr>
          <a:xfrm>
            <a:off x="4006080" y="5779080"/>
            <a:ext cx="183600" cy="460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376" name="Рисунок 1"/>
          <p:cNvPicPr/>
          <p:nvPr/>
        </p:nvPicPr>
        <p:blipFill>
          <a:blip r:embed="rId2"/>
          <a:stretch/>
        </p:blipFill>
        <p:spPr>
          <a:xfrm>
            <a:off x="3707640" y="5612760"/>
            <a:ext cx="880920" cy="880920"/>
          </a:xfrm>
          <a:prstGeom prst="rect">
            <a:avLst/>
          </a:prstGeom>
          <a:ln>
            <a:noFill/>
          </a:ln>
        </p:spPr>
      </p:pic>
      <p:pic>
        <p:nvPicPr>
          <p:cNvPr id="377" name="Рисунок 2"/>
          <p:cNvPicPr/>
          <p:nvPr/>
        </p:nvPicPr>
        <p:blipFill>
          <a:blip r:embed="rId3"/>
          <a:srcRect l="48892" t="-240" r="4272"/>
          <a:stretch/>
        </p:blipFill>
        <p:spPr>
          <a:xfrm>
            <a:off x="7345440" y="304200"/>
            <a:ext cx="4358880" cy="6186240"/>
          </a:xfrm>
          <a:prstGeom prst="rect">
            <a:avLst/>
          </a:prstGeom>
          <a:ln>
            <a:noFill/>
          </a:ln>
        </p:spPr>
      </p:pic>
      <p:pic>
        <p:nvPicPr>
          <p:cNvPr id="378" name="Рисунок 7"/>
          <p:cNvPicPr/>
          <p:nvPr/>
        </p:nvPicPr>
        <p:blipFill>
          <a:blip r:embed="rId4"/>
          <a:stretch/>
        </p:blipFill>
        <p:spPr>
          <a:xfrm>
            <a:off x="331560" y="3011400"/>
            <a:ext cx="538920" cy="538920"/>
          </a:xfrm>
          <a:prstGeom prst="rect">
            <a:avLst/>
          </a:prstGeom>
          <a:ln>
            <a:noFill/>
          </a:ln>
        </p:spPr>
      </p:pic>
      <p:pic>
        <p:nvPicPr>
          <p:cNvPr id="379" name="Рисунок 9"/>
          <p:cNvPicPr/>
          <p:nvPr/>
        </p:nvPicPr>
        <p:blipFill>
          <a:blip r:embed="rId4"/>
          <a:stretch/>
        </p:blipFill>
        <p:spPr>
          <a:xfrm>
            <a:off x="331560" y="4371480"/>
            <a:ext cx="538920" cy="538920"/>
          </a:xfrm>
          <a:prstGeom prst="rect">
            <a:avLst/>
          </a:prstGeom>
          <a:ln>
            <a:noFill/>
          </a:ln>
        </p:spPr>
      </p:pic>
      <p:pic>
        <p:nvPicPr>
          <p:cNvPr id="380" name="Рисунок 35"/>
          <p:cNvPicPr/>
          <p:nvPr/>
        </p:nvPicPr>
        <p:blipFill>
          <a:blip r:embed="rId4"/>
          <a:stretch/>
        </p:blipFill>
        <p:spPr>
          <a:xfrm>
            <a:off x="321840" y="5779800"/>
            <a:ext cx="538920" cy="538920"/>
          </a:xfrm>
          <a:prstGeom prst="rect">
            <a:avLst/>
          </a:prstGeom>
          <a:ln>
            <a:noFill/>
          </a:ln>
        </p:spPr>
      </p:pic>
      <p:pic>
        <p:nvPicPr>
          <p:cNvPr id="381" name="Рисунок 37"/>
          <p:cNvPicPr/>
          <p:nvPr/>
        </p:nvPicPr>
        <p:blipFill>
          <a:blip r:embed="rId4"/>
          <a:stretch/>
        </p:blipFill>
        <p:spPr>
          <a:xfrm>
            <a:off x="3823200" y="3011400"/>
            <a:ext cx="538920" cy="538920"/>
          </a:xfrm>
          <a:prstGeom prst="rect">
            <a:avLst/>
          </a:prstGeom>
          <a:ln>
            <a:noFill/>
          </a:ln>
        </p:spPr>
      </p:pic>
      <p:pic>
        <p:nvPicPr>
          <p:cNvPr id="382" name="Рисунок 39"/>
          <p:cNvPicPr/>
          <p:nvPr/>
        </p:nvPicPr>
        <p:blipFill>
          <a:blip r:embed="rId4"/>
          <a:stretch/>
        </p:blipFill>
        <p:spPr>
          <a:xfrm>
            <a:off x="3832920" y="4371480"/>
            <a:ext cx="538920" cy="5389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CustomShape 1"/>
          <p:cNvSpPr/>
          <p:nvPr/>
        </p:nvSpPr>
        <p:spPr>
          <a:xfrm>
            <a:off x="469800" y="375120"/>
            <a:ext cx="6705000" cy="133908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 fontScale="94500"/>
          </a:bodyPr>
          <a:lstStyle/>
          <a:p>
            <a:pPr>
              <a:lnSpc>
                <a:spcPct val="90000"/>
              </a:lnSpc>
            </a:pPr>
            <a:r>
              <a:rPr lang="ru-RU" sz="4400" b="1" strike="noStrike" spc="-1" dirty="0">
                <a:solidFill>
                  <a:srgbClr val="B05F17"/>
                </a:solidFill>
                <a:latin typeface="Calibri Light"/>
                <a:ea typeface="DejaVu Sans"/>
              </a:rPr>
              <a:t>Преимущество перед конкурентами</a:t>
            </a:r>
            <a:endParaRPr lang="ru-RU" sz="4400" b="0" strike="noStrike" spc="-1" dirty="0">
              <a:latin typeface="Arial"/>
            </a:endParaRPr>
          </a:p>
        </p:txBody>
      </p:sp>
      <p:sp>
        <p:nvSpPr>
          <p:cNvPr id="384" name="CustomShape 2"/>
          <p:cNvSpPr/>
          <p:nvPr/>
        </p:nvSpPr>
        <p:spPr>
          <a:xfrm>
            <a:off x="469440" y="1831431"/>
            <a:ext cx="9177840" cy="465864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 lnSpcReduction="10000"/>
          </a:bodyPr>
          <a:lstStyle/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ru-RU" sz="2400" b="1" strike="noStrike" spc="-1">
                <a:solidFill>
                  <a:srgbClr val="000000"/>
                </a:solidFill>
                <a:latin typeface="Calibri"/>
                <a:ea typeface="Calibri"/>
              </a:rPr>
              <a:t>Конкуренты:</a:t>
            </a:r>
            <a:endParaRPr lang="ru-RU" sz="2400" b="0" strike="noStrike" spc="-1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ru-RU" sz="2400" b="0" strike="noStrike" spc="-1">
                <a:solidFill>
                  <a:srgbClr val="000000"/>
                </a:solidFill>
                <a:latin typeface="Calibri"/>
                <a:ea typeface="Calibri"/>
              </a:rPr>
              <a:t>- КСК и учреждения, которые предоставляют услуги иппотерапии в Пермском крае;</a:t>
            </a:r>
            <a:endParaRPr lang="ru-RU" sz="2400" b="0" strike="noStrike" spc="-1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ru-RU" sz="2400" b="0" strike="noStrike" spc="-1">
                <a:solidFill>
                  <a:srgbClr val="000000"/>
                </a:solidFill>
                <a:latin typeface="Calibri"/>
                <a:ea typeface="Calibri"/>
              </a:rPr>
              <a:t>- центры нейропсихологии и канистерапии регионов РФ (Москва, Санкт-Петербург, Омск и др.)</a:t>
            </a:r>
            <a:endParaRPr lang="ru-RU" sz="2400" b="0" strike="noStrike" spc="-1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ru-RU" sz="2400" b="1" strike="noStrike" spc="-1">
                <a:solidFill>
                  <a:srgbClr val="000000"/>
                </a:solidFill>
                <a:latin typeface="Calibri"/>
                <a:ea typeface="Calibri"/>
              </a:rPr>
              <a:t>Преимущества:</a:t>
            </a:r>
            <a:endParaRPr lang="ru-RU" sz="2400" b="0" strike="noStrike" spc="-1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ru-RU" sz="2400" b="0" strike="noStrike" spc="-1">
                <a:solidFill>
                  <a:srgbClr val="000000"/>
                </a:solidFill>
                <a:latin typeface="Calibri"/>
                <a:ea typeface="Calibri"/>
              </a:rPr>
              <a:t>- географическая доступность –  своевременное оказание услуг – снижение затрат на передвижение, снижение стресса на фоне переездов</a:t>
            </a:r>
            <a:endParaRPr lang="ru-RU" sz="2400" b="0" strike="noStrike" spc="-1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ru-RU" sz="2400" b="0" strike="noStrike" spc="-1">
                <a:solidFill>
                  <a:srgbClr val="000000"/>
                </a:solidFill>
                <a:latin typeface="Calibri"/>
                <a:ea typeface="Calibri"/>
              </a:rPr>
              <a:t>- отсутствие аналогов в регионе</a:t>
            </a:r>
            <a:endParaRPr lang="ru-RU" sz="2400" b="0" strike="noStrike" spc="-1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ru-RU" sz="2400" b="0" strike="noStrike" spc="-1">
                <a:solidFill>
                  <a:srgbClr val="000000"/>
                </a:solidFill>
                <a:latin typeface="Calibri"/>
                <a:ea typeface="Calibri"/>
              </a:rPr>
              <a:t>- стоимость услуг</a:t>
            </a:r>
            <a:endParaRPr lang="ru-RU" sz="2400" b="0" strike="noStrike" spc="-1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ru-RU" sz="2400" b="0" strike="noStrike" spc="-1">
                <a:solidFill>
                  <a:srgbClr val="000000"/>
                </a:solidFill>
                <a:latin typeface="Calibri"/>
                <a:ea typeface="Calibri"/>
              </a:rPr>
              <a:t>- профессионализм сотрудников </a:t>
            </a:r>
            <a:endParaRPr lang="ru-RU" sz="2400" b="0" strike="noStrike" spc="-1">
              <a:latin typeface="Arial"/>
            </a:endParaRPr>
          </a:p>
        </p:txBody>
      </p:sp>
      <p:pic>
        <p:nvPicPr>
          <p:cNvPr id="385" name="Рисунок 5"/>
          <p:cNvPicPr/>
          <p:nvPr/>
        </p:nvPicPr>
        <p:blipFill>
          <a:blip r:embed="rId2"/>
          <a:stretch/>
        </p:blipFill>
        <p:spPr>
          <a:xfrm rot="10800000" flipH="1">
            <a:off x="11382480" y="12762360"/>
            <a:ext cx="394200" cy="599760"/>
          </a:xfrm>
          <a:prstGeom prst="rect">
            <a:avLst/>
          </a:prstGeom>
          <a:ln>
            <a:noFill/>
          </a:ln>
        </p:spPr>
      </p:pic>
      <p:sp>
        <p:nvSpPr>
          <p:cNvPr id="386" name="CustomShape 3"/>
          <p:cNvSpPr/>
          <p:nvPr/>
        </p:nvSpPr>
        <p:spPr>
          <a:xfrm>
            <a:off x="244440" y="7317720"/>
            <a:ext cx="10514520" cy="4350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CustomShape 1"/>
          <p:cNvSpPr/>
          <p:nvPr/>
        </p:nvSpPr>
        <p:spPr>
          <a:xfrm>
            <a:off x="140760" y="114840"/>
            <a:ext cx="12050640" cy="1324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90000"/>
              </a:lnSpc>
            </a:pPr>
            <a:r>
              <a:rPr lang="ru-RU" sz="1800" b="1" strike="noStrike" spc="-1">
                <a:solidFill>
                  <a:srgbClr val="FFFFFF"/>
                </a:solidFill>
                <a:latin typeface="Calibri Light"/>
                <a:ea typeface="DejaVu Sans"/>
              </a:rPr>
              <a:t>С 1976 года энимал-терапия с собакой или канис-терапия применяется в различных клиниках, реабилитационных центрах, домах ухода, военных госпиталях и других подобны учреждениях. Международная база медицинских исследований Pubmed содержит более 230 статей о применении канис-терапии в медицинской практике и около 1500 статей о применени энимал-терапии.</a:t>
            </a:r>
            <a:endParaRPr lang="ru-RU" sz="1800" b="0" strike="noStrike" spc="-1">
              <a:latin typeface="Arial"/>
            </a:endParaRPr>
          </a:p>
        </p:txBody>
      </p:sp>
      <p:pic>
        <p:nvPicPr>
          <p:cNvPr id="388" name="Рисунок 257"/>
          <p:cNvPicPr/>
          <p:nvPr/>
        </p:nvPicPr>
        <p:blipFill>
          <a:blip r:embed="rId2"/>
          <a:stretch/>
        </p:blipFill>
        <p:spPr>
          <a:xfrm>
            <a:off x="95760" y="1512000"/>
            <a:ext cx="5977080" cy="4463280"/>
          </a:xfrm>
          <a:prstGeom prst="rect">
            <a:avLst/>
          </a:prstGeom>
          <a:ln>
            <a:noFill/>
          </a:ln>
        </p:spPr>
      </p:pic>
      <p:pic>
        <p:nvPicPr>
          <p:cNvPr id="389" name="Рисунок 258"/>
          <p:cNvPicPr/>
          <p:nvPr/>
        </p:nvPicPr>
        <p:blipFill>
          <a:blip r:embed="rId3"/>
          <a:stretch/>
        </p:blipFill>
        <p:spPr>
          <a:xfrm>
            <a:off x="6335640" y="1410120"/>
            <a:ext cx="5399640" cy="54471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0" name="Рисунок 259"/>
          <p:cNvPicPr/>
          <p:nvPr/>
        </p:nvPicPr>
        <p:blipFill>
          <a:blip r:embed="rId2"/>
          <a:srcRect t="18712" b="12000"/>
          <a:stretch/>
        </p:blipFill>
        <p:spPr>
          <a:xfrm>
            <a:off x="72000" y="144000"/>
            <a:ext cx="4303080" cy="6627240"/>
          </a:xfrm>
          <a:prstGeom prst="rect">
            <a:avLst/>
          </a:prstGeom>
          <a:ln>
            <a:noFill/>
          </a:ln>
        </p:spPr>
      </p:pic>
      <p:pic>
        <p:nvPicPr>
          <p:cNvPr id="391" name="Рисунок 260"/>
          <p:cNvPicPr/>
          <p:nvPr/>
        </p:nvPicPr>
        <p:blipFill>
          <a:blip r:embed="rId3"/>
          <a:stretch/>
        </p:blipFill>
        <p:spPr>
          <a:xfrm>
            <a:off x="4457160" y="792000"/>
            <a:ext cx="7638120" cy="5255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CustomShape 1"/>
          <p:cNvSpPr/>
          <p:nvPr/>
        </p:nvSpPr>
        <p:spPr>
          <a:xfrm>
            <a:off x="838080" y="365040"/>
            <a:ext cx="10514520" cy="1324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ru-RU" sz="4400" b="1" strike="noStrike" spc="-1">
                <a:solidFill>
                  <a:srgbClr val="B05F17"/>
                </a:solidFill>
                <a:latin typeface="Calibri Light"/>
                <a:ea typeface="DejaVu Sans"/>
              </a:rPr>
              <a:t>Р</a:t>
            </a:r>
            <a:r>
              <a:rPr lang="ru-RU" sz="4000" b="1" strike="noStrike" spc="-1">
                <a:solidFill>
                  <a:srgbClr val="B05F17"/>
                </a:solidFill>
                <a:latin typeface="Calibri Light"/>
                <a:ea typeface="DejaVu Sans"/>
              </a:rPr>
              <a:t>езультаты опроса «Актуальность канисцентра»</a:t>
            </a:r>
            <a:endParaRPr lang="ru-RU" sz="4000" b="0" strike="noStrike" spc="-1">
              <a:latin typeface="Arial"/>
            </a:endParaRPr>
          </a:p>
        </p:txBody>
      </p:sp>
      <p:graphicFrame>
        <p:nvGraphicFramePr>
          <p:cNvPr id="393" name="Объект 12"/>
          <p:cNvGraphicFramePr/>
          <p:nvPr/>
        </p:nvGraphicFramePr>
        <p:xfrm>
          <a:off x="560880" y="1809000"/>
          <a:ext cx="5661720" cy="4347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94" name="Объект 13"/>
          <p:cNvGraphicFramePr/>
          <p:nvPr/>
        </p:nvGraphicFramePr>
        <p:xfrm>
          <a:off x="6365880" y="1809000"/>
          <a:ext cx="5180400" cy="43502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TextShape 1"/>
          <p:cNvSpPr txBox="1"/>
          <p:nvPr/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>
            <a:spAutoFit/>
          </a:bodyPr>
          <a:lstStyle/>
          <a:p>
            <a:pPr algn="ctr"/>
            <a:r>
              <a:rPr lang="ru-RU" sz="4400" b="1" strike="noStrike" spc="-1">
                <a:solidFill>
                  <a:srgbClr val="FFFFFF"/>
                </a:solidFill>
                <a:latin typeface="Calibri Light"/>
              </a:rPr>
              <a:t>Прототип</a:t>
            </a: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pic>
        <p:nvPicPr>
          <p:cNvPr id="396" name="Рисунок 395"/>
          <p:cNvPicPr/>
          <p:nvPr/>
        </p:nvPicPr>
        <p:blipFill>
          <a:blip r:embed="rId2"/>
          <a:stretch/>
        </p:blipFill>
        <p:spPr>
          <a:xfrm>
            <a:off x="0" y="1357560"/>
            <a:ext cx="12192120" cy="48344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CustomShape 1"/>
          <p:cNvSpPr/>
          <p:nvPr/>
        </p:nvSpPr>
        <p:spPr>
          <a:xfrm>
            <a:off x="838080" y="365040"/>
            <a:ext cx="10514520" cy="1324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90000"/>
              </a:lnSpc>
            </a:pPr>
            <a:r>
              <a:rPr lang="ru-RU" sz="4400" b="1" strike="noStrike" spc="-1">
                <a:solidFill>
                  <a:srgbClr val="FFFFFF"/>
                </a:solidFill>
                <a:latin typeface="Calibri Light"/>
                <a:ea typeface="DejaVu Sans"/>
              </a:rPr>
              <a:t>Модель здания</a:t>
            </a:r>
            <a:endParaRPr lang="ru-RU" sz="4400" b="0" strike="noStrike" spc="-1">
              <a:latin typeface="Arial"/>
            </a:endParaRPr>
          </a:p>
        </p:txBody>
      </p:sp>
      <p:pic>
        <p:nvPicPr>
          <p:cNvPr id="398" name="Рисунок 4"/>
          <p:cNvPicPr/>
          <p:nvPr/>
        </p:nvPicPr>
        <p:blipFill>
          <a:blip r:embed="rId2"/>
          <a:stretch/>
        </p:blipFill>
        <p:spPr>
          <a:xfrm>
            <a:off x="2495880" y="1404000"/>
            <a:ext cx="7052040" cy="51775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CustomShape 1"/>
          <p:cNvSpPr/>
          <p:nvPr/>
        </p:nvSpPr>
        <p:spPr>
          <a:xfrm>
            <a:off x="838080" y="365040"/>
            <a:ext cx="10514520" cy="1324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ru-RU" sz="4400" b="1" strike="noStrike" spc="-1">
                <a:solidFill>
                  <a:srgbClr val="FFFFFF"/>
                </a:solidFill>
                <a:latin typeface="Calibri Light"/>
                <a:ea typeface="DejaVu Sans"/>
              </a:rPr>
              <a:t>Платформа для коммуникаций с клиентами</a:t>
            </a:r>
            <a:endParaRPr lang="ru-RU" sz="4400" b="0" strike="noStrike" spc="-1">
              <a:latin typeface="Arial"/>
            </a:endParaRPr>
          </a:p>
        </p:txBody>
      </p:sp>
      <p:pic>
        <p:nvPicPr>
          <p:cNvPr id="400" name="Рисунок 8"/>
          <p:cNvPicPr/>
          <p:nvPr/>
        </p:nvPicPr>
        <p:blipFill>
          <a:blip r:embed="rId2"/>
          <a:stretch/>
        </p:blipFill>
        <p:spPr>
          <a:xfrm>
            <a:off x="50400" y="2034000"/>
            <a:ext cx="2211120" cy="3560400"/>
          </a:xfrm>
          <a:prstGeom prst="rect">
            <a:avLst/>
          </a:prstGeom>
          <a:ln>
            <a:noFill/>
          </a:ln>
        </p:spPr>
      </p:pic>
      <p:pic>
        <p:nvPicPr>
          <p:cNvPr id="401" name="Рисунок 9"/>
          <p:cNvPicPr/>
          <p:nvPr/>
        </p:nvPicPr>
        <p:blipFill>
          <a:blip r:embed="rId3"/>
          <a:stretch/>
        </p:blipFill>
        <p:spPr>
          <a:xfrm>
            <a:off x="2252880" y="2034000"/>
            <a:ext cx="2197080" cy="3560400"/>
          </a:xfrm>
          <a:prstGeom prst="rect">
            <a:avLst/>
          </a:prstGeom>
          <a:ln>
            <a:noFill/>
          </a:ln>
        </p:spPr>
      </p:pic>
      <p:pic>
        <p:nvPicPr>
          <p:cNvPr id="402" name="Рисунок 10"/>
          <p:cNvPicPr/>
          <p:nvPr/>
        </p:nvPicPr>
        <p:blipFill>
          <a:blip r:embed="rId4"/>
          <a:stretch/>
        </p:blipFill>
        <p:spPr>
          <a:xfrm>
            <a:off x="4457160" y="2034000"/>
            <a:ext cx="2414880" cy="3560400"/>
          </a:xfrm>
          <a:prstGeom prst="rect">
            <a:avLst/>
          </a:prstGeom>
          <a:ln>
            <a:noFill/>
          </a:ln>
        </p:spPr>
      </p:pic>
      <p:pic>
        <p:nvPicPr>
          <p:cNvPr id="403" name="Рисунок 11"/>
          <p:cNvPicPr/>
          <p:nvPr/>
        </p:nvPicPr>
        <p:blipFill>
          <a:blip r:embed="rId5"/>
          <a:stretch/>
        </p:blipFill>
        <p:spPr>
          <a:xfrm>
            <a:off x="9408240" y="2019240"/>
            <a:ext cx="2631240" cy="3569400"/>
          </a:xfrm>
          <a:prstGeom prst="rect">
            <a:avLst/>
          </a:prstGeom>
          <a:ln>
            <a:noFill/>
          </a:ln>
        </p:spPr>
      </p:pic>
      <p:pic>
        <p:nvPicPr>
          <p:cNvPr id="404" name="Рисунок 12"/>
          <p:cNvPicPr/>
          <p:nvPr/>
        </p:nvPicPr>
        <p:blipFill>
          <a:blip r:embed="rId6"/>
          <a:stretch/>
        </p:blipFill>
        <p:spPr>
          <a:xfrm>
            <a:off x="6874920" y="2034000"/>
            <a:ext cx="2546280" cy="35604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CustomShape 1"/>
          <p:cNvSpPr/>
          <p:nvPr/>
        </p:nvSpPr>
        <p:spPr>
          <a:xfrm>
            <a:off x="838080" y="365040"/>
            <a:ext cx="10514520" cy="1324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90000"/>
              </a:lnSpc>
            </a:pPr>
            <a:r>
              <a:rPr lang="ru-RU" sz="4400" b="1" strike="noStrike" spc="-1">
                <a:solidFill>
                  <a:srgbClr val="FFFFFF"/>
                </a:solidFill>
                <a:latin typeface="Calibri Light"/>
                <a:ea typeface="DejaVu Sans"/>
              </a:rPr>
              <a:t>Экономика проекта: Рынок</a:t>
            </a:r>
            <a:endParaRPr lang="ru-RU" sz="4400" b="0" strike="noStrike" spc="-1">
              <a:latin typeface="Arial"/>
            </a:endParaRPr>
          </a:p>
        </p:txBody>
      </p:sp>
      <p:sp>
        <p:nvSpPr>
          <p:cNvPr id="406" name="CustomShape 2"/>
          <p:cNvSpPr/>
          <p:nvPr/>
        </p:nvSpPr>
        <p:spPr>
          <a:xfrm>
            <a:off x="838080" y="1825560"/>
            <a:ext cx="10514520" cy="4350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graphicFrame>
        <p:nvGraphicFramePr>
          <p:cNvPr id="407" name="Table 3"/>
          <p:cNvGraphicFramePr/>
          <p:nvPr>
            <p:extLst>
              <p:ext uri="{D42A27DB-BD31-4B8C-83A1-F6EECF244321}">
                <p14:modId xmlns:p14="http://schemas.microsoft.com/office/powerpoint/2010/main" val="1895804871"/>
              </p:ext>
            </p:extLst>
          </p:nvPr>
        </p:nvGraphicFramePr>
        <p:xfrm>
          <a:off x="335520" y="1564920"/>
          <a:ext cx="3951360" cy="4872600"/>
        </p:xfrm>
        <a:graphic>
          <a:graphicData uri="http://schemas.openxmlformats.org/drawingml/2006/table">
            <a:tbl>
              <a:tblPr/>
              <a:tblGrid>
                <a:gridCol w="1975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756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68720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 dirty="0">
                          <a:solidFill>
                            <a:srgbClr val="FFFFFF"/>
                          </a:solidFill>
                          <a:latin typeface="Calibri"/>
                          <a:ea typeface="DejaVu Sans"/>
                        </a:rPr>
                        <a:t>Формулирование рынка</a:t>
                      </a:r>
                      <a:endParaRPr lang="ru-RU" sz="1800" b="0" strike="noStrike" spc="-1" dirty="0">
                        <a:latin typeface="Arial"/>
                      </a:endParaRP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C49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76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0" strike="noStrike" spc="-1" dirty="0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отрасль</a:t>
                      </a:r>
                      <a:endParaRPr lang="ru-RU" sz="1800" b="0" strike="noStrike" spc="-1" dirty="0">
                        <a:latin typeface="Arial"/>
                      </a:endParaRP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D1A98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0" strike="noStrike" spc="-1" dirty="0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конечный потребитель</a:t>
                      </a:r>
                      <a:endParaRPr lang="ru-RU" sz="1800" b="0" strike="noStrike" spc="-1" dirty="0">
                        <a:latin typeface="Arial"/>
                      </a:endParaRP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D1A98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006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0" strike="noStrike" spc="-1" dirty="0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Медицина и психологическая реабилитация</a:t>
                      </a:r>
                      <a:endParaRPr lang="ru-RU" sz="1800" b="0" strike="noStrike" spc="-1" dirty="0">
                        <a:latin typeface="Arial"/>
                      </a:endParaRP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D9BAA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0" strike="noStrike" spc="-1" dirty="0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Люди с ограниченными возможностями</a:t>
                      </a:r>
                      <a:endParaRPr lang="ru-RU" sz="1800" b="0" strike="noStrike" spc="-1" dirty="0">
                        <a:latin typeface="Arial"/>
                      </a:endParaRP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D9BAA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76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0" strike="noStrike" spc="-1" dirty="0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география</a:t>
                      </a:r>
                      <a:endParaRPr lang="ru-RU" sz="1800" b="0" strike="noStrike" spc="-1" dirty="0">
                        <a:latin typeface="Arial"/>
                      </a:endParaRP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D1A98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0" strike="noStrike" spc="-1" dirty="0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конечный продукт</a:t>
                      </a:r>
                      <a:endParaRPr lang="ru-RU" sz="1800" b="0" strike="noStrike" spc="-1" dirty="0">
                        <a:latin typeface="Arial"/>
                      </a:endParaRP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D1A98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976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0" strike="noStrike" spc="-1" dirty="0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Пермский край, Россия</a:t>
                      </a:r>
                      <a:endParaRPr lang="ru-RU" sz="1800" b="0" strike="noStrike" spc="-1" dirty="0">
                        <a:latin typeface="Arial"/>
                      </a:endParaRP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D9BAA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0" strike="noStrike" spc="-1" dirty="0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Центр</a:t>
                      </a:r>
                      <a:endParaRPr lang="ru-RU" sz="1800" b="0" strike="noStrike" spc="-1" dirty="0">
                        <a:latin typeface="Arial"/>
                      </a:endParaRP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D9BAA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97680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0" strike="noStrike" spc="-1" dirty="0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название рынка</a:t>
                      </a:r>
                      <a:endParaRPr lang="ru-RU" sz="1800" b="0" strike="noStrike" spc="-1" dirty="0">
                        <a:latin typeface="Arial"/>
                      </a:endParaRP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D1A98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98760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0" strike="noStrike" spc="-1" err="1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Канистерапия</a:t>
                      </a:r>
                      <a:endParaRPr lang="ru-RU" sz="1800" b="0" strike="noStrike" spc="-1" dirty="0" err="1">
                        <a:latin typeface="Arial"/>
                      </a:endParaRP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D9BAA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408" name="Table 4"/>
          <p:cNvGraphicFramePr/>
          <p:nvPr>
            <p:extLst>
              <p:ext uri="{D42A27DB-BD31-4B8C-83A1-F6EECF244321}">
                <p14:modId xmlns:p14="http://schemas.microsoft.com/office/powerpoint/2010/main" val="2053751300"/>
              </p:ext>
            </p:extLst>
          </p:nvPr>
        </p:nvGraphicFramePr>
        <p:xfrm>
          <a:off x="8247169" y="1688500"/>
          <a:ext cx="3686760" cy="2377440"/>
        </p:xfrm>
        <a:graphic>
          <a:graphicData uri="http://schemas.openxmlformats.org/drawingml/2006/table">
            <a:tbl>
              <a:tblPr/>
              <a:tblGrid>
                <a:gridCol w="20761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106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1840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1" strike="noStrike" spc="-1" dirty="0">
                          <a:solidFill>
                            <a:srgbClr val="FFFFFF"/>
                          </a:solidFill>
                          <a:latin typeface="Calibri"/>
                          <a:ea typeface="DejaVu Sans"/>
                        </a:rPr>
                        <a:t>Итоги оценки</a:t>
                      </a:r>
                      <a:endParaRPr lang="ru-RU" sz="1800" b="0" strike="noStrike" spc="-1" dirty="0">
                        <a:latin typeface="Arial"/>
                      </a:endParaRP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C49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1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 dirty="0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Выручка</a:t>
                      </a:r>
                      <a:endParaRPr lang="ru-RU" sz="1800" b="0" strike="noStrike" spc="-1" dirty="0">
                        <a:latin typeface="Arial"/>
                      </a:endParaRP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D1A98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 dirty="0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9000000</a:t>
                      </a:r>
                      <a:endParaRPr lang="ru-RU" sz="1800" b="0" strike="noStrike" spc="-1" dirty="0">
                        <a:latin typeface="Arial"/>
                      </a:endParaRP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D1A98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1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 dirty="0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Прибыль</a:t>
                      </a:r>
                      <a:endParaRPr lang="ru-RU" sz="1800" b="0" strike="noStrike" spc="-1" dirty="0">
                        <a:latin typeface="Arial"/>
                      </a:endParaRP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D9BAA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 dirty="0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1369740</a:t>
                      </a:r>
                      <a:endParaRPr lang="ru-RU" sz="1800" b="0" strike="noStrike" spc="-1" dirty="0">
                        <a:latin typeface="Arial"/>
                      </a:endParaRP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D9BAA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1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 dirty="0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Рентабельность</a:t>
                      </a:r>
                      <a:endParaRPr lang="ru-RU" sz="1800" b="0" strike="noStrike" spc="-1" dirty="0">
                        <a:latin typeface="Arial"/>
                      </a:endParaRP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D1A98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 dirty="0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15,2 %</a:t>
                      </a:r>
                      <a:endParaRPr lang="ru-RU" sz="1800" b="0" strike="noStrike" spc="-1" dirty="0">
                        <a:latin typeface="Arial"/>
                      </a:endParaRP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D1A98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819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 dirty="0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Окупаемость  (без учёта грантов и спонсирования)</a:t>
                      </a:r>
                      <a:endParaRPr lang="ru-RU" sz="1800" b="0" strike="noStrike" spc="-1" dirty="0">
                        <a:latin typeface="Arial"/>
                      </a:endParaRP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D9BAA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 dirty="0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6 лет</a:t>
                      </a:r>
                      <a:endParaRPr lang="ru-RU" sz="1800" b="0" strike="noStrike" spc="-1" dirty="0">
                        <a:latin typeface="Arial"/>
                      </a:endParaRP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D9BAA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FBD81CC5-AF87-7EEE-650C-89E5CC8B2C8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9660549"/>
              </p:ext>
            </p:extLst>
          </p:nvPr>
        </p:nvGraphicFramePr>
        <p:xfrm>
          <a:off x="4553857" y="1687285"/>
          <a:ext cx="3340392" cy="1463040"/>
        </p:xfrm>
        <a:graphic>
          <a:graphicData uri="http://schemas.openxmlformats.org/drawingml/2006/table">
            <a:tbl>
              <a:tblPr firstRow="1" bandRow="1">
                <a:tableStyleId>{284E427A-3D55-4303-BF80-6455036E1DE7}</a:tableStyleId>
              </a:tblPr>
              <a:tblGrid>
                <a:gridCol w="1679115">
                  <a:extLst>
                    <a:ext uri="{9D8B030D-6E8A-4147-A177-3AD203B41FA5}">
                      <a16:colId xmlns:a16="http://schemas.microsoft.com/office/drawing/2014/main" val="3551934328"/>
                    </a:ext>
                  </a:extLst>
                </a:gridCol>
                <a:gridCol w="1661277">
                  <a:extLst>
                    <a:ext uri="{9D8B030D-6E8A-4147-A177-3AD203B41FA5}">
                      <a16:colId xmlns:a16="http://schemas.microsoft.com/office/drawing/2014/main" val="4164692399"/>
                    </a:ext>
                  </a:extLst>
                </a:gridCol>
              </a:tblGrid>
              <a:tr h="294585">
                <a:tc gridSpan="2">
                  <a:txBody>
                    <a:bodyPr/>
                    <a:lstStyle/>
                    <a:p>
                      <a:r>
                        <a:rPr lang="ru-RU" b="1" i="0" dirty="0">
                          <a:latin typeface="Calibri"/>
                        </a:rPr>
                        <a:t>Методы оценки (сверху вниз)</a:t>
                      </a: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C49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919184"/>
                  </a:ext>
                </a:extLst>
              </a:tr>
              <a:tr h="294585">
                <a:tc>
                  <a:txBody>
                    <a:bodyPr/>
                    <a:lstStyle/>
                    <a:p>
                      <a:r>
                        <a:rPr lang="ru-RU" dirty="0">
                          <a:latin typeface="Calibri"/>
                        </a:rPr>
                        <a:t>ТАМ</a:t>
                      </a: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D9BAA4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800" b="0" i="0" u="none" strike="noStrike" noProof="0" dirty="0">
                          <a:solidFill>
                            <a:srgbClr val="000000"/>
                          </a:solidFill>
                          <a:latin typeface="Calibri"/>
                        </a:rPr>
                        <a:t>37 млрд р</a:t>
                      </a:r>
                      <a:endParaRPr lang="ru-RU">
                        <a:latin typeface="Calibri"/>
                      </a:endParaRP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D9BAA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7244464"/>
                  </a:ext>
                </a:extLst>
              </a:tr>
              <a:tr h="294585">
                <a:tc>
                  <a:txBody>
                    <a:bodyPr/>
                    <a:lstStyle/>
                    <a:p>
                      <a:r>
                        <a:rPr lang="ru-RU" dirty="0">
                          <a:latin typeface="Calibri"/>
                        </a:rPr>
                        <a:t>SAM</a:t>
                      </a: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D1A989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b="0" i="0" u="none" strike="noStrike" noProof="0" dirty="0">
                          <a:solidFill>
                            <a:srgbClr val="000000"/>
                          </a:solidFill>
                          <a:latin typeface="Calibri"/>
                        </a:rPr>
                        <a:t>5,9 млрд р</a:t>
                      </a: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D1A98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7333912"/>
                  </a:ext>
                </a:extLst>
              </a:tr>
              <a:tr h="294585">
                <a:tc>
                  <a:txBody>
                    <a:bodyPr/>
                    <a:lstStyle/>
                    <a:p>
                      <a:r>
                        <a:rPr lang="ru-RU" dirty="0">
                          <a:latin typeface="Calibri"/>
                        </a:rPr>
                        <a:t>SOM</a:t>
                      </a: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D9BAA4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b="0" i="0" u="none" strike="noStrike" noProof="0" dirty="0">
                          <a:solidFill>
                            <a:srgbClr val="000000"/>
                          </a:solidFill>
                          <a:latin typeface="Calibri"/>
                        </a:rPr>
                        <a:t>468 млн</a:t>
                      </a: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D9BAA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0180594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CustomShape 1"/>
          <p:cNvSpPr/>
          <p:nvPr/>
        </p:nvSpPr>
        <p:spPr>
          <a:xfrm>
            <a:off x="838080" y="365040"/>
            <a:ext cx="10514520" cy="1324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ru-RU" sz="4400" b="1" strike="noStrike" spc="-1">
                <a:solidFill>
                  <a:srgbClr val="FFFFFF"/>
                </a:solidFill>
                <a:latin typeface="Calibri Light"/>
                <a:ea typeface="DejaVu Sans"/>
              </a:rPr>
              <a:t>Структура издержек и бизнес-модель</a:t>
            </a:r>
            <a:endParaRPr lang="ru-RU" sz="4400" b="0" strike="noStrike" spc="-1">
              <a:latin typeface="Arial"/>
            </a:endParaRPr>
          </a:p>
        </p:txBody>
      </p:sp>
      <p:sp>
        <p:nvSpPr>
          <p:cNvPr id="411" name="CustomShape 2"/>
          <p:cNvSpPr/>
          <p:nvPr/>
        </p:nvSpPr>
        <p:spPr>
          <a:xfrm>
            <a:off x="838080" y="1825560"/>
            <a:ext cx="10514520" cy="4350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graphicFrame>
        <p:nvGraphicFramePr>
          <p:cNvPr id="412" name="Table 3"/>
          <p:cNvGraphicFramePr/>
          <p:nvPr>
            <p:extLst>
              <p:ext uri="{D42A27DB-BD31-4B8C-83A1-F6EECF244321}">
                <p14:modId xmlns:p14="http://schemas.microsoft.com/office/powerpoint/2010/main" val="2648300063"/>
              </p:ext>
            </p:extLst>
          </p:nvPr>
        </p:nvGraphicFramePr>
        <p:xfrm>
          <a:off x="2017440" y="1327680"/>
          <a:ext cx="8168400" cy="5394960"/>
        </p:xfrm>
        <a:graphic>
          <a:graphicData uri="http://schemas.openxmlformats.org/drawingml/2006/table">
            <a:tbl>
              <a:tblPr/>
              <a:tblGrid>
                <a:gridCol w="4084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84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4776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C4906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C49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18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 dirty="0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Кто ваш клиент?</a:t>
                      </a:r>
                      <a:endParaRPr lang="ru-RU" sz="1800" b="0" strike="noStrike" spc="-1" dirty="0">
                        <a:latin typeface="Arial"/>
                      </a:endParaRP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D1A98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 dirty="0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Люди с ограниченными возможностями, медицинские центры</a:t>
                      </a:r>
                      <a:endParaRPr lang="ru-RU" sz="1800" b="0" strike="noStrike" spc="-1" dirty="0">
                        <a:latin typeface="Arial"/>
                      </a:endParaRP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D1A98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42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 dirty="0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Ключевые виды деятельности</a:t>
                      </a:r>
                      <a:endParaRPr lang="ru-RU" sz="1800" b="0" strike="noStrike" spc="-1" dirty="0">
                        <a:latin typeface="Arial"/>
                      </a:endParaRP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D9BAA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 dirty="0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Проведение групповых и индивидуальных занятий </a:t>
                      </a:r>
                      <a:endParaRPr lang="ru-RU" sz="1800" b="0" strike="noStrike" spc="-1" dirty="0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 dirty="0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Проведение вебинаров</a:t>
                      </a:r>
                      <a:endParaRPr lang="ru-RU" sz="1800" b="0" strike="noStrike" spc="-1" dirty="0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 dirty="0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Реабилитация с помощью специально обученных собак</a:t>
                      </a:r>
                      <a:endParaRPr lang="ru-RU" sz="1800" b="0" strike="noStrike" spc="-1" dirty="0">
                        <a:latin typeface="Arial"/>
                      </a:endParaRP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D9BAA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720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 dirty="0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Структура издержек, из которой складывается себестоимость решения</a:t>
                      </a:r>
                      <a:endParaRPr lang="ru-RU" sz="1800" b="0" strike="noStrike" spc="-1" dirty="0">
                        <a:latin typeface="Arial"/>
                      </a:endParaRP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D1A98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 dirty="0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Строительство здания</a:t>
                      </a:r>
                      <a:endParaRPr lang="ru-RU" sz="1800" b="0" strike="noStrike" spc="-1" dirty="0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 dirty="0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Затраты на информационную систему</a:t>
                      </a:r>
                      <a:endParaRPr lang="ru-RU" sz="1800" b="0" strike="noStrike" spc="-1" dirty="0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 dirty="0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Закупка оборудования и инвентаря</a:t>
                      </a:r>
                      <a:endParaRPr lang="ru-RU" sz="1800" b="0" strike="noStrike" spc="-1" dirty="0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 dirty="0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Заработная плата</a:t>
                      </a:r>
                      <a:endParaRPr lang="ru-RU" sz="1800" b="0" strike="noStrike" spc="-1" dirty="0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 dirty="0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Содержание собак</a:t>
                      </a:r>
                      <a:endParaRPr lang="ru-RU" sz="1800" b="0" strike="noStrike" spc="-1" dirty="0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 dirty="0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Коммунальные услуги</a:t>
                      </a:r>
                      <a:endParaRPr lang="ru-RU" sz="1800" b="0" strike="noStrike" spc="-1" dirty="0">
                        <a:latin typeface="Arial"/>
                      </a:endParaRP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D1A98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119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 dirty="0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Канал сбыта и распространения, маркетинг</a:t>
                      </a:r>
                      <a:endParaRPr lang="ru-RU" sz="1800" b="0" strike="noStrike" spc="-1" dirty="0">
                        <a:latin typeface="Arial"/>
                      </a:endParaRP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D9BAA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 dirty="0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B2C </a:t>
                      </a:r>
                      <a:endParaRPr lang="ru-RU" sz="1800" b="0" strike="noStrike" spc="-1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 dirty="0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Социальные сети</a:t>
                      </a:r>
                      <a:endParaRPr lang="ru-RU" sz="1800" b="0" strike="noStrike" spc="-1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 dirty="0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Колл-центр</a:t>
                      </a:r>
                      <a:endParaRPr lang="ru-RU" sz="1800" b="0" strike="noStrike" spc="-1" dirty="0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1800" b="0" strike="noStrike" spc="-1">
                        <a:latin typeface="Arial"/>
                      </a:endParaRP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D9BAA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CustomShape 1"/>
          <p:cNvSpPr/>
          <p:nvPr/>
        </p:nvSpPr>
        <p:spPr>
          <a:xfrm>
            <a:off x="838080" y="365040"/>
            <a:ext cx="10514520" cy="1324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ru-RU" sz="4400" b="1" strike="noStrike" spc="-1">
                <a:solidFill>
                  <a:srgbClr val="FFFFFF"/>
                </a:solidFill>
                <a:latin typeface="Calibri Light"/>
                <a:ea typeface="DejaVu Sans"/>
              </a:rPr>
              <a:t>Затраты</a:t>
            </a:r>
            <a:endParaRPr lang="ru-RU" sz="4400" b="0" strike="noStrike" spc="-1">
              <a:latin typeface="Arial"/>
            </a:endParaRPr>
          </a:p>
        </p:txBody>
      </p:sp>
      <p:sp>
        <p:nvSpPr>
          <p:cNvPr id="414" name="CustomShape 2"/>
          <p:cNvSpPr/>
          <p:nvPr/>
        </p:nvSpPr>
        <p:spPr>
          <a:xfrm>
            <a:off x="191520" y="1629000"/>
            <a:ext cx="6802920" cy="5166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rmAutofit fontScale="70000" lnSpcReduction="20000"/>
          </a:bodyPr>
          <a:lstStyle/>
          <a:p>
            <a:pPr marL="1270">
              <a:lnSpc>
                <a:spcPct val="100000"/>
              </a:lnSpc>
              <a:buClr>
                <a:srgbClr val="000000"/>
              </a:buClr>
            </a:pPr>
            <a:r>
              <a:rPr lang="ru-RU" sz="2800" b="1" strike="noStrike" spc="-1" dirty="0">
                <a:solidFill>
                  <a:schemeClr val="bg1"/>
                </a:solidFill>
                <a:latin typeface="Calibri"/>
                <a:ea typeface="DejaVu Sans"/>
              </a:rPr>
              <a:t>Ежемесячные </a:t>
            </a:r>
            <a:r>
              <a:rPr lang="ru-RU" sz="2800" b="1" strike="noStrike" spc="-1" dirty="0" err="1">
                <a:solidFill>
                  <a:schemeClr val="bg1"/>
                </a:solidFill>
                <a:latin typeface="Calibri"/>
                <a:ea typeface="DejaVu Sans"/>
              </a:rPr>
              <a:t>рассходы</a:t>
            </a:r>
            <a:r>
              <a:rPr lang="ru-RU" sz="2800" b="1" strike="noStrike" spc="-1" dirty="0">
                <a:solidFill>
                  <a:schemeClr val="bg1"/>
                </a:solidFill>
                <a:latin typeface="Calibri"/>
                <a:ea typeface="DejaVu Sans"/>
              </a:rPr>
              <a:t>: </a:t>
            </a:r>
            <a:r>
              <a:rPr lang="ru-RU" sz="2800" b="0" strike="noStrike" spc="-1" dirty="0">
                <a:solidFill>
                  <a:schemeClr val="bg1"/>
                </a:solidFill>
                <a:latin typeface="Calibri"/>
                <a:ea typeface="DejaVu Sans"/>
              </a:rPr>
              <a:t>корм - 27552 </a:t>
            </a:r>
            <a:r>
              <a:rPr lang="ru-RU" sz="2800" b="0" strike="noStrike" spc="-1" dirty="0" err="1">
                <a:solidFill>
                  <a:schemeClr val="bg1"/>
                </a:solidFill>
                <a:latin typeface="Calibri"/>
                <a:ea typeface="DejaVu Sans"/>
              </a:rPr>
              <a:t>руб</a:t>
            </a:r>
            <a:endParaRPr lang="ru-RU" sz="2800" b="0" strike="noStrike" spc="-1" dirty="0">
              <a:solidFill>
                <a:schemeClr val="bg1"/>
              </a:solidFill>
              <a:latin typeface="Arial"/>
            </a:endParaRPr>
          </a:p>
          <a:p>
            <a:pPr marL="1270">
              <a:lnSpc>
                <a:spcPct val="100000"/>
              </a:lnSpc>
              <a:buClr>
                <a:srgbClr val="000000"/>
              </a:buClr>
            </a:pPr>
            <a:r>
              <a:rPr lang="ru-RU" sz="2800" b="1" strike="noStrike" spc="-1" dirty="0">
                <a:solidFill>
                  <a:schemeClr val="bg1"/>
                </a:solidFill>
                <a:latin typeface="Calibri"/>
                <a:ea typeface="DejaVu Sans"/>
              </a:rPr>
              <a:t>Прочие </a:t>
            </a:r>
            <a:r>
              <a:rPr lang="ru-RU" sz="2800" b="1" strike="noStrike" spc="-1" dirty="0" err="1">
                <a:solidFill>
                  <a:schemeClr val="bg1"/>
                </a:solidFill>
                <a:latin typeface="Calibri"/>
                <a:ea typeface="DejaVu Sans"/>
              </a:rPr>
              <a:t>рассходы</a:t>
            </a:r>
            <a:r>
              <a:rPr lang="ru-RU" sz="2800" b="1" strike="noStrike" spc="-1" dirty="0">
                <a:solidFill>
                  <a:schemeClr val="bg1"/>
                </a:solidFill>
                <a:latin typeface="Calibri"/>
                <a:ea typeface="DejaVu Sans"/>
              </a:rPr>
              <a:t>: </a:t>
            </a:r>
            <a:endParaRPr lang="ru-RU" sz="2800" b="1" strike="noStrike" spc="-1">
              <a:solidFill>
                <a:schemeClr val="bg1"/>
              </a:solidFill>
              <a:latin typeface="Arial"/>
            </a:endParaRPr>
          </a:p>
          <a:p>
            <a:pPr marL="1270">
              <a:lnSpc>
                <a:spcPct val="100000"/>
              </a:lnSpc>
              <a:buClr>
                <a:srgbClr val="000000"/>
              </a:buClr>
            </a:pPr>
            <a:r>
              <a:rPr lang="ru-RU" sz="2800" b="0" strike="noStrike" spc="-1" dirty="0">
                <a:solidFill>
                  <a:schemeClr val="bg1"/>
                </a:solidFill>
                <a:latin typeface="Calibri"/>
                <a:ea typeface="DejaVu Sans"/>
              </a:rPr>
              <a:t>миски 1076 руб×10= 10760 </a:t>
            </a:r>
            <a:r>
              <a:rPr lang="ru-RU" sz="2800" b="0" strike="noStrike" spc="-1" err="1">
                <a:solidFill>
                  <a:schemeClr val="bg1"/>
                </a:solidFill>
                <a:latin typeface="Calibri"/>
                <a:ea typeface="DejaVu Sans"/>
              </a:rPr>
              <a:t>руб</a:t>
            </a:r>
            <a:br>
              <a:rPr dirty="0">
                <a:solidFill>
                  <a:schemeClr val="bg1"/>
                </a:solidFill>
              </a:rPr>
            </a:br>
            <a:r>
              <a:rPr lang="ru-RU" sz="2800" b="0" strike="noStrike" spc="-1" dirty="0">
                <a:solidFill>
                  <a:schemeClr val="bg1"/>
                </a:solidFill>
                <a:latin typeface="Calibri"/>
                <a:ea typeface="DejaVu Sans"/>
              </a:rPr>
              <a:t>лежанки 1968 руб×10= 19680</a:t>
            </a:r>
            <a:br>
              <a:rPr dirty="0">
                <a:solidFill>
                  <a:schemeClr val="bg1"/>
                </a:solidFill>
              </a:rPr>
            </a:br>
            <a:r>
              <a:rPr lang="ru-RU" sz="2800" b="0" strike="noStrike" spc="-1" dirty="0">
                <a:solidFill>
                  <a:schemeClr val="bg1"/>
                </a:solidFill>
                <a:latin typeface="Calibri"/>
                <a:ea typeface="DejaVu Sans"/>
              </a:rPr>
              <a:t>игрушки 3000 </a:t>
            </a:r>
            <a:r>
              <a:rPr lang="ru-RU" sz="2800" b="0" strike="noStrike" spc="-1" err="1">
                <a:solidFill>
                  <a:schemeClr val="bg1"/>
                </a:solidFill>
                <a:latin typeface="Calibri"/>
                <a:ea typeface="DejaVu Sans"/>
              </a:rPr>
              <a:t>руб</a:t>
            </a:r>
            <a:br>
              <a:rPr dirty="0">
                <a:solidFill>
                  <a:schemeClr val="bg1"/>
                </a:solidFill>
              </a:rPr>
            </a:br>
            <a:r>
              <a:rPr lang="ru-RU" sz="2800" b="0" strike="noStrike" spc="-1" dirty="0">
                <a:solidFill>
                  <a:schemeClr val="bg1"/>
                </a:solidFill>
                <a:latin typeface="Calibri"/>
                <a:ea typeface="DejaVu Sans"/>
              </a:rPr>
              <a:t>поводки 2870 </a:t>
            </a:r>
            <a:r>
              <a:rPr lang="ru-RU" sz="2800" b="0" strike="noStrike" spc="-1" err="1">
                <a:solidFill>
                  <a:schemeClr val="bg1"/>
                </a:solidFill>
                <a:latin typeface="Calibri"/>
                <a:ea typeface="DejaVu Sans"/>
              </a:rPr>
              <a:t>руб</a:t>
            </a:r>
            <a:br>
              <a:rPr dirty="0">
                <a:solidFill>
                  <a:schemeClr val="bg1"/>
                </a:solidFill>
              </a:rPr>
            </a:br>
            <a:r>
              <a:rPr lang="ru-RU" sz="2800" b="0" strike="noStrike" spc="-1" dirty="0">
                <a:solidFill>
                  <a:schemeClr val="bg1"/>
                </a:solidFill>
                <a:latin typeface="Calibri"/>
                <a:ea typeface="DejaVu Sans"/>
              </a:rPr>
              <a:t>ошейники 4400 </a:t>
            </a:r>
            <a:r>
              <a:rPr lang="ru-RU" sz="2800" b="0" strike="noStrike" spc="-1" err="1">
                <a:solidFill>
                  <a:schemeClr val="bg1"/>
                </a:solidFill>
                <a:latin typeface="Calibri"/>
                <a:ea typeface="DejaVu Sans"/>
              </a:rPr>
              <a:t>руб</a:t>
            </a:r>
            <a:br>
              <a:rPr dirty="0">
                <a:solidFill>
                  <a:schemeClr val="bg1"/>
                </a:solidFill>
              </a:rPr>
            </a:br>
            <a:r>
              <a:rPr lang="ru-RU" sz="2800" b="0" strike="noStrike" spc="-1" dirty="0">
                <a:solidFill>
                  <a:schemeClr val="bg1"/>
                </a:solidFill>
                <a:latin typeface="Calibri"/>
                <a:ea typeface="DejaVu Sans"/>
              </a:rPr>
              <a:t>шампунь 294 руб×3= 882 </a:t>
            </a:r>
            <a:r>
              <a:rPr lang="ru-RU" sz="2800" b="0" strike="noStrike" spc="-1" err="1">
                <a:solidFill>
                  <a:schemeClr val="bg1"/>
                </a:solidFill>
                <a:latin typeface="Calibri"/>
                <a:ea typeface="DejaVu Sans"/>
              </a:rPr>
              <a:t>руб</a:t>
            </a:r>
            <a:br>
              <a:rPr dirty="0">
                <a:solidFill>
                  <a:schemeClr val="bg1"/>
                </a:solidFill>
              </a:rPr>
            </a:br>
            <a:r>
              <a:rPr lang="ru-RU" sz="2800" b="0" strike="noStrike" spc="-1" err="1">
                <a:solidFill>
                  <a:schemeClr val="bg1"/>
                </a:solidFill>
                <a:latin typeface="Calibri"/>
                <a:ea typeface="DejaVu Sans"/>
              </a:rPr>
              <a:t>когтерез</a:t>
            </a:r>
            <a:r>
              <a:rPr lang="ru-RU" sz="2800" b="0" strike="noStrike" spc="-1" dirty="0">
                <a:solidFill>
                  <a:schemeClr val="bg1"/>
                </a:solidFill>
                <a:latin typeface="Calibri"/>
                <a:ea typeface="DejaVu Sans"/>
              </a:rPr>
              <a:t> 287 </a:t>
            </a:r>
            <a:r>
              <a:rPr lang="ru-RU" sz="2800" b="0" strike="noStrike" spc="-1" err="1">
                <a:solidFill>
                  <a:schemeClr val="bg1"/>
                </a:solidFill>
                <a:latin typeface="Calibri"/>
                <a:ea typeface="DejaVu Sans"/>
              </a:rPr>
              <a:t>руб</a:t>
            </a:r>
            <a:br>
              <a:rPr dirty="0">
                <a:solidFill>
                  <a:schemeClr val="bg1"/>
                </a:solidFill>
              </a:rPr>
            </a:br>
            <a:r>
              <a:rPr lang="ru-RU" sz="2800" b="0" strike="noStrike" spc="-1" dirty="0">
                <a:solidFill>
                  <a:schemeClr val="bg1"/>
                </a:solidFill>
                <a:latin typeface="Calibri"/>
                <a:ea typeface="DejaVu Sans"/>
              </a:rPr>
              <a:t>лосьон для чистки ушей 298 </a:t>
            </a:r>
            <a:r>
              <a:rPr lang="ru-RU" sz="2800" b="0" strike="noStrike" spc="-1" err="1">
                <a:solidFill>
                  <a:schemeClr val="bg1"/>
                </a:solidFill>
                <a:latin typeface="Calibri"/>
                <a:ea typeface="DejaVu Sans"/>
              </a:rPr>
              <a:t>руб</a:t>
            </a:r>
            <a:br>
              <a:rPr dirty="0">
                <a:solidFill>
                  <a:schemeClr val="bg1"/>
                </a:solidFill>
              </a:rPr>
            </a:br>
            <a:r>
              <a:rPr lang="ru-RU" sz="2800" b="0" strike="noStrike" spc="-1" dirty="0">
                <a:solidFill>
                  <a:schemeClr val="bg1"/>
                </a:solidFill>
                <a:latin typeface="Calibri"/>
                <a:ea typeface="DejaVu Sans"/>
              </a:rPr>
              <a:t>лосьон для чистки глаз 301 </a:t>
            </a:r>
            <a:r>
              <a:rPr lang="ru-RU" sz="2800" b="0" strike="noStrike" spc="-1" err="1">
                <a:solidFill>
                  <a:schemeClr val="bg1"/>
                </a:solidFill>
                <a:latin typeface="Calibri"/>
                <a:ea typeface="DejaVu Sans"/>
              </a:rPr>
              <a:t>руб</a:t>
            </a:r>
            <a:br>
              <a:rPr dirty="0">
                <a:solidFill>
                  <a:schemeClr val="bg1"/>
                </a:solidFill>
              </a:rPr>
            </a:br>
            <a:r>
              <a:rPr lang="ru-RU" sz="2800" b="0" strike="noStrike" spc="-1" dirty="0">
                <a:solidFill>
                  <a:schemeClr val="bg1"/>
                </a:solidFill>
                <a:latin typeface="Calibri"/>
                <a:ea typeface="DejaVu Sans"/>
              </a:rPr>
              <a:t>вакцинация 2250 руб×10= 22500 </a:t>
            </a:r>
            <a:r>
              <a:rPr lang="ru-RU" sz="2800" b="0" strike="noStrike" spc="-1" err="1">
                <a:solidFill>
                  <a:schemeClr val="bg1"/>
                </a:solidFill>
                <a:latin typeface="Calibri"/>
                <a:ea typeface="DejaVu Sans"/>
              </a:rPr>
              <a:t>руб</a:t>
            </a:r>
            <a:br>
              <a:rPr dirty="0">
                <a:solidFill>
                  <a:schemeClr val="bg1"/>
                </a:solidFill>
              </a:rPr>
            </a:br>
            <a:r>
              <a:rPr lang="ru-RU" sz="2800" b="0" strike="noStrike" spc="-1" dirty="0">
                <a:solidFill>
                  <a:schemeClr val="bg1"/>
                </a:solidFill>
                <a:latin typeface="Calibri"/>
                <a:ea typeface="DejaVu Sans"/>
              </a:rPr>
              <a:t>профилактическая обработка от гельминтов и эктопаразитов (раз в квартал) (460+468)×10= 9180 </a:t>
            </a:r>
            <a:r>
              <a:rPr lang="ru-RU" sz="2800" b="0" strike="noStrike" spc="-1" err="1">
                <a:solidFill>
                  <a:schemeClr val="bg1"/>
                </a:solidFill>
                <a:latin typeface="Calibri"/>
                <a:ea typeface="DejaVu Sans"/>
              </a:rPr>
              <a:t>руб</a:t>
            </a:r>
            <a:br>
              <a:rPr dirty="0">
                <a:solidFill>
                  <a:schemeClr val="bg1"/>
                </a:solidFill>
              </a:rPr>
            </a:br>
            <a:r>
              <a:rPr lang="ru-RU" sz="2800" b="0" strike="noStrike" spc="-1" dirty="0">
                <a:solidFill>
                  <a:schemeClr val="bg1"/>
                </a:solidFill>
                <a:latin typeface="Calibri"/>
                <a:ea typeface="DejaVu Sans"/>
              </a:rPr>
              <a:t>снаряжение для занятий 20000 </a:t>
            </a:r>
            <a:r>
              <a:rPr lang="ru-RU" sz="2800" b="0" strike="noStrike" spc="-1" err="1">
                <a:solidFill>
                  <a:schemeClr val="bg1"/>
                </a:solidFill>
                <a:latin typeface="Calibri"/>
                <a:ea typeface="DejaVu Sans"/>
              </a:rPr>
              <a:t>руб</a:t>
            </a:r>
            <a:endParaRPr lang="ru-RU" sz="2800" b="0" strike="noStrike" spc="-1">
              <a:solidFill>
                <a:schemeClr val="bg1"/>
              </a:solidFill>
              <a:latin typeface="Arial"/>
            </a:endParaRPr>
          </a:p>
          <a:p>
            <a:pPr marL="1270">
              <a:lnSpc>
                <a:spcPct val="100000"/>
              </a:lnSpc>
              <a:buClr>
                <a:srgbClr val="000000"/>
              </a:buClr>
            </a:pPr>
            <a:r>
              <a:rPr lang="ru-RU" sz="2800" b="1" strike="noStrike" spc="-1" dirty="0">
                <a:solidFill>
                  <a:schemeClr val="bg1"/>
                </a:solidFill>
                <a:latin typeface="Calibri"/>
                <a:ea typeface="DejaVu Sans"/>
              </a:rPr>
              <a:t>Итого: 121 710 </a:t>
            </a:r>
            <a:r>
              <a:rPr lang="ru-RU" sz="2800" b="1" strike="noStrike" spc="-1" err="1">
                <a:solidFill>
                  <a:schemeClr val="bg1"/>
                </a:solidFill>
                <a:latin typeface="Calibri"/>
                <a:ea typeface="DejaVu Sans"/>
              </a:rPr>
              <a:t>руб</a:t>
            </a:r>
            <a:endParaRPr lang="ru-RU" sz="2800" b="0" strike="noStrike" spc="-1">
              <a:solidFill>
                <a:schemeClr val="bg1"/>
              </a:solidFill>
              <a:latin typeface="Arial"/>
            </a:endParaRPr>
          </a:p>
          <a:p>
            <a:pPr marL="1270">
              <a:lnSpc>
                <a:spcPct val="100000"/>
              </a:lnSpc>
              <a:buClr>
                <a:srgbClr val="000000"/>
              </a:buClr>
            </a:pPr>
            <a:r>
              <a:rPr lang="ru-RU" sz="2800" b="0" strike="noStrike" spc="-1" dirty="0">
                <a:solidFill>
                  <a:schemeClr val="bg1"/>
                </a:solidFill>
                <a:latin typeface="Calibri"/>
                <a:ea typeface="DejaVu Sans"/>
              </a:rPr>
              <a:t>2 администратора 35 000×2=70 000 </a:t>
            </a:r>
            <a:r>
              <a:rPr lang="ru-RU" sz="2800" b="0" strike="noStrike" spc="-1" err="1">
                <a:solidFill>
                  <a:schemeClr val="bg1"/>
                </a:solidFill>
                <a:latin typeface="Calibri"/>
                <a:ea typeface="DejaVu Sans"/>
              </a:rPr>
              <a:t>руб</a:t>
            </a:r>
            <a:br>
              <a:rPr dirty="0">
                <a:solidFill>
                  <a:schemeClr val="bg1"/>
                </a:solidFill>
              </a:rPr>
            </a:br>
            <a:r>
              <a:rPr lang="ru-RU" sz="2800" b="0" strike="noStrike" spc="-1" dirty="0">
                <a:solidFill>
                  <a:schemeClr val="bg1"/>
                </a:solidFill>
                <a:latin typeface="Calibri"/>
                <a:ea typeface="DejaVu Sans"/>
              </a:rPr>
              <a:t>4 тренера 50 000×4=200 000 </a:t>
            </a:r>
            <a:r>
              <a:rPr lang="ru-RU" sz="2800" b="0" strike="noStrike" spc="-1" err="1">
                <a:solidFill>
                  <a:schemeClr val="bg1"/>
                </a:solidFill>
                <a:latin typeface="Calibri"/>
                <a:ea typeface="DejaVu Sans"/>
              </a:rPr>
              <a:t>руб</a:t>
            </a:r>
            <a:br>
              <a:rPr dirty="0">
                <a:solidFill>
                  <a:schemeClr val="bg1"/>
                </a:solidFill>
              </a:rPr>
            </a:br>
            <a:r>
              <a:rPr lang="ru-RU" sz="2800" b="0" strike="noStrike" spc="-1" dirty="0">
                <a:solidFill>
                  <a:schemeClr val="bg1"/>
                </a:solidFill>
                <a:latin typeface="Calibri"/>
                <a:ea typeface="DejaVu Sans"/>
              </a:rPr>
              <a:t>1 уборщица 30 000 </a:t>
            </a:r>
            <a:r>
              <a:rPr lang="ru-RU" sz="2800" b="0" strike="noStrike" spc="-1" err="1">
                <a:solidFill>
                  <a:schemeClr val="bg1"/>
                </a:solidFill>
                <a:latin typeface="Calibri"/>
                <a:ea typeface="DejaVu Sans"/>
              </a:rPr>
              <a:t>руб</a:t>
            </a:r>
            <a:br>
              <a:rPr dirty="0">
                <a:solidFill>
                  <a:schemeClr val="bg1"/>
                </a:solidFill>
              </a:rPr>
            </a:br>
            <a:r>
              <a:rPr lang="ru-RU" sz="2800" b="1" strike="noStrike" spc="-1" dirty="0">
                <a:solidFill>
                  <a:schemeClr val="bg1"/>
                </a:solidFill>
                <a:latin typeface="Calibri"/>
                <a:ea typeface="DejaVu Sans"/>
              </a:rPr>
              <a:t>Итого: 300 000 </a:t>
            </a:r>
            <a:r>
              <a:rPr lang="ru-RU" sz="2800" b="1" strike="noStrike" spc="-1" err="1">
                <a:solidFill>
                  <a:schemeClr val="bg1"/>
                </a:solidFill>
                <a:latin typeface="Calibri"/>
                <a:ea typeface="DejaVu Sans"/>
              </a:rPr>
              <a:t>руб</a:t>
            </a:r>
            <a:endParaRPr lang="ru-RU" sz="2800" b="0" strike="noStrike" spc="-1" err="1">
              <a:solidFill>
                <a:schemeClr val="bg1"/>
              </a:solidFill>
              <a:latin typeface="Arial"/>
            </a:endParaRPr>
          </a:p>
        </p:txBody>
      </p:sp>
      <p:pic>
        <p:nvPicPr>
          <p:cNvPr id="415" name="Рисунок 4"/>
          <p:cNvPicPr/>
          <p:nvPr/>
        </p:nvPicPr>
        <p:blipFill>
          <a:blip r:embed="rId2"/>
          <a:srcRect l="1739" t="1065" r="3486" b="933"/>
          <a:stretch/>
        </p:blipFill>
        <p:spPr>
          <a:xfrm>
            <a:off x="7185240" y="106560"/>
            <a:ext cx="4444560" cy="66880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CustomShape 1"/>
          <p:cNvSpPr/>
          <p:nvPr/>
        </p:nvSpPr>
        <p:spPr>
          <a:xfrm>
            <a:off x="838080" y="365040"/>
            <a:ext cx="10514520" cy="1324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90000"/>
              </a:lnSpc>
            </a:pPr>
            <a:r>
              <a:rPr lang="ru-RU" sz="4400" b="1" strike="noStrike" spc="-1">
                <a:solidFill>
                  <a:srgbClr val="FFFFFF"/>
                </a:solidFill>
                <a:latin typeface="Calibri Light"/>
                <a:ea typeface="DejaVu Sans"/>
              </a:rPr>
              <a:t>Бизнес-модель</a:t>
            </a:r>
            <a:endParaRPr lang="ru-RU" sz="4400" b="0" strike="noStrike" spc="-1">
              <a:latin typeface="Arial"/>
            </a:endParaRPr>
          </a:p>
        </p:txBody>
      </p:sp>
      <p:pic>
        <p:nvPicPr>
          <p:cNvPr id="417" name="Рисунок 4"/>
          <p:cNvPicPr/>
          <p:nvPr/>
        </p:nvPicPr>
        <p:blipFill>
          <a:blip r:embed="rId2"/>
          <a:stretch/>
        </p:blipFill>
        <p:spPr>
          <a:xfrm>
            <a:off x="1550880" y="1359000"/>
            <a:ext cx="8563680" cy="52855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CustomShape 1"/>
          <p:cNvSpPr/>
          <p:nvPr/>
        </p:nvSpPr>
        <p:spPr>
          <a:xfrm>
            <a:off x="838080" y="365040"/>
            <a:ext cx="10514520" cy="1324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90000"/>
              </a:lnSpc>
            </a:pPr>
            <a:r>
              <a:rPr lang="ru-RU" sz="4400" b="1" strike="noStrike" spc="-1">
                <a:solidFill>
                  <a:srgbClr val="FFFFFF"/>
                </a:solidFill>
                <a:latin typeface="Calibri Light"/>
                <a:ea typeface="DejaVu Sans"/>
              </a:rPr>
              <a:t>Перспективы развития проекта за пределами Акселератора</a:t>
            </a:r>
            <a:endParaRPr lang="ru-RU" sz="4400" b="0" strike="noStrike" spc="-1">
              <a:latin typeface="Arial"/>
            </a:endParaRPr>
          </a:p>
        </p:txBody>
      </p:sp>
      <p:sp>
        <p:nvSpPr>
          <p:cNvPr id="419" name="CustomShape 2"/>
          <p:cNvSpPr/>
          <p:nvPr/>
        </p:nvSpPr>
        <p:spPr>
          <a:xfrm>
            <a:off x="838080" y="1635060"/>
            <a:ext cx="10514520" cy="4350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marL="635">
              <a:buClr>
                <a:srgbClr val="000000"/>
              </a:buClr>
            </a:pPr>
            <a:endParaRPr lang="ru-RU" sz="2400" spc="-1" dirty="0">
              <a:solidFill>
                <a:schemeClr val="bg1"/>
              </a:solidFill>
              <a:latin typeface="Calibri"/>
              <a:ea typeface="Calibri"/>
              <a:cs typeface="Calibri"/>
            </a:endParaRPr>
          </a:p>
          <a:p>
            <a:pPr marL="343535" indent="-342900">
              <a:buFont typeface="Arial"/>
              <a:buChar char="•"/>
            </a:pPr>
            <a:r>
              <a:rPr lang="ru-RU" sz="2400" spc="-1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Расширение клиентской базы</a:t>
            </a:r>
            <a:endParaRPr lang="ru-RU" dirty="0">
              <a:solidFill>
                <a:schemeClr val="bg1"/>
              </a:solidFill>
            </a:endParaRPr>
          </a:p>
          <a:p>
            <a:pPr marL="343535" indent="-342900">
              <a:buFont typeface="Arial"/>
              <a:buChar char="•"/>
            </a:pPr>
            <a:r>
              <a:rPr lang="ru-RU" sz="2400" spc="-1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Развитие социальных сетей</a:t>
            </a:r>
          </a:p>
          <a:p>
            <a:pPr marL="343535" indent="-342900">
              <a:buFont typeface="Arial"/>
              <a:buChar char="•"/>
            </a:pPr>
            <a:r>
              <a:rPr lang="ru-RU" sz="2400" spc="-1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Введение услуг с выездом к клиентам</a:t>
            </a:r>
            <a:endParaRPr lang="ru-RU">
              <a:solidFill>
                <a:schemeClr val="bg1"/>
              </a:solidFill>
            </a:endParaRPr>
          </a:p>
          <a:p>
            <a:pPr>
              <a:lnSpc>
                <a:spcPct val="100000"/>
              </a:lnSpc>
            </a:pPr>
            <a:endParaRPr lang="ru-RU" sz="24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CustomShape 1"/>
          <p:cNvSpPr/>
          <p:nvPr/>
        </p:nvSpPr>
        <p:spPr>
          <a:xfrm>
            <a:off x="838080" y="365040"/>
            <a:ext cx="10514520" cy="1324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ru-RU" sz="4400" b="1" strike="noStrike" spc="-1">
                <a:solidFill>
                  <a:srgbClr val="FFFFFF"/>
                </a:solidFill>
                <a:latin typeface="Calibri Light"/>
                <a:ea typeface="DejaVu Sans"/>
              </a:rPr>
              <a:t>Подведение итогов работы в Акселераторе</a:t>
            </a:r>
            <a:endParaRPr lang="ru-RU" sz="4400" b="0" strike="noStrike" spc="-1">
              <a:latin typeface="Arial"/>
            </a:endParaRPr>
          </a:p>
        </p:txBody>
      </p:sp>
      <p:sp>
        <p:nvSpPr>
          <p:cNvPr id="421" name="CustomShape 2"/>
          <p:cNvSpPr/>
          <p:nvPr/>
        </p:nvSpPr>
        <p:spPr>
          <a:xfrm>
            <a:off x="838080" y="1825560"/>
            <a:ext cx="10514520" cy="4350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22" name="CustomShape 3"/>
          <p:cNvSpPr/>
          <p:nvPr/>
        </p:nvSpPr>
        <p:spPr>
          <a:xfrm>
            <a:off x="609840" y="545040"/>
            <a:ext cx="10972080" cy="1144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23" name="CustomShape 4"/>
          <p:cNvSpPr/>
          <p:nvPr/>
        </p:nvSpPr>
        <p:spPr>
          <a:xfrm>
            <a:off x="365040" y="1825560"/>
            <a:ext cx="11826360" cy="5271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rmAutofit/>
          </a:bodyPr>
          <a:lstStyle/>
          <a:p>
            <a:pPr marL="107950">
              <a:lnSpc>
                <a:spcPct val="100000"/>
              </a:lnSpc>
              <a:spcBef>
                <a:spcPts val="1417"/>
              </a:spcBef>
            </a:pPr>
            <a:r>
              <a:rPr lang="ru-RU" sz="1800" b="0" strike="noStrike" spc="-1" dirty="0">
                <a:solidFill>
                  <a:schemeClr val="bg1"/>
                </a:solidFill>
                <a:latin typeface="Calibri"/>
                <a:ea typeface="DejaVu Sans"/>
              </a:rPr>
              <a:t>На старте работы в акселераторе мы поставили перед собой цель: обосновать возможность постройки центра </a:t>
            </a:r>
            <a:r>
              <a:rPr lang="ru-RU" sz="1800" b="0" strike="noStrike" spc="-1" err="1">
                <a:solidFill>
                  <a:schemeClr val="bg1"/>
                </a:solidFill>
                <a:latin typeface="Calibri"/>
                <a:ea typeface="DejaVu Sans"/>
              </a:rPr>
              <a:t>канистерапии</a:t>
            </a:r>
            <a:r>
              <a:rPr lang="ru-RU" sz="1800" b="0" strike="noStrike" spc="-1" dirty="0">
                <a:solidFill>
                  <a:schemeClr val="bg1"/>
                </a:solidFill>
                <a:latin typeface="Calibri"/>
                <a:ea typeface="DejaVu Sans"/>
              </a:rPr>
              <a:t> в Перми.</a:t>
            </a:r>
            <a:endParaRPr lang="ru-RU" sz="1800" b="0" strike="noStrike" spc="-1" dirty="0">
              <a:solidFill>
                <a:schemeClr val="bg1"/>
              </a:solidFill>
              <a:latin typeface="Arial"/>
            </a:endParaRPr>
          </a:p>
          <a:p>
            <a:pPr marL="107950">
              <a:lnSpc>
                <a:spcPct val="100000"/>
              </a:lnSpc>
              <a:spcBef>
                <a:spcPts val="1417"/>
              </a:spcBef>
            </a:pPr>
            <a:r>
              <a:rPr lang="ru-RU" sz="1800" b="0" strike="noStrike" spc="-1" dirty="0">
                <a:solidFill>
                  <a:schemeClr val="bg1"/>
                </a:solidFill>
                <a:latin typeface="Calibri"/>
                <a:ea typeface="DejaVu Sans"/>
              </a:rPr>
              <a:t>Для оптимизации работы над проектом каждый участник команды выполнял отведенные ему роли. Кроме того, часть задач выполнялась общими усилиями всех участников.</a:t>
            </a:r>
            <a:endParaRPr lang="ru-RU" sz="1800" b="0" strike="noStrike" spc="-1" dirty="0">
              <a:solidFill>
                <a:schemeClr val="bg1"/>
              </a:solidFill>
              <a:latin typeface="Arial"/>
            </a:endParaRPr>
          </a:p>
          <a:p>
            <a:pPr marL="107950">
              <a:lnSpc>
                <a:spcPct val="100000"/>
              </a:lnSpc>
              <a:spcBef>
                <a:spcPts val="1417"/>
              </a:spcBef>
            </a:pPr>
            <a:r>
              <a:rPr lang="ru-RU" sz="1800" b="0" strike="noStrike" spc="-1" dirty="0">
                <a:solidFill>
                  <a:schemeClr val="bg1"/>
                </a:solidFill>
                <a:latin typeface="Calibri"/>
                <a:ea typeface="DejaVu Sans"/>
              </a:rPr>
              <a:t>В процессе работы нами были выполнены следующие задачи:</a:t>
            </a:r>
            <a:endParaRPr lang="ru-RU" sz="1800" b="0" strike="noStrike" spc="-1" dirty="0">
              <a:solidFill>
                <a:schemeClr val="bg1"/>
              </a:solidFill>
              <a:latin typeface="Arial"/>
            </a:endParaRPr>
          </a:p>
          <a:p>
            <a:pPr marL="393700" indent="-285750">
              <a:lnSpc>
                <a:spcPct val="100000"/>
              </a:lnSpc>
              <a:spcBef>
                <a:spcPts val="1417"/>
              </a:spcBef>
              <a:buFont typeface="Arial"/>
              <a:buChar char="•"/>
            </a:pPr>
            <a:r>
              <a:rPr lang="ru-RU" sz="1800" b="0" strike="noStrike" spc="-1" dirty="0">
                <a:solidFill>
                  <a:schemeClr val="bg1"/>
                </a:solidFill>
                <a:latin typeface="Calibri"/>
                <a:ea typeface="DejaVu Sans"/>
              </a:rPr>
              <a:t>Проведено исследование актуальности проекта.</a:t>
            </a:r>
            <a:endParaRPr lang="ru-RU" sz="1800" b="0" strike="noStrike" spc="-1" dirty="0">
              <a:solidFill>
                <a:schemeClr val="bg1"/>
              </a:solidFill>
              <a:latin typeface="Arial"/>
            </a:endParaRPr>
          </a:p>
          <a:p>
            <a:pPr marL="393700" indent="-285750">
              <a:lnSpc>
                <a:spcPct val="100000"/>
              </a:lnSpc>
              <a:spcBef>
                <a:spcPts val="1417"/>
              </a:spcBef>
              <a:buFont typeface="Arial"/>
              <a:buChar char="•"/>
            </a:pPr>
            <a:r>
              <a:rPr lang="ru-RU" sz="1800" b="0" strike="noStrike" spc="-1" dirty="0">
                <a:solidFill>
                  <a:schemeClr val="bg1"/>
                </a:solidFill>
                <a:latin typeface="Calibri"/>
                <a:ea typeface="DejaVu Sans"/>
              </a:rPr>
              <a:t>Выявлен пользователь и его проблема. Представлено решение проблемы и определены основные преимущества нашего проекта перед конкурентами.</a:t>
            </a:r>
            <a:endParaRPr lang="ru-RU" sz="1800" b="0" strike="noStrike" spc="-1" dirty="0">
              <a:solidFill>
                <a:schemeClr val="bg1"/>
              </a:solidFill>
              <a:latin typeface="Arial"/>
            </a:endParaRPr>
          </a:p>
          <a:p>
            <a:pPr marL="393700" indent="-285750">
              <a:lnSpc>
                <a:spcPct val="100000"/>
              </a:lnSpc>
              <a:spcBef>
                <a:spcPts val="1417"/>
              </a:spcBef>
              <a:buFont typeface="Arial"/>
              <a:buChar char="•"/>
            </a:pPr>
            <a:r>
              <a:rPr lang="ru-RU" sz="1800" b="0" strike="noStrike" spc="-1" dirty="0">
                <a:solidFill>
                  <a:schemeClr val="bg1"/>
                </a:solidFill>
                <a:latin typeface="Calibri"/>
                <a:ea typeface="DejaVu Sans"/>
              </a:rPr>
              <a:t>Проведён расчет экономики проекта, анализ рынка, составлена бизнес-модель.</a:t>
            </a:r>
            <a:endParaRPr lang="ru-RU" sz="1800" b="0" strike="noStrike" spc="-1" dirty="0">
              <a:solidFill>
                <a:schemeClr val="bg1"/>
              </a:solidFill>
              <a:latin typeface="Arial"/>
            </a:endParaRPr>
          </a:p>
          <a:p>
            <a:pPr marL="393700" indent="-285750">
              <a:lnSpc>
                <a:spcPct val="100000"/>
              </a:lnSpc>
              <a:spcBef>
                <a:spcPts val="1417"/>
              </a:spcBef>
              <a:buFont typeface="Arial"/>
              <a:buChar char="•"/>
            </a:pPr>
            <a:r>
              <a:rPr lang="ru-RU" sz="1800" b="0" strike="noStrike" spc="-1" dirty="0">
                <a:solidFill>
                  <a:schemeClr val="bg1"/>
                </a:solidFill>
                <a:latin typeface="Calibri"/>
                <a:ea typeface="DejaVu Sans"/>
              </a:rPr>
              <a:t>Подготовлен прототип центра</a:t>
            </a:r>
            <a:endParaRPr lang="ru-RU" sz="1800" b="0" strike="noStrike" spc="-1" dirty="0">
              <a:solidFill>
                <a:schemeClr val="bg1"/>
              </a:solidFill>
              <a:latin typeface="Arial"/>
            </a:endParaRPr>
          </a:p>
          <a:p>
            <a:pPr marL="393700" indent="-285750">
              <a:lnSpc>
                <a:spcPct val="100000"/>
              </a:lnSpc>
              <a:spcBef>
                <a:spcPts val="1417"/>
              </a:spcBef>
              <a:buFont typeface="Arial"/>
              <a:buChar char="•"/>
            </a:pPr>
            <a:r>
              <a:rPr lang="ru-RU" sz="1800" b="0" strike="noStrike" spc="-1" dirty="0">
                <a:solidFill>
                  <a:schemeClr val="bg1"/>
                </a:solidFill>
                <a:latin typeface="Calibri"/>
                <a:ea typeface="DejaVu Sans"/>
              </a:rPr>
              <a:t>Намечены перспективные направления дальнейшего развития</a:t>
            </a:r>
            <a:endParaRPr lang="ru-RU" sz="1800" b="0" strike="noStrike" spc="-1" dirty="0">
              <a:solidFill>
                <a:schemeClr val="bg1"/>
              </a:solidFill>
              <a:latin typeface="Arial"/>
            </a:endParaRPr>
          </a:p>
          <a:p>
            <a:pPr marL="107950">
              <a:lnSpc>
                <a:spcPct val="100000"/>
              </a:lnSpc>
              <a:spcBef>
                <a:spcPts val="1417"/>
              </a:spcBef>
            </a:pPr>
            <a:r>
              <a:rPr lang="ru-RU" sz="1800" b="0" strike="noStrike" spc="-1" dirty="0">
                <a:solidFill>
                  <a:schemeClr val="bg1"/>
                </a:solidFill>
                <a:latin typeface="Calibri"/>
                <a:ea typeface="DejaVu Sans"/>
              </a:rPr>
              <a:t>Таким образом, нашей команде удалось выполнить поставленную цель.</a:t>
            </a:r>
            <a:endParaRPr lang="ru-RU" sz="1800" b="0" strike="noStrike" spc="-1" dirty="0">
              <a:solidFill>
                <a:schemeClr val="bg1"/>
              </a:solid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CustomShape 1"/>
          <p:cNvSpPr/>
          <p:nvPr/>
        </p:nvSpPr>
        <p:spPr>
          <a:xfrm>
            <a:off x="425520" y="234000"/>
            <a:ext cx="11340360" cy="1034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ru-RU" sz="4400" b="0" strike="noStrike" spc="-1">
                <a:solidFill>
                  <a:srgbClr val="FFFFFF"/>
                </a:solidFill>
                <a:latin typeface="Calibri Light"/>
                <a:ea typeface="DejaVu Sans"/>
              </a:rPr>
              <a:t>Команда</a:t>
            </a:r>
            <a:endParaRPr lang="ru-RU" sz="4400" b="0" strike="noStrike" spc="-1">
              <a:latin typeface="Arial"/>
            </a:endParaRPr>
          </a:p>
        </p:txBody>
      </p:sp>
      <p:pic>
        <p:nvPicPr>
          <p:cNvPr id="425" name="Рисунок 10"/>
          <p:cNvPicPr/>
          <p:nvPr/>
        </p:nvPicPr>
        <p:blipFill>
          <a:blip r:embed="rId2"/>
          <a:srcRect l="45026" t="2517" r="-354" b="163"/>
          <a:stretch/>
        </p:blipFill>
        <p:spPr>
          <a:xfrm>
            <a:off x="9355320" y="1176480"/>
            <a:ext cx="1557360" cy="2024280"/>
          </a:xfrm>
          <a:prstGeom prst="rect">
            <a:avLst/>
          </a:prstGeom>
          <a:ln>
            <a:noFill/>
          </a:ln>
        </p:spPr>
      </p:pic>
      <p:pic>
        <p:nvPicPr>
          <p:cNvPr id="426" name="Рисунок 13"/>
          <p:cNvPicPr/>
          <p:nvPr/>
        </p:nvPicPr>
        <p:blipFill>
          <a:blip r:embed="rId3"/>
          <a:srcRect l="-285" t="427" r="285" b="154"/>
          <a:stretch/>
        </p:blipFill>
        <p:spPr>
          <a:xfrm>
            <a:off x="2686680" y="1186200"/>
            <a:ext cx="1533600" cy="2023560"/>
          </a:xfrm>
          <a:prstGeom prst="rect">
            <a:avLst/>
          </a:prstGeom>
          <a:ln>
            <a:noFill/>
          </a:ln>
        </p:spPr>
      </p:pic>
      <p:pic>
        <p:nvPicPr>
          <p:cNvPr id="427" name="Рисунок 14"/>
          <p:cNvPicPr/>
          <p:nvPr/>
        </p:nvPicPr>
        <p:blipFill>
          <a:blip r:embed="rId4"/>
          <a:srcRect t="283" r="-387" b="567"/>
          <a:stretch/>
        </p:blipFill>
        <p:spPr>
          <a:xfrm>
            <a:off x="7173720" y="1188720"/>
            <a:ext cx="1531800" cy="2026440"/>
          </a:xfrm>
          <a:prstGeom prst="rect">
            <a:avLst/>
          </a:prstGeom>
          <a:ln>
            <a:noFill/>
          </a:ln>
        </p:spPr>
      </p:pic>
      <p:pic>
        <p:nvPicPr>
          <p:cNvPr id="428" name="Рисунок 15"/>
          <p:cNvPicPr/>
          <p:nvPr/>
        </p:nvPicPr>
        <p:blipFill>
          <a:blip r:embed="rId5"/>
          <a:srcRect l="21600" t="29470" r="13639" b="9634"/>
          <a:stretch/>
        </p:blipFill>
        <p:spPr>
          <a:xfrm>
            <a:off x="4865040" y="1189440"/>
            <a:ext cx="1601280" cy="2018160"/>
          </a:xfrm>
          <a:prstGeom prst="rect">
            <a:avLst/>
          </a:prstGeom>
          <a:ln>
            <a:noFill/>
          </a:ln>
        </p:spPr>
      </p:pic>
      <p:pic>
        <p:nvPicPr>
          <p:cNvPr id="429" name="Рисунок 3"/>
          <p:cNvPicPr/>
          <p:nvPr/>
        </p:nvPicPr>
        <p:blipFill>
          <a:blip r:embed="rId6"/>
          <a:srcRect l="2489" t="17048" r="16181" b="11208"/>
          <a:stretch/>
        </p:blipFill>
        <p:spPr>
          <a:xfrm>
            <a:off x="528480" y="4512960"/>
            <a:ext cx="1549080" cy="2037240"/>
          </a:xfrm>
          <a:prstGeom prst="rect">
            <a:avLst/>
          </a:prstGeom>
          <a:ln>
            <a:noFill/>
          </a:ln>
        </p:spPr>
      </p:pic>
      <p:sp>
        <p:nvSpPr>
          <p:cNvPr id="430" name="CustomShape 2"/>
          <p:cNvSpPr/>
          <p:nvPr/>
        </p:nvSpPr>
        <p:spPr>
          <a:xfrm>
            <a:off x="2080080" y="5145480"/>
            <a:ext cx="3899880" cy="1345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/>
          </a:bodyPr>
          <a:lstStyle/>
          <a:p>
            <a:pPr>
              <a:lnSpc>
                <a:spcPct val="90000"/>
              </a:lnSpc>
              <a:spcBef>
                <a:spcPts val="1001"/>
              </a:spcBef>
            </a:pPr>
            <a:endParaRPr lang="ru-RU" sz="1800" b="0" strike="noStrike" spc="-1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ru-RU" sz="1400" b="0" strike="noStrike" spc="-1">
                <a:solidFill>
                  <a:srgbClr val="FFFFFF"/>
                </a:solidFill>
                <a:latin typeface="Calibri"/>
                <a:ea typeface="Calibri"/>
              </a:rPr>
              <a:t>Сивкова Татьяна Николаевна </a:t>
            </a:r>
            <a:endParaRPr lang="ru-RU" sz="1400" b="0" strike="noStrike" spc="-1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ru-RU" sz="1400" b="0" strike="noStrike" spc="-1">
                <a:solidFill>
                  <a:srgbClr val="FFFFFF"/>
                </a:solidFill>
                <a:latin typeface="Calibri"/>
                <a:ea typeface="Calibri"/>
              </a:rPr>
              <a:t>Наставник</a:t>
            </a:r>
            <a:endParaRPr lang="ru-RU" sz="1400" b="0" strike="noStrike" spc="-1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ru-RU" sz="1400" b="0" strike="noStrike" spc="-1">
                <a:solidFill>
                  <a:srgbClr val="FFFFFF"/>
                </a:solidFill>
                <a:latin typeface="Calibri"/>
                <a:ea typeface="Calibri"/>
              </a:rPr>
              <a:t>Советник</a:t>
            </a:r>
            <a:endParaRPr lang="ru-RU" sz="1400" b="0" strike="noStrike" spc="-1">
              <a:latin typeface="Arial"/>
            </a:endParaRPr>
          </a:p>
        </p:txBody>
      </p:sp>
      <p:pic>
        <p:nvPicPr>
          <p:cNvPr id="431" name="Рисунок 20"/>
          <p:cNvPicPr/>
          <p:nvPr/>
        </p:nvPicPr>
        <p:blipFill>
          <a:blip r:embed="rId7"/>
          <a:srcRect l="23510" t="17206" r="21602" b="10845"/>
          <a:stretch/>
        </p:blipFill>
        <p:spPr>
          <a:xfrm>
            <a:off x="537120" y="1185480"/>
            <a:ext cx="1542240" cy="2027520"/>
          </a:xfrm>
          <a:prstGeom prst="rect">
            <a:avLst/>
          </a:prstGeom>
          <a:ln>
            <a:noFill/>
          </a:ln>
        </p:spPr>
      </p:pic>
      <p:sp>
        <p:nvSpPr>
          <p:cNvPr id="432" name="CustomShape 3"/>
          <p:cNvSpPr/>
          <p:nvPr/>
        </p:nvSpPr>
        <p:spPr>
          <a:xfrm>
            <a:off x="542880" y="3246480"/>
            <a:ext cx="1864800" cy="1323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ru-RU" sz="1400" b="0" strike="noStrike" spc="-1">
                <a:solidFill>
                  <a:srgbClr val="FFFFFF"/>
                </a:solidFill>
                <a:latin typeface="Calibri"/>
                <a:ea typeface="DejaVu Sans"/>
              </a:rPr>
              <a:t>Попова Юлия </a:t>
            </a:r>
            <a:endParaRPr lang="ru-RU" sz="1400" b="0" strike="noStrike" spc="-1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ru-RU" sz="1400" b="0" strike="noStrike" spc="-1">
                <a:solidFill>
                  <a:srgbClr val="FFFFFF"/>
                </a:solidFill>
                <a:latin typeface="Calibri"/>
                <a:ea typeface="DejaVu Sans"/>
              </a:rPr>
              <a:t>Лидер</a:t>
            </a:r>
            <a:endParaRPr lang="ru-RU" sz="1400" b="0" strike="noStrike" spc="-1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ru-RU" sz="1400" b="0" strike="noStrike" spc="-1">
                <a:solidFill>
                  <a:srgbClr val="FFFFFF"/>
                </a:solidFill>
                <a:latin typeface="Calibri"/>
                <a:ea typeface="DejaVu Sans"/>
              </a:rPr>
              <a:t>Мастер презентации, дизайнер</a:t>
            </a:r>
            <a:endParaRPr lang="ru-RU" sz="14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ru-RU" sz="1400" b="0" strike="noStrike" spc="-1">
              <a:latin typeface="Arial"/>
            </a:endParaRPr>
          </a:p>
        </p:txBody>
      </p:sp>
      <p:sp>
        <p:nvSpPr>
          <p:cNvPr id="433" name="CustomShape 4"/>
          <p:cNvSpPr/>
          <p:nvPr/>
        </p:nvSpPr>
        <p:spPr>
          <a:xfrm>
            <a:off x="9352440" y="3220560"/>
            <a:ext cx="1869840" cy="1110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ru-RU" sz="1400" b="0" strike="noStrike" spc="-1">
                <a:solidFill>
                  <a:srgbClr val="FFFFFF"/>
                </a:solidFill>
                <a:latin typeface="Calibri"/>
                <a:ea typeface="DejaVu Sans"/>
              </a:rPr>
              <a:t>Ромашова Диана </a:t>
            </a:r>
            <a:endParaRPr lang="ru-RU" sz="1400" b="0" strike="noStrike" spc="-1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ru-RU" sz="1400" b="0" strike="noStrike" spc="-1">
                <a:solidFill>
                  <a:srgbClr val="FFFFFF"/>
                </a:solidFill>
                <a:latin typeface="Calibri"/>
                <a:ea typeface="DejaVu Sans"/>
              </a:rPr>
              <a:t>Участник</a:t>
            </a:r>
            <a:endParaRPr lang="ru-RU" sz="1400" b="0" strike="noStrike" spc="-1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ru-RU" sz="1400" b="0" strike="noStrike" spc="-1">
                <a:solidFill>
                  <a:srgbClr val="FFFFFF"/>
                </a:solidFill>
                <a:latin typeface="Calibri"/>
                <a:ea typeface="DejaVu Sans"/>
              </a:rPr>
              <a:t>Генератор идей, тимлид</a:t>
            </a:r>
            <a:endParaRPr lang="ru-RU" sz="1400" b="0" strike="noStrike" spc="-1">
              <a:latin typeface="Arial"/>
            </a:endParaRPr>
          </a:p>
        </p:txBody>
      </p:sp>
      <p:sp>
        <p:nvSpPr>
          <p:cNvPr id="434" name="CustomShape 5"/>
          <p:cNvSpPr/>
          <p:nvPr/>
        </p:nvSpPr>
        <p:spPr>
          <a:xfrm>
            <a:off x="2734200" y="3246480"/>
            <a:ext cx="1944360" cy="1323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ru-RU" sz="1400" b="0" strike="noStrike" spc="-1">
                <a:solidFill>
                  <a:srgbClr val="FFFFFF"/>
                </a:solidFill>
                <a:latin typeface="Calibri"/>
                <a:ea typeface="DejaVu Sans"/>
              </a:rPr>
              <a:t>Батуева Елизавета</a:t>
            </a:r>
            <a:endParaRPr lang="ru-RU" sz="1400" b="0" strike="noStrike" spc="-1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ru-RU" sz="1400" b="0" strike="noStrike" spc="-1">
                <a:solidFill>
                  <a:srgbClr val="FFFFFF"/>
                </a:solidFill>
                <a:latin typeface="Calibri"/>
                <a:ea typeface="DejaVu Sans"/>
              </a:rPr>
              <a:t>Участник</a:t>
            </a:r>
            <a:endParaRPr lang="ru-RU" sz="1400" b="0" strike="noStrike" spc="-1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ru-RU" sz="1400" b="0" strike="noStrike" spc="-1">
                <a:solidFill>
                  <a:srgbClr val="FFFFFF"/>
                </a:solidFill>
                <a:latin typeface="Calibri"/>
                <a:ea typeface="DejaVu Sans"/>
              </a:rPr>
              <a:t>Тестировщик, аналитик</a:t>
            </a:r>
            <a:endParaRPr lang="ru-RU" sz="14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ru-RU" sz="1400" b="0" strike="noStrike" spc="-1">
              <a:latin typeface="Arial"/>
            </a:endParaRPr>
          </a:p>
        </p:txBody>
      </p:sp>
      <p:sp>
        <p:nvSpPr>
          <p:cNvPr id="435" name="CustomShape 6"/>
          <p:cNvSpPr/>
          <p:nvPr/>
        </p:nvSpPr>
        <p:spPr>
          <a:xfrm>
            <a:off x="7077600" y="3197160"/>
            <a:ext cx="1554120" cy="1323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ru-RU" sz="1400" b="0" strike="noStrike" spc="-1">
                <a:solidFill>
                  <a:srgbClr val="FFFFFF"/>
                </a:solidFill>
                <a:latin typeface="Calibri"/>
                <a:ea typeface="DejaVu Sans"/>
              </a:rPr>
              <a:t>Кичигина Софья </a:t>
            </a:r>
            <a:endParaRPr lang="ru-RU" sz="1400" b="0" strike="noStrike" spc="-1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ru-RU" sz="1400" b="0" strike="noStrike" spc="-1">
                <a:solidFill>
                  <a:srgbClr val="FFFFFF"/>
                </a:solidFill>
                <a:latin typeface="Calibri"/>
                <a:ea typeface="DejaVu Sans"/>
              </a:rPr>
              <a:t>Участник</a:t>
            </a:r>
            <a:endParaRPr lang="ru-RU" sz="1400" b="0" strike="noStrike" spc="-1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ru-RU" sz="1400" b="0" strike="noStrike" spc="-1">
                <a:solidFill>
                  <a:srgbClr val="FFFFFF"/>
                </a:solidFill>
                <a:latin typeface="Calibri"/>
                <a:ea typeface="DejaVu Sans"/>
              </a:rPr>
              <a:t>Логист, экономист</a:t>
            </a:r>
            <a:endParaRPr lang="ru-RU" sz="14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ru-RU" sz="1400" b="0" strike="noStrike" spc="-1">
              <a:latin typeface="Arial"/>
            </a:endParaRPr>
          </a:p>
        </p:txBody>
      </p:sp>
      <p:sp>
        <p:nvSpPr>
          <p:cNvPr id="436" name="CustomShape 7"/>
          <p:cNvSpPr/>
          <p:nvPr/>
        </p:nvSpPr>
        <p:spPr>
          <a:xfrm>
            <a:off x="4957200" y="3224160"/>
            <a:ext cx="1780920" cy="1323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ru-RU" sz="1400" b="0" strike="noStrike" spc="-1">
                <a:solidFill>
                  <a:srgbClr val="FFFFFF"/>
                </a:solidFill>
                <a:latin typeface="Calibri"/>
                <a:ea typeface="DejaVu Sans"/>
              </a:rPr>
              <a:t>Батракова Елизавета</a:t>
            </a:r>
            <a:endParaRPr lang="ru-RU" sz="1400" b="0" strike="noStrike" spc="-1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ru-RU" sz="1400" b="0" strike="noStrike" spc="-1">
                <a:solidFill>
                  <a:srgbClr val="FFFFFF"/>
                </a:solidFill>
                <a:latin typeface="Calibri"/>
                <a:ea typeface="DejaVu Sans"/>
              </a:rPr>
              <a:t>Участник</a:t>
            </a:r>
            <a:endParaRPr lang="ru-RU" sz="1400" b="0" strike="noStrike" spc="-1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ru-RU" sz="1400" b="0" strike="noStrike" spc="-1">
                <a:solidFill>
                  <a:srgbClr val="FFFFFF"/>
                </a:solidFill>
                <a:latin typeface="Calibri"/>
                <a:ea typeface="DejaVu Sans"/>
              </a:rPr>
              <a:t>Копирайтер, маркетолог</a:t>
            </a:r>
            <a:endParaRPr lang="ru-RU" sz="14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ru-RU" sz="14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593A2E"/>
      </a:dk2>
      <a:lt2>
        <a:srgbClr val="C49060"/>
      </a:lt2>
      <a:accent1>
        <a:srgbClr val="593A2E"/>
      </a:accent1>
      <a:accent2>
        <a:srgbClr val="C49060"/>
      </a:accent2>
      <a:accent3>
        <a:srgbClr val="F2C49B"/>
      </a:accent3>
      <a:accent4>
        <a:srgbClr val="484735"/>
      </a:accent4>
      <a:accent5>
        <a:srgbClr val="BACBD9"/>
      </a:accent5>
      <a:accent6>
        <a:srgbClr val="838C3F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593A2E"/>
      </a:dk2>
      <a:lt2>
        <a:srgbClr val="C49060"/>
      </a:lt2>
      <a:accent1>
        <a:srgbClr val="593A2E"/>
      </a:accent1>
      <a:accent2>
        <a:srgbClr val="C49060"/>
      </a:accent2>
      <a:accent3>
        <a:srgbClr val="F2C49B"/>
      </a:accent3>
      <a:accent4>
        <a:srgbClr val="484735"/>
      </a:accent4>
      <a:accent5>
        <a:srgbClr val="BACBD9"/>
      </a:accent5>
      <a:accent6>
        <a:srgbClr val="838C3F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593A2E"/>
      </a:dk2>
      <a:lt2>
        <a:srgbClr val="C49060"/>
      </a:lt2>
      <a:accent1>
        <a:srgbClr val="593A2E"/>
      </a:accent1>
      <a:accent2>
        <a:srgbClr val="C49060"/>
      </a:accent2>
      <a:accent3>
        <a:srgbClr val="F2C49B"/>
      </a:accent3>
      <a:accent4>
        <a:srgbClr val="484735"/>
      </a:accent4>
      <a:accent5>
        <a:srgbClr val="BACBD9"/>
      </a:accent5>
      <a:accent6>
        <a:srgbClr val="838C3F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593A2E"/>
      </a:dk2>
      <a:lt2>
        <a:srgbClr val="C49060"/>
      </a:lt2>
      <a:accent1>
        <a:srgbClr val="593A2E"/>
      </a:accent1>
      <a:accent2>
        <a:srgbClr val="C49060"/>
      </a:accent2>
      <a:accent3>
        <a:srgbClr val="F2C49B"/>
      </a:accent3>
      <a:accent4>
        <a:srgbClr val="484735"/>
      </a:accent4>
      <a:accent5>
        <a:srgbClr val="BACBD9"/>
      </a:accent5>
      <a:accent6>
        <a:srgbClr val="838C3F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593A2E"/>
      </a:dk2>
      <a:lt2>
        <a:srgbClr val="C49060"/>
      </a:lt2>
      <a:accent1>
        <a:srgbClr val="593A2E"/>
      </a:accent1>
      <a:accent2>
        <a:srgbClr val="C49060"/>
      </a:accent2>
      <a:accent3>
        <a:srgbClr val="F2C49B"/>
      </a:accent3>
      <a:accent4>
        <a:srgbClr val="484735"/>
      </a:accent4>
      <a:accent5>
        <a:srgbClr val="BACBD9"/>
      </a:accent5>
      <a:accent6>
        <a:srgbClr val="838C3F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593A2E"/>
      </a:dk2>
      <a:lt2>
        <a:srgbClr val="C49060"/>
      </a:lt2>
      <a:accent1>
        <a:srgbClr val="593A2E"/>
      </a:accent1>
      <a:accent2>
        <a:srgbClr val="C49060"/>
      </a:accent2>
      <a:accent3>
        <a:srgbClr val="F2C49B"/>
      </a:accent3>
      <a:accent4>
        <a:srgbClr val="484735"/>
      </a:accent4>
      <a:accent5>
        <a:srgbClr val="BACBD9"/>
      </a:accent5>
      <a:accent6>
        <a:srgbClr val="838C3F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593A2E"/>
      </a:dk2>
      <a:lt2>
        <a:srgbClr val="C49060"/>
      </a:lt2>
      <a:accent1>
        <a:srgbClr val="593A2E"/>
      </a:accent1>
      <a:accent2>
        <a:srgbClr val="C49060"/>
      </a:accent2>
      <a:accent3>
        <a:srgbClr val="F2C49B"/>
      </a:accent3>
      <a:accent4>
        <a:srgbClr val="484735"/>
      </a:accent4>
      <a:accent5>
        <a:srgbClr val="BACBD9"/>
      </a:accent5>
      <a:accent6>
        <a:srgbClr val="838C3F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593A2E"/>
      </a:dk2>
      <a:lt2>
        <a:srgbClr val="C49060"/>
      </a:lt2>
      <a:accent1>
        <a:srgbClr val="593A2E"/>
      </a:accent1>
      <a:accent2>
        <a:srgbClr val="C49060"/>
      </a:accent2>
      <a:accent3>
        <a:srgbClr val="F2C49B"/>
      </a:accent3>
      <a:accent4>
        <a:srgbClr val="484735"/>
      </a:accent4>
      <a:accent5>
        <a:srgbClr val="BACBD9"/>
      </a:accent5>
      <a:accent6>
        <a:srgbClr val="838C3F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907</TotalTime>
  <Words>419</Words>
  <Application>Microsoft Office PowerPoint</Application>
  <PresentationFormat>Широкоэкранный</PresentationFormat>
  <Paragraphs>108</Paragraphs>
  <Slides>18</Slides>
  <Notes>0</Notes>
  <HiddenSlides>0</HiddenSlides>
  <ScaleCrop>false</ScaleCrop>
  <HeadingPairs>
    <vt:vector size="4" baseType="variant">
      <vt:variant>
        <vt:lpstr>Тема</vt:lpstr>
      </vt:variant>
      <vt:variant>
        <vt:i4>8</vt:i4>
      </vt:variant>
      <vt:variant>
        <vt:lpstr>Заголовки слайдов</vt:lpstr>
      </vt:variant>
      <vt:variant>
        <vt:i4>18</vt:i4>
      </vt:variant>
    </vt:vector>
  </HeadingPairs>
  <TitlesOfParts>
    <vt:vector size="26" baseType="lpstr"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Приют для животных</dc:title>
  <dc:subject/>
  <dc:creator>Юрий Козырев</dc:creator>
  <dc:description/>
  <cp:lastModifiedBy/>
  <cp:revision>1860</cp:revision>
  <dcterms:created xsi:type="dcterms:W3CDTF">2020-09-08T17:23:45Z</dcterms:created>
  <dcterms:modified xsi:type="dcterms:W3CDTF">2023-12-07T17:54:25Z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Widescreen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17</vt:i4>
  </property>
</Properties>
</file>