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2" r:id="rId7"/>
    <p:sldId id="267" r:id="rId8"/>
    <p:sldId id="263" r:id="rId9"/>
    <p:sldId id="266" r:id="rId10"/>
    <p:sldId id="265" r:id="rId11"/>
  </p:sldIdLst>
  <p:sldSz cx="12192000" cy="6858000"/>
  <p:notesSz cx="6858000" cy="9144000"/>
  <p:embeddedFontLst>
    <p:embeddedFont>
      <p:font typeface="Helvetica Neue" panose="020B0604020202020204" charset="0"/>
      <p:regular r:id="rId13"/>
      <p:bold r:id="rId14"/>
      <p:italic r:id="rId15"/>
      <p:boldItalic r:id="rId16"/>
    </p:embeddedFont>
    <p:embeddedFont>
      <p:font typeface="Roboto Condensed" panose="020000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bLXfbmOWF3rSiONaobGUF+40e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7792A0-B6CE-4D93-927A-8B2C1BF5466A}">
  <a:tblStyle styleId="{5F7792A0-B6CE-4D93-927A-8B2C1BF5466A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6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da8350fc9d_0_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g2da8350fc9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a8350fc9d_0_4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2da8350fc9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a8c566e45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da8c566e45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da8c566e45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da8c566e45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{5F7792A0-B6CE-4D93-927A-8B2C1BF5466A}</a:tableStyleId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da8c566e45_1_10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2769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sp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279791" y="1074627"/>
            <a:ext cx="5659200" cy="4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Roboto Condensed" panose="02000000000000000000" pitchFamily="2" charset="0"/>
              </a:rPr>
              <a:t>Развитие командного духа и коммуникабельности среди студентов через совместное творчество</a:t>
            </a:r>
          </a:p>
          <a:p>
            <a:pPr algn="ctr"/>
            <a:endParaRPr lang="ru-RU" sz="3200" b="1" dirty="0">
              <a:solidFill>
                <a:srgbClr val="7030A0"/>
              </a:solidFill>
              <a:highlight>
                <a:srgbClr val="FFFFFF"/>
              </a:highlight>
              <a:latin typeface="Roboto Condensed" panose="02000000000000000000" pitchFamily="2" charset="0"/>
              <a:ea typeface="Times New Roman"/>
              <a:cs typeface="Times New Roman"/>
              <a:sym typeface="Times New Roman"/>
            </a:endParaRPr>
          </a:p>
          <a:p>
            <a:pPr algn="ctr"/>
            <a:endParaRPr lang="ru-RU" sz="3200" b="1" dirty="0">
              <a:solidFill>
                <a:srgbClr val="7030A0"/>
              </a:solidFill>
              <a:highlight>
                <a:srgbClr val="FFFFFF"/>
              </a:highlight>
              <a:latin typeface="Roboto Condensed" panose="02000000000000000000" pitchFamily="2" charset="0"/>
              <a:ea typeface="Times New Roman"/>
              <a:cs typeface="Times New Roman"/>
              <a:sym typeface="Times New Roman"/>
            </a:endParaRPr>
          </a:p>
          <a:p>
            <a:r>
              <a:rPr lang="ru-RU" sz="3200" b="1" dirty="0">
                <a:solidFill>
                  <a:srgbClr val="7030A0"/>
                </a:solidFill>
                <a:highlight>
                  <a:srgbClr val="FFFFFF"/>
                </a:highlight>
                <a:latin typeface="Roboto Condensed" panose="02000000000000000000" pitchFamily="2" charset="0"/>
                <a:ea typeface="Times New Roman"/>
                <a:cs typeface="Times New Roman"/>
                <a:sym typeface="Times New Roman"/>
              </a:rPr>
              <a:t>Виктория </a:t>
            </a:r>
            <a:r>
              <a:rPr lang="ru-RU" sz="3200" b="1" dirty="0" err="1">
                <a:solidFill>
                  <a:srgbClr val="7030A0"/>
                </a:solidFill>
                <a:highlight>
                  <a:srgbClr val="FFFFFF"/>
                </a:highlight>
                <a:latin typeface="Roboto Condensed" panose="02000000000000000000" pitchFamily="2" charset="0"/>
                <a:ea typeface="Times New Roman"/>
                <a:cs typeface="Times New Roman"/>
                <a:sym typeface="Times New Roman"/>
              </a:rPr>
              <a:t>Диттель</a:t>
            </a:r>
            <a:endParaRPr sz="2400"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29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7729" y="-9876106"/>
            <a:ext cx="4128544" cy="58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3361" y="690773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Скаффолды для 3D культивирования - купить в Москве для лаборатории. Есть  всё! | Диаэм">
            <a:extLst>
              <a:ext uri="{FF2B5EF4-FFF2-40B4-BE49-F238E27FC236}">
                <a16:creationId xmlns:a16="http://schemas.microsoft.com/office/drawing/2014/main" id="{8B3DFD65-5565-898D-199F-F5E9FBF48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55"/>
          <a:stretch/>
        </p:blipFill>
        <p:spPr bwMode="auto">
          <a:xfrm>
            <a:off x="8836311" y="3429000"/>
            <a:ext cx="3386324" cy="350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2"/>
          <p:cNvSpPr txBox="1"/>
          <p:nvPr/>
        </p:nvSpPr>
        <p:spPr>
          <a:xfrm>
            <a:off x="1260194" y="205140"/>
            <a:ext cx="441942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Ак</a:t>
            </a:r>
            <a:r>
              <a:rPr lang="ru-RU" dirty="0">
                <a:sym typeface="Times New Roman"/>
              </a:rPr>
              <a:t>т</a:t>
            </a:r>
            <a:r>
              <a:rPr lang="en-US" dirty="0" err="1">
                <a:sym typeface="Times New Roman"/>
              </a:rPr>
              <a:t>уальность</a:t>
            </a:r>
            <a:endParaRPr dirty="0">
              <a:sym typeface="Times New Roman"/>
            </a:endParaRPr>
          </a:p>
        </p:txBody>
      </p:sp>
      <p:grpSp>
        <p:nvGrpSpPr>
          <p:cNvPr id="122" name="Google Shape;122;p2"/>
          <p:cNvGrpSpPr/>
          <p:nvPr/>
        </p:nvGrpSpPr>
        <p:grpSpPr>
          <a:xfrm>
            <a:off x="0" y="1191471"/>
            <a:ext cx="2624903" cy="97077"/>
            <a:chOff x="0" y="692501"/>
            <a:chExt cx="2624903" cy="97077"/>
          </a:xfrm>
        </p:grpSpPr>
        <p:sp>
          <p:nvSpPr>
            <p:cNvPr id="123" name="Google Shape;123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9" name="Google Shape;129;p2"/>
          <p:cNvSpPr txBox="1"/>
          <p:nvPr/>
        </p:nvSpPr>
        <p:spPr>
          <a:xfrm>
            <a:off x="523740" y="1453710"/>
            <a:ext cx="12456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</a:t>
            </a:r>
            <a:endParaRPr sz="3600" b="1" dirty="0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6375224" y="1453123"/>
            <a:ext cx="409625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Целевые</a:t>
            </a:r>
            <a:r>
              <a:rPr lang="en-US" dirty="0">
                <a:sym typeface="Times New Roman"/>
              </a:rPr>
              <a:t> </a:t>
            </a:r>
            <a:r>
              <a:rPr lang="en-US" dirty="0" err="1">
                <a:sym typeface="Times New Roman"/>
              </a:rPr>
              <a:t>группы</a:t>
            </a:r>
            <a:endParaRPr dirty="0">
              <a:sym typeface="Times New Roman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6420156" y="2114150"/>
            <a:ext cx="2686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ym typeface="Times New Roman"/>
              </a:rPr>
              <a:t>Студенты</a:t>
            </a:r>
            <a:endParaRPr dirty="0">
              <a:sym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60BB41-27DF-1D23-D8FA-B304C70E23F0}"/>
              </a:ext>
            </a:extLst>
          </p:cNvPr>
          <p:cNvSpPr txBox="1"/>
          <p:nvPr/>
        </p:nvSpPr>
        <p:spPr>
          <a:xfrm>
            <a:off x="445512" y="2115558"/>
            <a:ext cx="52341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командного духа и коммуникабельности среди студентов через организации совместных творческих мероприятий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52BB6-BF51-DDE2-0703-A4C829FD51BD}"/>
              </a:ext>
            </a:extLst>
          </p:cNvPr>
          <p:cNvSpPr txBox="1"/>
          <p:nvPr/>
        </p:nvSpPr>
        <p:spPr>
          <a:xfrm>
            <a:off x="4617720" y="296985"/>
            <a:ext cx="66111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3271175">
              <a:buClrTx/>
              <a:defRPr/>
            </a:pPr>
            <a:r>
              <a:rPr lang="ru-RU" sz="18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современных условиях, когда студенты сталкиваются с высоким уровнем стресса и конкуренции, развитие командного духа и коммуникативных навыков является неотъемлемой частью их успеха. </a:t>
            </a:r>
            <a:endParaRPr lang="ru-RU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140" name="Google Shape;140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" name="Google Shape;142;p3"/>
          <p:cNvGrpSpPr/>
          <p:nvPr/>
        </p:nvGrpSpPr>
        <p:grpSpPr>
          <a:xfrm>
            <a:off x="-3" y="1350869"/>
            <a:ext cx="2624903" cy="97077"/>
            <a:chOff x="0" y="692501"/>
            <a:chExt cx="2624903" cy="97077"/>
          </a:xfrm>
        </p:grpSpPr>
        <p:sp>
          <p:nvSpPr>
            <p:cNvPr id="143" name="Google Shape;143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8" name="Google Shape;148;p3"/>
          <p:cNvSpPr txBox="1"/>
          <p:nvPr/>
        </p:nvSpPr>
        <p:spPr>
          <a:xfrm>
            <a:off x="1605277" y="429373"/>
            <a:ext cx="2539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Проблема</a:t>
            </a:r>
            <a:endParaRPr dirty="0">
              <a:sym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FDF22-DF70-2160-6B20-B906C4265332}"/>
              </a:ext>
            </a:extLst>
          </p:cNvPr>
          <p:cNvSpPr txBox="1"/>
          <p:nvPr/>
        </p:nvSpPr>
        <p:spPr>
          <a:xfrm>
            <a:off x="647228" y="1566801"/>
            <a:ext cx="9653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dirty="0"/>
              <a:t>	Разобщенность студентов, отсутствие эффективных коммуникаций и недостаточное вовлечение в совместные активности могут привести к снижению уровня удовлетворенности обучением и ухудшению обстановки в учебной среде.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g2da8350fc9d_0_4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55" name="Google Shape;155;g2da8350fc9d_0_4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" name="Google Shape;156;g2da8350fc9d_0_4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" name="Google Shape;157;g2da8350fc9d_0_4"/>
          <p:cNvGrpSpPr/>
          <p:nvPr/>
        </p:nvGrpSpPr>
        <p:grpSpPr>
          <a:xfrm>
            <a:off x="0" y="1269549"/>
            <a:ext cx="2624940" cy="97200"/>
            <a:chOff x="0" y="692501"/>
            <a:chExt cx="2624940" cy="97200"/>
          </a:xfrm>
        </p:grpSpPr>
        <p:sp>
          <p:nvSpPr>
            <p:cNvPr id="158" name="Google Shape;158;g2da8350fc9d_0_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g2da8350fc9d_0_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" name="Google Shape;160;g2da8350fc9d_0_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" name="Google Shape;161;g2da8350fc9d_0_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" name="Google Shape;162;g2da8350fc9d_0_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63" name="Google Shape;163;g2da8350fc9d_0_4"/>
          <p:cNvSpPr txBox="1"/>
          <p:nvPr/>
        </p:nvSpPr>
        <p:spPr>
          <a:xfrm>
            <a:off x="1641107" y="391840"/>
            <a:ext cx="2539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Решение</a:t>
            </a:r>
            <a:endParaRPr dirty="0">
              <a:sym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D37338-D31F-0EC4-8C81-3202EA9B6C27}"/>
              </a:ext>
            </a:extLst>
          </p:cNvPr>
          <p:cNvSpPr txBox="1"/>
          <p:nvPr/>
        </p:nvSpPr>
        <p:spPr>
          <a:xfrm>
            <a:off x="3033944" y="3277331"/>
            <a:ext cx="61033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BB7C49-E230-4ABA-8757-88C924FE1501}"/>
              </a:ext>
            </a:extLst>
          </p:cNvPr>
          <p:cNvSpPr/>
          <p:nvPr/>
        </p:nvSpPr>
        <p:spPr>
          <a:xfrm>
            <a:off x="1232309" y="1787888"/>
            <a:ext cx="97273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данной проблемы предлагается разработка и реализация серии совместных творческих мероприятий, таких как: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по искусству и ремеслам.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Командные спортивные мероприятия.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игры и квесты.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Обсуждения и обмен мнениями на актуальные темы.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по социальному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g2da8350fc9d_0_43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87" name="Google Shape;187;g2da8350fc9d_0_43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8" name="Google Shape;188;g2da8350fc9d_0_43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g2da8350fc9d_0_43"/>
          <p:cNvGrpSpPr/>
          <p:nvPr/>
        </p:nvGrpSpPr>
        <p:grpSpPr>
          <a:xfrm>
            <a:off x="0" y="1020142"/>
            <a:ext cx="2624940" cy="97200"/>
            <a:chOff x="0" y="692501"/>
            <a:chExt cx="2624940" cy="97200"/>
          </a:xfrm>
        </p:grpSpPr>
        <p:sp>
          <p:nvSpPr>
            <p:cNvPr id="190" name="Google Shape;190;g2da8350fc9d_0_4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1" name="Google Shape;191;g2da8350fc9d_0_4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g2da8350fc9d_0_4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g2da8350fc9d_0_4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g2da8350fc9d_0_4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95" name="Google Shape;195;g2da8350fc9d_0_43"/>
          <p:cNvSpPr txBox="1"/>
          <p:nvPr/>
        </p:nvSpPr>
        <p:spPr>
          <a:xfrm>
            <a:off x="1118144" y="166842"/>
            <a:ext cx="516089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Теку</a:t>
            </a:r>
            <a:r>
              <a:rPr lang="ru-RU" dirty="0">
                <a:sym typeface="Times New Roman"/>
              </a:rPr>
              <a:t>щ</a:t>
            </a:r>
            <a:r>
              <a:rPr lang="en-US" dirty="0" err="1">
                <a:sym typeface="Times New Roman"/>
              </a:rPr>
              <a:t>ие</a:t>
            </a:r>
            <a:r>
              <a:rPr lang="en-US" dirty="0">
                <a:sym typeface="Times New Roman"/>
              </a:rPr>
              <a:t> </a:t>
            </a:r>
            <a:r>
              <a:rPr lang="en-US" dirty="0" err="1">
                <a:sym typeface="Times New Roman"/>
              </a:rPr>
              <a:t>результаты</a:t>
            </a:r>
            <a:endParaRPr dirty="0">
              <a:sym typeface="Times New Roman"/>
            </a:endParaRPr>
          </a:p>
        </p:txBody>
      </p:sp>
      <p:sp>
        <p:nvSpPr>
          <p:cNvPr id="197" name="Google Shape;197;g2da8350fc9d_0_43"/>
          <p:cNvSpPr txBox="1"/>
          <p:nvPr/>
        </p:nvSpPr>
        <p:spPr>
          <a:xfrm>
            <a:off x="802951" y="1858777"/>
            <a:ext cx="106674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ym typeface="Times New Roman"/>
              </a:rPr>
              <a:t>Соглашение с Городской организацией Всероссийского общества инвалидов на проведение мероприятий.</a:t>
            </a:r>
            <a:endParaRPr dirty="0"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a8c566e45_1_23"/>
          <p:cNvSpPr txBox="1"/>
          <p:nvPr/>
        </p:nvSpPr>
        <p:spPr>
          <a:xfrm>
            <a:off x="306689" y="1942616"/>
            <a:ext cx="8513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Вовлечение преподавателей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Создание положительного имиджа вуза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sym typeface="Times New Roman"/>
              </a:rPr>
              <a:t>Межвузовское сотрудничество</a:t>
            </a:r>
            <a:endParaRPr dirty="0">
              <a:sym typeface="Times New Roman"/>
            </a:endParaRPr>
          </a:p>
        </p:txBody>
      </p:sp>
      <p:sp>
        <p:nvSpPr>
          <p:cNvPr id="205" name="Google Shape;205;g2da8c566e45_1_23"/>
          <p:cNvSpPr txBox="1"/>
          <p:nvPr/>
        </p:nvSpPr>
        <p:spPr>
          <a:xfrm>
            <a:off x="374925" y="1203983"/>
            <a:ext cx="628051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Перспектива</a:t>
            </a:r>
            <a:r>
              <a:rPr lang="en-US" dirty="0">
                <a:sym typeface="Times New Roman"/>
              </a:rPr>
              <a:t> и </a:t>
            </a:r>
            <a:r>
              <a:rPr lang="en-US" dirty="0" err="1">
                <a:sym typeface="Times New Roman"/>
              </a:rPr>
              <a:t>потенциал</a:t>
            </a:r>
            <a:endParaRPr dirty="0">
              <a:sym typeface="Times New Roman"/>
            </a:endParaRPr>
          </a:p>
        </p:txBody>
      </p:sp>
      <p:grpSp>
        <p:nvGrpSpPr>
          <p:cNvPr id="207" name="Google Shape;207;g2da8c566e45_1_23"/>
          <p:cNvGrpSpPr/>
          <p:nvPr/>
        </p:nvGrpSpPr>
        <p:grpSpPr>
          <a:xfrm>
            <a:off x="0" y="1002715"/>
            <a:ext cx="2624940" cy="97200"/>
            <a:chOff x="0" y="692501"/>
            <a:chExt cx="2624940" cy="97200"/>
          </a:xfrm>
        </p:grpSpPr>
        <p:sp>
          <p:nvSpPr>
            <p:cNvPr id="208" name="Google Shape;208;g2da8c566e45_1_2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g2da8c566e45_1_2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g2da8c566e45_1_2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1" name="Google Shape;211;g2da8c566e45_1_2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g2da8c566e45_1_2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3" name="Google Shape;213;g2da8c566e45_1_23"/>
          <p:cNvSpPr txBox="1"/>
          <p:nvPr/>
        </p:nvSpPr>
        <p:spPr>
          <a:xfrm>
            <a:off x="1029402" y="264082"/>
            <a:ext cx="428422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en-US" dirty="0" err="1">
                <a:sym typeface="Times New Roman"/>
              </a:rPr>
              <a:t>Планы</a:t>
            </a:r>
            <a:r>
              <a:rPr lang="en-US" dirty="0">
                <a:sym typeface="Times New Roman"/>
              </a:rPr>
              <a:t> </a:t>
            </a:r>
            <a:r>
              <a:rPr lang="en-US" dirty="0" err="1">
                <a:sym typeface="Times New Roman"/>
              </a:rPr>
              <a:t>развития</a:t>
            </a:r>
            <a:endParaRPr dirty="0"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g2da8c566e45_1_23">
            <a:extLst>
              <a:ext uri="{FF2B5EF4-FFF2-40B4-BE49-F238E27FC236}">
                <a16:creationId xmlns:a16="http://schemas.microsoft.com/office/drawing/2014/main" id="{8E26F5EA-40CB-4E83-9781-B87574C449C6}"/>
              </a:ext>
            </a:extLst>
          </p:cNvPr>
          <p:cNvSpPr txBox="1"/>
          <p:nvPr/>
        </p:nvSpPr>
        <p:spPr>
          <a:xfrm>
            <a:off x="2794928" y="512898"/>
            <a:ext cx="6602144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algn="ctr"/>
            <a:r>
              <a:rPr lang="ru-RU" dirty="0">
                <a:sym typeface="Times New Roman"/>
              </a:rPr>
              <a:t>Предлагаемые мероприятия проекта</a:t>
            </a:r>
            <a:endParaRPr dirty="0">
              <a:sym typeface="Times New Roman"/>
            </a:endParaRPr>
          </a:p>
        </p:txBody>
      </p:sp>
      <p:sp>
        <p:nvSpPr>
          <p:cNvPr id="3" name="Google Shape;204;g2da8c566e45_1_23">
            <a:extLst>
              <a:ext uri="{FF2B5EF4-FFF2-40B4-BE49-F238E27FC236}">
                <a16:creationId xmlns:a16="http://schemas.microsoft.com/office/drawing/2014/main" id="{3EB2C7DB-FBCB-4112-A41D-9B0A72F042FB}"/>
              </a:ext>
            </a:extLst>
          </p:cNvPr>
          <p:cNvSpPr txBox="1"/>
          <p:nvPr/>
        </p:nvSpPr>
        <p:spPr>
          <a:xfrm>
            <a:off x="883222" y="1936395"/>
            <a:ext cx="98096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Мастер-класс по керамике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Экономическая игра «Снежинка»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>
                <a:sym typeface="Times New Roman"/>
              </a:rPr>
              <a:t>Организация ежегодной новогодней выставки для инвалидов городской	 организации ВОИ</a:t>
            </a:r>
            <a:endParaRPr dirty="0"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9824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A9425262-219F-5E59-E4C5-6CE0F8018A08}"/>
              </a:ext>
            </a:extLst>
          </p:cNvPr>
          <p:cNvSpPr txBox="1"/>
          <p:nvPr/>
        </p:nvSpPr>
        <p:spPr>
          <a:xfrm>
            <a:off x="3863836" y="254643"/>
            <a:ext cx="446432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ru-RU" dirty="0"/>
              <a:t>Площадка</a:t>
            </a:r>
            <a:endParaRPr lang="en-US" dirty="0"/>
          </a:p>
        </p:txBody>
      </p:sp>
      <p:sp>
        <p:nvSpPr>
          <p:cNvPr id="7" name="Google Shape;204;g2da8c566e45_1_23">
            <a:extLst>
              <a:ext uri="{FF2B5EF4-FFF2-40B4-BE49-F238E27FC236}">
                <a16:creationId xmlns:a16="http://schemas.microsoft.com/office/drawing/2014/main" id="{D3D3891E-4FEC-4FC1-AF9B-FDE2E354B9A3}"/>
              </a:ext>
            </a:extLst>
          </p:cNvPr>
          <p:cNvSpPr txBox="1"/>
          <p:nvPr/>
        </p:nvSpPr>
        <p:spPr>
          <a:xfrm>
            <a:off x="505742" y="1314355"/>
            <a:ext cx="8513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«Точка кипения»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 err="1"/>
              <a:t>НовГУ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id="{350A719A-4C3B-4B0E-B510-E045C446B1FC}"/>
              </a:ext>
            </a:extLst>
          </p:cNvPr>
          <p:cNvSpPr txBox="1"/>
          <p:nvPr/>
        </p:nvSpPr>
        <p:spPr>
          <a:xfrm>
            <a:off x="3863836" y="254643"/>
            <a:ext cx="446432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3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ru-RU" dirty="0"/>
              <a:t>Партнеры</a:t>
            </a:r>
            <a:endParaRPr lang="en-US" dirty="0"/>
          </a:p>
        </p:txBody>
      </p:sp>
      <p:sp>
        <p:nvSpPr>
          <p:cNvPr id="5" name="Google Shape;204;g2da8c566e45_1_23">
            <a:extLst>
              <a:ext uri="{FF2B5EF4-FFF2-40B4-BE49-F238E27FC236}">
                <a16:creationId xmlns:a16="http://schemas.microsoft.com/office/drawing/2014/main" id="{CDB1DE9F-CC23-49F0-A17A-2CD3E1CD8C7D}"/>
              </a:ext>
            </a:extLst>
          </p:cNvPr>
          <p:cNvSpPr txBox="1"/>
          <p:nvPr/>
        </p:nvSpPr>
        <p:spPr>
          <a:xfrm>
            <a:off x="854085" y="1171285"/>
            <a:ext cx="10317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Отдел молодежной политики </a:t>
            </a:r>
            <a:r>
              <a:rPr lang="ru-RU" b="1" dirty="0" err="1"/>
              <a:t>НовГУ</a:t>
            </a:r>
            <a:endParaRPr lang="ru-RU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«Точка кипения»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Городская организация Всероссийского общества инвалидов (ВОИ)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2811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/>
          <p:nvPr/>
        </p:nvSpPr>
        <p:spPr>
          <a:xfrm>
            <a:off x="6103138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9851925" y="5342113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378401" y="983544"/>
            <a:ext cx="571046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</a:pPr>
            <a:endParaRPr sz="260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211</Words>
  <Application>Microsoft Office PowerPoint</Application>
  <PresentationFormat>Широкоэкранный</PresentationFormat>
  <Paragraphs>43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Helvetica Neue</vt:lpstr>
      <vt:lpstr>Arial</vt:lpstr>
      <vt:lpstr>Roboto Condensed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Станислав Сапельников</cp:lastModifiedBy>
  <cp:revision>8</cp:revision>
  <dcterms:modified xsi:type="dcterms:W3CDTF">2024-10-28T07:42:36Z</dcterms:modified>
</cp:coreProperties>
</file>