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1"/>
  </p:notesMasterIdLst>
  <p:sldIdLst>
    <p:sldId id="273" r:id="rId2"/>
    <p:sldId id="285" r:id="rId3"/>
    <p:sldId id="281" r:id="rId4"/>
    <p:sldId id="283" r:id="rId5"/>
    <p:sldId id="295" r:id="rId6"/>
    <p:sldId id="270" r:id="rId7"/>
    <p:sldId id="263" r:id="rId8"/>
    <p:sldId id="275" r:id="rId9"/>
    <p:sldId id="257" r:id="rId10"/>
    <p:sldId id="286" r:id="rId11"/>
    <p:sldId id="294" r:id="rId12"/>
    <p:sldId id="292" r:id="rId13"/>
    <p:sldId id="284" r:id="rId14"/>
    <p:sldId id="272" r:id="rId15"/>
    <p:sldId id="262" r:id="rId16"/>
    <p:sldId id="269" r:id="rId17"/>
    <p:sldId id="282" r:id="rId18"/>
    <p:sldId id="287" r:id="rId19"/>
    <p:sldId id="279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64EB"/>
    <a:srgbClr val="F5F5F5"/>
    <a:srgbClr val="DEDEDE"/>
    <a:srgbClr val="AEAE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160" autoAdjust="0"/>
    <p:restoredTop sz="94721" autoAdjust="0"/>
  </p:normalViewPr>
  <p:slideViewPr>
    <p:cSldViewPr snapToGrid="0">
      <p:cViewPr varScale="1">
        <p:scale>
          <a:sx n="58" d="100"/>
          <a:sy n="58" d="100"/>
        </p:scale>
        <p:origin x="102" y="15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00" d="100"/>
          <a:sy n="100" d="100"/>
        </p:scale>
        <p:origin x="355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146800615440311"/>
          <c:y val="1.9142022736942186E-2"/>
          <c:w val="0.79967955244818534"/>
          <c:h val="0.90687047849589064"/>
        </c:manualLayout>
      </c:layout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Лист1!$A$2:$A$6</c:f>
              <c:numCache>
                <c:formatCode>General</c:formatCode>
                <c:ptCount val="5"/>
                <c:pt idx="0">
                  <c:v>0</c:v>
                </c:pt>
                <c:pt idx="1">
                  <c:v>3</c:v>
                </c:pt>
                <c:pt idx="2">
                  <c:v>7</c:v>
                </c:pt>
                <c:pt idx="3">
                  <c:v>10</c:v>
                </c:pt>
                <c:pt idx="4">
                  <c:v>14</c:v>
                </c:pt>
              </c:numCache>
            </c:numRef>
          </c:cat>
          <c:val>
            <c:numRef>
              <c:f>Лист1!$B$2:$B$6</c:f>
              <c:numCache>
                <c:formatCode>#\ ##0\ "₽"</c:formatCode>
                <c:ptCount val="5"/>
                <c:pt idx="0">
                  <c:v>-240000</c:v>
                </c:pt>
                <c:pt idx="1">
                  <c:v>0</c:v>
                </c:pt>
                <c:pt idx="2">
                  <c:v>500000</c:v>
                </c:pt>
                <c:pt idx="3">
                  <c:v>750000</c:v>
                </c:pt>
                <c:pt idx="4">
                  <c:v>1260000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AC5-4D27-B615-D564D100625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Лист1!$A$2:$A$6</c:f>
              <c:numCache>
                <c:formatCode>General</c:formatCode>
                <c:ptCount val="5"/>
                <c:pt idx="0">
                  <c:v>0</c:v>
                </c:pt>
                <c:pt idx="1">
                  <c:v>3</c:v>
                </c:pt>
                <c:pt idx="2">
                  <c:v>7</c:v>
                </c:pt>
                <c:pt idx="3">
                  <c:v>10</c:v>
                </c:pt>
                <c:pt idx="4">
                  <c:v>14</c:v>
                </c:pt>
              </c:numCache>
            </c:numRef>
          </c:cat>
          <c:val>
            <c:numRef>
              <c:f>Лист1!$C$2:$C$6</c:f>
              <c:numCache>
                <c:formatCode>General</c:formatCode>
                <c:ptCount val="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AC5-4D27-B615-D564D100625C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Столбец1</c:v>
                </c:pt>
              </c:strCache>
            </c:strRef>
          </c:tx>
          <c:spPr>
            <a:ln w="28575" cap="rnd">
              <a:solidFill>
                <a:srgbClr val="2664EB"/>
              </a:solidFill>
              <a:round/>
            </a:ln>
            <a:effectLst/>
          </c:spPr>
          <c:marker>
            <c:symbol val="none"/>
          </c:marker>
          <c:cat>
            <c:numRef>
              <c:f>Лист1!$A$2:$A$6</c:f>
              <c:numCache>
                <c:formatCode>General</c:formatCode>
                <c:ptCount val="5"/>
                <c:pt idx="0">
                  <c:v>0</c:v>
                </c:pt>
                <c:pt idx="1">
                  <c:v>3</c:v>
                </c:pt>
                <c:pt idx="2">
                  <c:v>7</c:v>
                </c:pt>
                <c:pt idx="3">
                  <c:v>10</c:v>
                </c:pt>
                <c:pt idx="4">
                  <c:v>14</c:v>
                </c:pt>
              </c:numCache>
            </c:numRef>
          </c:cat>
          <c:val>
            <c:numRef>
              <c:f>Лист1!$D$2:$D$6</c:f>
              <c:numCache>
                <c:formatCode>General</c:formatCode>
                <c:ptCount val="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AC5-4D27-B615-D564D10062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67859215"/>
        <c:axId val="1767867119"/>
      </c:lineChart>
      <c:catAx>
        <c:axId val="1767859215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dirty="0"/>
                  <a:t>Количество</a:t>
                </a:r>
                <a:r>
                  <a:rPr lang="ru-RU" baseline="0" dirty="0"/>
                  <a:t> подключенных городов</a:t>
                </a:r>
                <a:endParaRPr lang="ru-RU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67867119"/>
        <c:crosses val="autoZero"/>
        <c:auto val="0"/>
        <c:lblAlgn val="ctr"/>
        <c:lblOffset val="100"/>
        <c:tickLblSkip val="1"/>
        <c:noMultiLvlLbl val="0"/>
      </c:catAx>
      <c:valAx>
        <c:axId val="17678671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wordArtVert" wrap="square" anchor="ctr" anchorCtr="0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dirty="0"/>
                  <a:t> Чистая</a:t>
                </a:r>
                <a:r>
                  <a:rPr lang="ru-RU" baseline="0" dirty="0"/>
                  <a:t> прибыль</a:t>
                </a:r>
                <a:endParaRPr lang="ru-RU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wordArtVert" wrap="square" anchor="ctr" anchorCtr="0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#\ ##0\ &quot;₽&quot;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67859215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7BBCB3-09B7-4BA9-ACDB-F57D4DBFD9B8}" type="doc">
      <dgm:prSet loTypeId="urn:microsoft.com/office/officeart/2009/layout/CircleArrowProcess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60C6BDA-F007-4A70-88A7-A842AAAEE119}">
      <dgm:prSet phldrT="[Текст]"/>
      <dgm:spPr/>
      <dgm:t>
        <a:bodyPr/>
        <a:lstStyle/>
        <a:p>
          <a:r>
            <a:rPr lang="ru-RU" b="1" dirty="0">
              <a:solidFill>
                <a:schemeClr val="bg1"/>
              </a:solidFill>
              <a:latin typeface="Calibri (Основной текст)"/>
            </a:rPr>
            <a:t>1 этап</a:t>
          </a:r>
        </a:p>
      </dgm:t>
    </dgm:pt>
    <dgm:pt modelId="{ED7E8670-8C37-4001-BCAB-BF3B1A4B43DF}" type="parTrans" cxnId="{67652626-0B2E-415B-95C4-C239CF71E583}">
      <dgm:prSet/>
      <dgm:spPr/>
      <dgm:t>
        <a:bodyPr/>
        <a:lstStyle/>
        <a:p>
          <a:endParaRPr lang="ru-RU"/>
        </a:p>
      </dgm:t>
    </dgm:pt>
    <dgm:pt modelId="{1C302554-44BE-4443-9FB5-53F38136EFB0}" type="sibTrans" cxnId="{67652626-0B2E-415B-95C4-C239CF71E583}">
      <dgm:prSet/>
      <dgm:spPr/>
      <dgm:t>
        <a:bodyPr/>
        <a:lstStyle/>
        <a:p>
          <a:endParaRPr lang="ru-RU"/>
        </a:p>
      </dgm:t>
    </dgm:pt>
    <dgm:pt modelId="{60930F08-C85C-44D7-AD81-5D228AEC5375}">
      <dgm:prSet phldrT="[Текст]" custT="1"/>
      <dgm:spPr/>
      <dgm:t>
        <a:bodyPr/>
        <a:lstStyle/>
        <a:p>
          <a:r>
            <a:rPr lang="ru-RU" sz="3500" b="1" dirty="0">
              <a:solidFill>
                <a:schemeClr val="bg1"/>
              </a:solidFill>
              <a:latin typeface="Calibri (Основной текст)"/>
            </a:rPr>
            <a:t>2 этап</a:t>
          </a:r>
        </a:p>
      </dgm:t>
    </dgm:pt>
    <dgm:pt modelId="{8539E239-E188-4903-B6FB-5935AB60421B}" type="parTrans" cxnId="{C82F80A9-1985-482C-B465-06D66DBDD3DC}">
      <dgm:prSet/>
      <dgm:spPr/>
      <dgm:t>
        <a:bodyPr/>
        <a:lstStyle/>
        <a:p>
          <a:endParaRPr lang="ru-RU"/>
        </a:p>
      </dgm:t>
    </dgm:pt>
    <dgm:pt modelId="{FE6B3507-0320-4C45-A2F7-3FBC4518A519}" type="sibTrans" cxnId="{C82F80A9-1985-482C-B465-06D66DBDD3DC}">
      <dgm:prSet/>
      <dgm:spPr/>
      <dgm:t>
        <a:bodyPr/>
        <a:lstStyle/>
        <a:p>
          <a:endParaRPr lang="ru-RU"/>
        </a:p>
      </dgm:t>
    </dgm:pt>
    <dgm:pt modelId="{178F55B9-3DC5-4EA9-A27F-102F02D43602}">
      <dgm:prSet phldrT="[Текст]"/>
      <dgm:spPr/>
      <dgm:t>
        <a:bodyPr/>
        <a:lstStyle/>
        <a:p>
          <a:r>
            <a:rPr lang="ru-RU" b="1" dirty="0">
              <a:solidFill>
                <a:schemeClr val="bg1"/>
              </a:solidFill>
              <a:latin typeface="Calibri (Основной текст)"/>
            </a:rPr>
            <a:t>4 этап</a:t>
          </a:r>
        </a:p>
      </dgm:t>
    </dgm:pt>
    <dgm:pt modelId="{BB9E552B-3FDB-49BF-8D31-E71F57CD729E}" type="parTrans" cxnId="{78DEE311-709B-4934-A9F3-FCAFA796EC0C}">
      <dgm:prSet/>
      <dgm:spPr/>
      <dgm:t>
        <a:bodyPr/>
        <a:lstStyle/>
        <a:p>
          <a:endParaRPr lang="ru-RU"/>
        </a:p>
      </dgm:t>
    </dgm:pt>
    <dgm:pt modelId="{60031535-4286-40EF-B186-8F9229BF75D7}" type="sibTrans" cxnId="{78DEE311-709B-4934-A9F3-FCAFA796EC0C}">
      <dgm:prSet/>
      <dgm:spPr/>
      <dgm:t>
        <a:bodyPr/>
        <a:lstStyle/>
        <a:p>
          <a:endParaRPr lang="ru-RU"/>
        </a:p>
      </dgm:t>
    </dgm:pt>
    <dgm:pt modelId="{BD497086-AC65-4D6D-BFF2-64522C8CDA58}">
      <dgm:prSet phldrT="[Текст]"/>
      <dgm:spPr/>
      <dgm:t>
        <a:bodyPr/>
        <a:lstStyle/>
        <a:p>
          <a:r>
            <a:rPr lang="ru-RU" b="1" dirty="0">
              <a:solidFill>
                <a:schemeClr val="bg1"/>
              </a:solidFill>
              <a:latin typeface="Calibri (Основной текст)"/>
            </a:rPr>
            <a:t>3 этап</a:t>
          </a:r>
        </a:p>
      </dgm:t>
    </dgm:pt>
    <dgm:pt modelId="{7FB57D7D-63CD-40A8-8398-D4025ED93F0E}" type="sibTrans" cxnId="{7C477E66-82A0-4629-8965-29DBB72D4CF0}">
      <dgm:prSet/>
      <dgm:spPr/>
      <dgm:t>
        <a:bodyPr/>
        <a:lstStyle/>
        <a:p>
          <a:endParaRPr lang="ru-RU"/>
        </a:p>
      </dgm:t>
    </dgm:pt>
    <dgm:pt modelId="{F95EF2AD-079F-47DD-9D1B-6E7A5DE32F91}" type="parTrans" cxnId="{7C477E66-82A0-4629-8965-29DBB72D4CF0}">
      <dgm:prSet/>
      <dgm:spPr/>
      <dgm:t>
        <a:bodyPr/>
        <a:lstStyle/>
        <a:p>
          <a:endParaRPr lang="ru-RU"/>
        </a:p>
      </dgm:t>
    </dgm:pt>
    <dgm:pt modelId="{48621C22-C5DE-49F9-9F98-1B17B9EB51F6}" type="pres">
      <dgm:prSet presAssocID="{0A7BBCB3-09B7-4BA9-ACDB-F57D4DBFD9B8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541B40EC-8B44-471A-A4D8-5BBB4943CA4F}" type="pres">
      <dgm:prSet presAssocID="{E60C6BDA-F007-4A70-88A7-A842AAAEE119}" presName="Accent1" presStyleCnt="0"/>
      <dgm:spPr/>
    </dgm:pt>
    <dgm:pt modelId="{183C3483-9C78-4FD0-B3BE-6B535D0794B0}" type="pres">
      <dgm:prSet presAssocID="{E60C6BDA-F007-4A70-88A7-A842AAAEE119}" presName="Accent" presStyleLbl="node1" presStyleIdx="0" presStyleCnt="4"/>
      <dgm:spPr>
        <a:solidFill>
          <a:srgbClr val="DEDEDE"/>
        </a:solidFill>
        <a:ln>
          <a:solidFill>
            <a:srgbClr val="DEDEDE"/>
          </a:solidFill>
        </a:ln>
      </dgm:spPr>
    </dgm:pt>
    <dgm:pt modelId="{9459BE76-9E81-438D-B07C-0729A80DEBA3}" type="pres">
      <dgm:prSet presAssocID="{E60C6BDA-F007-4A70-88A7-A842AAAEE119}" presName="Parent1" presStyleLbl="revTx" presStyleIdx="0" presStyleCnt="4">
        <dgm:presLayoutVars>
          <dgm:chMax val="1"/>
          <dgm:chPref val="1"/>
          <dgm:bulletEnabled val="1"/>
        </dgm:presLayoutVars>
      </dgm:prSet>
      <dgm:spPr/>
    </dgm:pt>
    <dgm:pt modelId="{306CFC89-A558-4BC0-BB8B-5C22EB8A3D64}" type="pres">
      <dgm:prSet presAssocID="{60930F08-C85C-44D7-AD81-5D228AEC5375}" presName="Accent2" presStyleCnt="0"/>
      <dgm:spPr/>
    </dgm:pt>
    <dgm:pt modelId="{465F4F97-4AB6-444E-8837-0A40A1597B06}" type="pres">
      <dgm:prSet presAssocID="{60930F08-C85C-44D7-AD81-5D228AEC5375}" presName="Accent" presStyleLbl="node1" presStyleIdx="1" presStyleCnt="4"/>
      <dgm:spPr>
        <a:solidFill>
          <a:schemeClr val="bg1"/>
        </a:solidFill>
      </dgm:spPr>
    </dgm:pt>
    <dgm:pt modelId="{EF3EFB85-8539-4582-A3BC-B6EEC54D9AFF}" type="pres">
      <dgm:prSet presAssocID="{60930F08-C85C-44D7-AD81-5D228AEC5375}" presName="Parent2" presStyleLbl="revTx" presStyleIdx="1" presStyleCnt="4" custScaleX="124684" custLinFactNeighborX="529" custLinFactNeighborY="-290">
        <dgm:presLayoutVars>
          <dgm:chMax val="1"/>
          <dgm:chPref val="1"/>
          <dgm:bulletEnabled val="1"/>
        </dgm:presLayoutVars>
      </dgm:prSet>
      <dgm:spPr/>
    </dgm:pt>
    <dgm:pt modelId="{1007A87C-B560-4F5A-9576-FFE4BD2ECFE9}" type="pres">
      <dgm:prSet presAssocID="{BD497086-AC65-4D6D-BFF2-64522C8CDA58}" presName="Accent3" presStyleCnt="0"/>
      <dgm:spPr/>
    </dgm:pt>
    <dgm:pt modelId="{F34C61D6-AD56-4DBA-B1E0-458FA80117F9}" type="pres">
      <dgm:prSet presAssocID="{BD497086-AC65-4D6D-BFF2-64522C8CDA58}" presName="Accent" presStyleLbl="node1" presStyleIdx="2" presStyleCnt="4"/>
      <dgm:spPr>
        <a:solidFill>
          <a:srgbClr val="DEDEDE"/>
        </a:solidFill>
        <a:ln>
          <a:solidFill>
            <a:srgbClr val="DEDEDE"/>
          </a:solidFill>
        </a:ln>
      </dgm:spPr>
    </dgm:pt>
    <dgm:pt modelId="{A9C7E5B0-74FE-40AB-A082-DD94BF565CF9}" type="pres">
      <dgm:prSet presAssocID="{BD497086-AC65-4D6D-BFF2-64522C8CDA58}" presName="Parent3" presStyleLbl="revTx" presStyleIdx="2" presStyleCnt="4">
        <dgm:presLayoutVars>
          <dgm:chMax val="1"/>
          <dgm:chPref val="1"/>
          <dgm:bulletEnabled val="1"/>
        </dgm:presLayoutVars>
      </dgm:prSet>
      <dgm:spPr/>
    </dgm:pt>
    <dgm:pt modelId="{23847DA4-D5E3-459E-9670-53B8FEF726A4}" type="pres">
      <dgm:prSet presAssocID="{178F55B9-3DC5-4EA9-A27F-102F02D43602}" presName="Accent4" presStyleCnt="0"/>
      <dgm:spPr/>
    </dgm:pt>
    <dgm:pt modelId="{8AB635A6-C437-40F5-949A-0E02FCF71B99}" type="pres">
      <dgm:prSet presAssocID="{178F55B9-3DC5-4EA9-A27F-102F02D43602}" presName="Accent" presStyleLbl="node1" presStyleIdx="3" presStyleCnt="4"/>
      <dgm:spPr>
        <a:solidFill>
          <a:schemeClr val="bg1"/>
        </a:solidFill>
      </dgm:spPr>
    </dgm:pt>
    <dgm:pt modelId="{540D022C-9DF9-4E4C-B3CD-AA859A2B56DC}" type="pres">
      <dgm:prSet presAssocID="{178F55B9-3DC5-4EA9-A27F-102F02D43602}" presName="Parent4" presStyleLbl="revTx" presStyleIdx="3" presStyleCnt="4">
        <dgm:presLayoutVars>
          <dgm:chMax val="1"/>
          <dgm:chPref val="1"/>
          <dgm:bulletEnabled val="1"/>
        </dgm:presLayoutVars>
      </dgm:prSet>
      <dgm:spPr/>
    </dgm:pt>
  </dgm:ptLst>
  <dgm:cxnLst>
    <dgm:cxn modelId="{78DEE311-709B-4934-A9F3-FCAFA796EC0C}" srcId="{0A7BBCB3-09B7-4BA9-ACDB-F57D4DBFD9B8}" destId="{178F55B9-3DC5-4EA9-A27F-102F02D43602}" srcOrd="3" destOrd="0" parTransId="{BB9E552B-3FDB-49BF-8D31-E71F57CD729E}" sibTransId="{60031535-4286-40EF-B186-8F9229BF75D7}"/>
    <dgm:cxn modelId="{67652626-0B2E-415B-95C4-C239CF71E583}" srcId="{0A7BBCB3-09B7-4BA9-ACDB-F57D4DBFD9B8}" destId="{E60C6BDA-F007-4A70-88A7-A842AAAEE119}" srcOrd="0" destOrd="0" parTransId="{ED7E8670-8C37-4001-BCAB-BF3B1A4B43DF}" sibTransId="{1C302554-44BE-4443-9FB5-53F38136EFB0}"/>
    <dgm:cxn modelId="{7C477E66-82A0-4629-8965-29DBB72D4CF0}" srcId="{0A7BBCB3-09B7-4BA9-ACDB-F57D4DBFD9B8}" destId="{BD497086-AC65-4D6D-BFF2-64522C8CDA58}" srcOrd="2" destOrd="0" parTransId="{F95EF2AD-079F-47DD-9D1B-6E7A5DE32F91}" sibTransId="{7FB57D7D-63CD-40A8-8398-D4025ED93F0E}"/>
    <dgm:cxn modelId="{789D6A4E-081C-4A83-B078-67369F6DEB9D}" type="presOf" srcId="{0A7BBCB3-09B7-4BA9-ACDB-F57D4DBFD9B8}" destId="{48621C22-C5DE-49F9-9F98-1B17B9EB51F6}" srcOrd="0" destOrd="0" presId="urn:microsoft.com/office/officeart/2009/layout/CircleArrowProcess"/>
    <dgm:cxn modelId="{B7C0A756-6991-44D2-B77A-BB6F6CB5DDC5}" type="presOf" srcId="{60930F08-C85C-44D7-AD81-5D228AEC5375}" destId="{EF3EFB85-8539-4582-A3BC-B6EEC54D9AFF}" srcOrd="0" destOrd="0" presId="urn:microsoft.com/office/officeart/2009/layout/CircleArrowProcess"/>
    <dgm:cxn modelId="{42A97083-543D-43E1-8782-91197CE446EC}" type="presOf" srcId="{BD497086-AC65-4D6D-BFF2-64522C8CDA58}" destId="{A9C7E5B0-74FE-40AB-A082-DD94BF565CF9}" srcOrd="0" destOrd="0" presId="urn:microsoft.com/office/officeart/2009/layout/CircleArrowProcess"/>
    <dgm:cxn modelId="{8AC16797-5E22-4BDF-B21A-B35322EFEEB3}" type="presOf" srcId="{E60C6BDA-F007-4A70-88A7-A842AAAEE119}" destId="{9459BE76-9E81-438D-B07C-0729A80DEBA3}" srcOrd="0" destOrd="0" presId="urn:microsoft.com/office/officeart/2009/layout/CircleArrowProcess"/>
    <dgm:cxn modelId="{3280E5A8-D0F6-4BCF-9952-D51C4D98AFA9}" type="presOf" srcId="{178F55B9-3DC5-4EA9-A27F-102F02D43602}" destId="{540D022C-9DF9-4E4C-B3CD-AA859A2B56DC}" srcOrd="0" destOrd="0" presId="urn:microsoft.com/office/officeart/2009/layout/CircleArrowProcess"/>
    <dgm:cxn modelId="{C82F80A9-1985-482C-B465-06D66DBDD3DC}" srcId="{0A7BBCB3-09B7-4BA9-ACDB-F57D4DBFD9B8}" destId="{60930F08-C85C-44D7-AD81-5D228AEC5375}" srcOrd="1" destOrd="0" parTransId="{8539E239-E188-4903-B6FB-5935AB60421B}" sibTransId="{FE6B3507-0320-4C45-A2F7-3FBC4518A519}"/>
    <dgm:cxn modelId="{B7EC8AD2-234B-4C32-9040-7E0FE1EBB5AB}" type="presParOf" srcId="{48621C22-C5DE-49F9-9F98-1B17B9EB51F6}" destId="{541B40EC-8B44-471A-A4D8-5BBB4943CA4F}" srcOrd="0" destOrd="0" presId="urn:microsoft.com/office/officeart/2009/layout/CircleArrowProcess"/>
    <dgm:cxn modelId="{A2F68236-00B5-41CB-9E1A-6619D4FE2839}" type="presParOf" srcId="{541B40EC-8B44-471A-A4D8-5BBB4943CA4F}" destId="{183C3483-9C78-4FD0-B3BE-6B535D0794B0}" srcOrd="0" destOrd="0" presId="urn:microsoft.com/office/officeart/2009/layout/CircleArrowProcess"/>
    <dgm:cxn modelId="{96757D53-6F59-4EFB-ACDA-64D44C8EC738}" type="presParOf" srcId="{48621C22-C5DE-49F9-9F98-1B17B9EB51F6}" destId="{9459BE76-9E81-438D-B07C-0729A80DEBA3}" srcOrd="1" destOrd="0" presId="urn:microsoft.com/office/officeart/2009/layout/CircleArrowProcess"/>
    <dgm:cxn modelId="{0C93CBFE-A3FE-46C6-876A-75B931EF17EC}" type="presParOf" srcId="{48621C22-C5DE-49F9-9F98-1B17B9EB51F6}" destId="{306CFC89-A558-4BC0-BB8B-5C22EB8A3D64}" srcOrd="2" destOrd="0" presId="urn:microsoft.com/office/officeart/2009/layout/CircleArrowProcess"/>
    <dgm:cxn modelId="{1F74D142-222A-4036-8B77-0465A839797E}" type="presParOf" srcId="{306CFC89-A558-4BC0-BB8B-5C22EB8A3D64}" destId="{465F4F97-4AB6-444E-8837-0A40A1597B06}" srcOrd="0" destOrd="0" presId="urn:microsoft.com/office/officeart/2009/layout/CircleArrowProcess"/>
    <dgm:cxn modelId="{88DE118E-68BA-4CD4-84A8-AFEFE5694FB4}" type="presParOf" srcId="{48621C22-C5DE-49F9-9F98-1B17B9EB51F6}" destId="{EF3EFB85-8539-4582-A3BC-B6EEC54D9AFF}" srcOrd="3" destOrd="0" presId="urn:microsoft.com/office/officeart/2009/layout/CircleArrowProcess"/>
    <dgm:cxn modelId="{A9FACDD1-4F7E-4B4E-AF52-B2BFB72387A9}" type="presParOf" srcId="{48621C22-C5DE-49F9-9F98-1B17B9EB51F6}" destId="{1007A87C-B560-4F5A-9576-FFE4BD2ECFE9}" srcOrd="4" destOrd="0" presId="urn:microsoft.com/office/officeart/2009/layout/CircleArrowProcess"/>
    <dgm:cxn modelId="{4C1EBAF6-0B7B-4297-A5C3-1AEBC787EC79}" type="presParOf" srcId="{1007A87C-B560-4F5A-9576-FFE4BD2ECFE9}" destId="{F34C61D6-AD56-4DBA-B1E0-458FA80117F9}" srcOrd="0" destOrd="0" presId="urn:microsoft.com/office/officeart/2009/layout/CircleArrowProcess"/>
    <dgm:cxn modelId="{5142367A-4E16-4610-B5F0-AA32DEBC8930}" type="presParOf" srcId="{48621C22-C5DE-49F9-9F98-1B17B9EB51F6}" destId="{A9C7E5B0-74FE-40AB-A082-DD94BF565CF9}" srcOrd="5" destOrd="0" presId="urn:microsoft.com/office/officeart/2009/layout/CircleArrowProcess"/>
    <dgm:cxn modelId="{C1E635C6-E36F-4E6E-A0CC-8D2229847904}" type="presParOf" srcId="{48621C22-C5DE-49F9-9F98-1B17B9EB51F6}" destId="{23847DA4-D5E3-459E-9670-53B8FEF726A4}" srcOrd="6" destOrd="0" presId="urn:microsoft.com/office/officeart/2009/layout/CircleArrowProcess"/>
    <dgm:cxn modelId="{F47C92F4-3C06-43D7-A1BA-59D29E460B41}" type="presParOf" srcId="{23847DA4-D5E3-459E-9670-53B8FEF726A4}" destId="{8AB635A6-C437-40F5-949A-0E02FCF71B99}" srcOrd="0" destOrd="0" presId="urn:microsoft.com/office/officeart/2009/layout/CircleArrowProcess"/>
    <dgm:cxn modelId="{981012FD-EA68-48D1-B1D4-3834A5163AA6}" type="presParOf" srcId="{48621C22-C5DE-49F9-9F98-1B17B9EB51F6}" destId="{540D022C-9DF9-4E4C-B3CD-AA859A2B56DC}" srcOrd="7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3C3483-9C78-4FD0-B3BE-6B535D0794B0}">
      <dsp:nvSpPr>
        <dsp:cNvPr id="0" name=""/>
        <dsp:cNvSpPr/>
      </dsp:nvSpPr>
      <dsp:spPr>
        <a:xfrm>
          <a:off x="3126297" y="0"/>
          <a:ext cx="2140269" cy="2140487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rgbClr val="DEDEDE"/>
        </a:solidFill>
        <a:ln w="12700" cap="flat" cmpd="sng" algn="ctr">
          <a:solidFill>
            <a:srgbClr val="DEDEDE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59BE76-9E81-438D-B07C-0729A80DEBA3}">
      <dsp:nvSpPr>
        <dsp:cNvPr id="0" name=""/>
        <dsp:cNvSpPr/>
      </dsp:nvSpPr>
      <dsp:spPr>
        <a:xfrm>
          <a:off x="3598835" y="774798"/>
          <a:ext cx="1194391" cy="5971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500" b="1" kern="1200" dirty="0">
              <a:solidFill>
                <a:schemeClr val="bg1"/>
              </a:solidFill>
              <a:latin typeface="Calibri (Основной текст)"/>
            </a:rPr>
            <a:t>1 этап</a:t>
          </a:r>
        </a:p>
      </dsp:txBody>
      <dsp:txXfrm>
        <a:off x="3598835" y="774798"/>
        <a:ext cx="1194391" cy="597134"/>
      </dsp:txXfrm>
    </dsp:sp>
    <dsp:sp modelId="{465F4F97-4AB6-444E-8837-0A40A1597B06}">
      <dsp:nvSpPr>
        <dsp:cNvPr id="0" name=""/>
        <dsp:cNvSpPr/>
      </dsp:nvSpPr>
      <dsp:spPr>
        <a:xfrm>
          <a:off x="2531711" y="1230028"/>
          <a:ext cx="2140269" cy="2140487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3EFB85-8539-4582-A3BC-B6EEC54D9AFF}">
      <dsp:nvSpPr>
        <dsp:cNvPr id="0" name=""/>
        <dsp:cNvSpPr/>
      </dsp:nvSpPr>
      <dsp:spPr>
        <a:xfrm>
          <a:off x="2860746" y="2005365"/>
          <a:ext cx="1489215" cy="5971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500" b="1" kern="1200" dirty="0">
              <a:solidFill>
                <a:schemeClr val="bg1"/>
              </a:solidFill>
              <a:latin typeface="Calibri (Основной текст)"/>
            </a:rPr>
            <a:t>2 этап</a:t>
          </a:r>
        </a:p>
      </dsp:txBody>
      <dsp:txXfrm>
        <a:off x="2860746" y="2005365"/>
        <a:ext cx="1489215" cy="597134"/>
      </dsp:txXfrm>
    </dsp:sp>
    <dsp:sp modelId="{F34C61D6-AD56-4DBA-B1E0-458FA80117F9}">
      <dsp:nvSpPr>
        <dsp:cNvPr id="0" name=""/>
        <dsp:cNvSpPr/>
      </dsp:nvSpPr>
      <dsp:spPr>
        <a:xfrm>
          <a:off x="3126297" y="2464597"/>
          <a:ext cx="2140269" cy="2140487"/>
        </a:xfrm>
        <a:prstGeom prst="circularArrow">
          <a:avLst>
            <a:gd name="adj1" fmla="val 10980"/>
            <a:gd name="adj2" fmla="val 1142322"/>
            <a:gd name="adj3" fmla="val 4500000"/>
            <a:gd name="adj4" fmla="val 13500000"/>
            <a:gd name="adj5" fmla="val 12500"/>
          </a:avLst>
        </a:prstGeom>
        <a:solidFill>
          <a:srgbClr val="DEDEDE"/>
        </a:solidFill>
        <a:ln w="12700" cap="flat" cmpd="sng" algn="ctr">
          <a:solidFill>
            <a:srgbClr val="DEDEDE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C7E5B0-74FE-40AB-A082-DD94BF565CF9}">
      <dsp:nvSpPr>
        <dsp:cNvPr id="0" name=""/>
        <dsp:cNvSpPr/>
      </dsp:nvSpPr>
      <dsp:spPr>
        <a:xfrm>
          <a:off x="3598835" y="3239395"/>
          <a:ext cx="1194391" cy="5971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500" b="1" kern="1200" dirty="0">
              <a:solidFill>
                <a:schemeClr val="bg1"/>
              </a:solidFill>
              <a:latin typeface="Calibri (Основной текст)"/>
            </a:rPr>
            <a:t>3 этап</a:t>
          </a:r>
        </a:p>
      </dsp:txBody>
      <dsp:txXfrm>
        <a:off x="3598835" y="3239395"/>
        <a:ext cx="1194391" cy="597134"/>
      </dsp:txXfrm>
    </dsp:sp>
    <dsp:sp modelId="{8AB635A6-C437-40F5-949A-0E02FCF71B99}">
      <dsp:nvSpPr>
        <dsp:cNvPr id="0" name=""/>
        <dsp:cNvSpPr/>
      </dsp:nvSpPr>
      <dsp:spPr>
        <a:xfrm>
          <a:off x="2684272" y="3836530"/>
          <a:ext cx="1838761" cy="1839649"/>
        </a:xfrm>
        <a:prstGeom prst="blockArc">
          <a:avLst>
            <a:gd name="adj1" fmla="val 0"/>
            <a:gd name="adj2" fmla="val 18900000"/>
            <a:gd name="adj3" fmla="val 12740"/>
          </a:avLst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0D022C-9DF9-4E4C-B3CD-AA859A2B56DC}">
      <dsp:nvSpPr>
        <dsp:cNvPr id="0" name=""/>
        <dsp:cNvSpPr/>
      </dsp:nvSpPr>
      <dsp:spPr>
        <a:xfrm>
          <a:off x="3001840" y="4471694"/>
          <a:ext cx="1194391" cy="5971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500" b="1" kern="1200" dirty="0">
              <a:solidFill>
                <a:schemeClr val="bg1"/>
              </a:solidFill>
              <a:latin typeface="Calibri (Основной текст)"/>
            </a:rPr>
            <a:t>4 этап</a:t>
          </a:r>
        </a:p>
      </dsp:txBody>
      <dsp:txXfrm>
        <a:off x="3001840" y="4471694"/>
        <a:ext cx="1194391" cy="5971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0.76256</cdr:x>
      <cdr:y>0.33171</cdr:y>
    </cdr:from>
    <cdr:to>
      <cdr:x>0.77914</cdr:x>
      <cdr:y>0.35753</cdr:y>
    </cdr:to>
    <cdr:sp macro="" textlink="">
      <cdr:nvSpPr>
        <cdr:cNvPr id="2" name="Звезда: 5 точек 1">
          <a:extLst xmlns:a="http://schemas.openxmlformats.org/drawingml/2006/main">
            <a:ext uri="{FF2B5EF4-FFF2-40B4-BE49-F238E27FC236}">
              <a16:creationId xmlns:a16="http://schemas.microsoft.com/office/drawing/2014/main" id="{D5179569-7999-4819-8A42-02435E803860}"/>
            </a:ext>
          </a:extLst>
        </cdr:cNvPr>
        <cdr:cNvSpPr/>
      </cdr:nvSpPr>
      <cdr:spPr>
        <a:xfrm xmlns:a="http://schemas.openxmlformats.org/drawingml/2006/main">
          <a:off x="5392346" y="1607631"/>
          <a:ext cx="117231" cy="125137"/>
        </a:xfrm>
        <a:prstGeom xmlns:a="http://schemas.openxmlformats.org/drawingml/2006/main" prst="star5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/>
        </a:p>
      </cdr:txBody>
    </cdr:sp>
  </cdr:relSizeAnchor>
  <cdr:relSizeAnchor xmlns:cdr="http://schemas.openxmlformats.org/drawingml/2006/chartDrawing">
    <cdr:from>
      <cdr:x>0.96403</cdr:x>
      <cdr:y>0.07274</cdr:y>
    </cdr:from>
    <cdr:to>
      <cdr:x>0.9806</cdr:x>
      <cdr:y>0.09856</cdr:y>
    </cdr:to>
    <cdr:sp macro="" textlink="">
      <cdr:nvSpPr>
        <cdr:cNvPr id="3" name="Звезда: 5 точек 2">
          <a:extLst xmlns:a="http://schemas.openxmlformats.org/drawingml/2006/main">
            <a:ext uri="{FF2B5EF4-FFF2-40B4-BE49-F238E27FC236}">
              <a16:creationId xmlns:a16="http://schemas.microsoft.com/office/drawing/2014/main" id="{D5179569-7999-4819-8A42-02435E803860}"/>
            </a:ext>
          </a:extLst>
        </cdr:cNvPr>
        <cdr:cNvSpPr/>
      </cdr:nvSpPr>
      <cdr:spPr>
        <a:xfrm xmlns:a="http://schemas.openxmlformats.org/drawingml/2006/main">
          <a:off x="6816969" y="352537"/>
          <a:ext cx="117231" cy="125137"/>
        </a:xfrm>
        <a:prstGeom xmlns:a="http://schemas.openxmlformats.org/drawingml/2006/main" prst="star5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1A7BB5-8C16-426B-9A08-7642211B9E2B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9130F1-2C16-4E2D-9CB7-407D8B6117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42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9130F1-2C16-4E2D-9CB7-407D8B6117F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40592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9130F1-2C16-4E2D-9CB7-407D8B6117F3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78641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9130F1-2C16-4E2D-9CB7-407D8B6117F3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75297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8619D7-922C-406A-8BC6-98C3CB83B4F9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3565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D90AF6-05BC-4E99-8C71-F995D6BFCA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F58C66F-C164-4DFE-991A-4BFC05BC13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DC1CA4A-8C73-42BE-A69F-587C65212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E960E-E351-43BD-B3B6-16C7C19F5F63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E6F49A7-F31F-4EF4-BA66-4EA0EABC1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ADE3ED3-23A1-4F0E-8ACB-B71A30CAF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F832D-98CC-4EBB-992D-8241E35AAF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8490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D0A2FE-8DD1-4D65-9DC4-CA3B9D128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AE4F3CC-0D94-4ADB-9BFD-65D25D88B7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A04B6FC-4D9F-4356-B7AD-55CA560BF5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E960E-E351-43BD-B3B6-16C7C19F5F63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687949F-7FC3-4E3B-AE83-1A245B56C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B782753-6A9F-40FB-B4B7-AD2FD54DB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F832D-98CC-4EBB-992D-8241E35AAF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3277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115A63-56DB-4322-9204-4FB4C84654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97D0B20-4612-4808-A92A-DA9586227E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AF4690C-AAB3-4892-9D47-CF1FCE5E5A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E960E-E351-43BD-B3B6-16C7C19F5F63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9FD47A3-77E0-4DD6-96EE-0E3CAA0AD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9C285EB-0E6D-4170-90AE-2AC4F8FFA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F832D-98CC-4EBB-992D-8241E35AAF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2446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16634E-3729-4FA9-BF3E-8C7CCB9A4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6F7D193-5C60-4AD9-9622-52F45E5564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2E22651-E2EF-482B-A32B-A192F38F24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09B5E70-1768-4C10-8021-19FBB78DC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E960E-E351-43BD-B3B6-16C7C19F5F63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043A764-716B-489F-9CEF-BE05231DC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E74B8A9-BA09-44F1-B96E-326ED32F2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F832D-98CC-4EBB-992D-8241E35AAF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6948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7412DD-9884-4387-B379-B2CB70802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DDAE4B3-8A3F-46A2-A6BE-75389BA03D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C5EF142-F940-4332-8B3E-09B432C2B5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00DA889-F6F5-4618-AAB4-1D447EDB45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13A12DC-9E08-45C9-9021-8B4280121E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AF81575-C8FF-4E4A-A98C-2866C5615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E960E-E351-43BD-B3B6-16C7C19F5F63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2DB0460-8006-4C55-A9D7-D676BDD9B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27E124B-0300-44A3-B0B6-825CC5002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F832D-98CC-4EBB-992D-8241E35AAF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1135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8E694A-FAB6-43BD-ADC8-8B11D50AD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45DF727-5E56-4655-9821-1885FF0CE9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E960E-E351-43BD-B3B6-16C7C19F5F63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A1E4A7B-1C0F-41E3-81F8-8A4481D5E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0D02811-BB23-46F7-B557-472C5C104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F832D-98CC-4EBB-992D-8241E35AAF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7670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72F3E53-6905-479B-90F0-4653F57A3B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E960E-E351-43BD-B3B6-16C7C19F5F63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FAC1270-E286-4910-8DE2-D458D4E6A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F3EB86E-03EF-4823-841D-90A8BF4D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F832D-98CC-4EBB-992D-8241E35AAF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803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EE8CF3-1B17-44CF-B98A-B19A4C4A2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92A2E5-1916-4E03-A190-A173EA8067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A8BB775-4BC4-4306-8898-08085F2DE3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F76F8FA-C5E3-48D3-9338-587311450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E960E-E351-43BD-B3B6-16C7C19F5F63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AC48EA8-DD50-430A-8CCB-281A2E21E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4315340-093D-4675-B469-5EAE0C397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F832D-98CC-4EBB-992D-8241E35AAF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74294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F16994-4761-42A3-BB6C-6781E8DDB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83FCC7F-126C-4DC8-997F-31C7DE3F73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ADDE4FC-3C37-4F7F-BDC1-11A5932D8A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82BCB33-B607-4E0F-B692-E4C9AA2FB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E960E-E351-43BD-B3B6-16C7C19F5F63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5095017-F64B-4473-A305-79D81580A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3F0282A-A79F-442C-A7EC-62127435C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F832D-98CC-4EBB-992D-8241E35AAF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411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0E4696-0A86-4CB4-99B0-87C0BF6E2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D763F9D-F48A-44CD-898A-B1F36B8760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91DEBE2-FE1D-4D2E-AC72-94147F82A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E960E-E351-43BD-B3B6-16C7C19F5F63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008A778-9232-449B-A14E-2D9A86BE4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9727AB-72F0-4EB7-98A0-223368B93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F832D-98CC-4EBB-992D-8241E35AAF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11918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EA8B6FA-380D-4F0D-AA51-9DFF1FC09B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D3A9E15-9B41-413B-8B49-C0150F272A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9A6124D-BDF9-4F72-995A-793B80B89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E960E-E351-43BD-B3B6-16C7C19F5F63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CD647DF-C245-468A-BD98-89B6BB7F3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B965197-A991-4812-BF29-94BCDEB86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F832D-98CC-4EBB-992D-8241E35AAF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2258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41FBAE-7BB3-4CE9-9428-29B2B4EB1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F533389-BF99-42B3-8E44-5F70DA2EA9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2E5F26A-A343-4A8D-95DB-0BA46B92CA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7E960E-E351-43BD-B3B6-16C7C19F5F63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180C55B-0D3D-40D7-BBD2-95060C67AB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70F83A0-9E39-4349-8977-BD858AA527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6F832D-98CC-4EBB-992D-8241E35AAF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5375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jpe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9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jpg"/><Relationship Id="rId7" Type="http://schemas.openxmlformats.org/officeDocument/2006/relationships/image" Target="../media/image46.jp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g"/><Relationship Id="rId5" Type="http://schemas.openxmlformats.org/officeDocument/2006/relationships/image" Target="../media/image44.jpg"/><Relationship Id="rId4" Type="http://schemas.openxmlformats.org/officeDocument/2006/relationships/image" Target="../media/image43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09A631-E8D9-5534-11C7-7279A3A7A7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4608" y="4910925"/>
            <a:ext cx="3553324" cy="590931"/>
          </a:xfrm>
          <a:effectLst/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rgbClr val="2664E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Corbel Light" panose="020B0303020204020204" pitchFamily="34" charset="0"/>
              </a:rPr>
              <a:t>УМНЫЙ ГОРОД</a:t>
            </a:r>
            <a:endParaRPr lang="ru-RU" sz="3600" b="1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orbel Light" panose="020B0303020204020204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0975A94-33B5-02AE-AC14-A2EF87E28FEB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2664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45471B6-D4DB-E984-384A-C387CD81A0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2406" y="1715992"/>
            <a:ext cx="3057729" cy="3061259"/>
          </a:xfrm>
          <a:prstGeom prst="rect">
            <a:avLst/>
          </a:prstGeom>
          <a:effectLst>
            <a:glow rad="63500">
              <a:schemeClr val="bg1">
                <a:alpha val="40000"/>
              </a:schemeClr>
            </a:glo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0B35FD3-8223-F745-BA2E-5344AAD1D487}"/>
              </a:ext>
            </a:extLst>
          </p:cNvPr>
          <p:cNvSpPr txBox="1"/>
          <p:nvPr/>
        </p:nvSpPr>
        <p:spPr>
          <a:xfrm>
            <a:off x="402332" y="628233"/>
            <a:ext cx="5369670" cy="2800767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ru-RU" sz="4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01600">
                    <a:srgbClr val="2664EB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СИСТЕМА ИНФОРМИРОВАНИЯ О ПРОИСШЕСТВИЯХ В ГОРОДЕ</a:t>
            </a:r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22FC9928-7E14-4DBA-88C3-0A0DFB25FD12}"/>
              </a:ext>
            </a:extLst>
          </p:cNvPr>
          <p:cNvSpPr txBox="1">
            <a:spLocks/>
          </p:cNvSpPr>
          <p:nvPr/>
        </p:nvSpPr>
        <p:spPr>
          <a:xfrm>
            <a:off x="402333" y="4800590"/>
            <a:ext cx="3819475" cy="75289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40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01600">
                    <a:srgbClr val="2664EB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СТАРТАП </a:t>
            </a:r>
          </a:p>
        </p:txBody>
      </p:sp>
      <p:sp>
        <p:nvSpPr>
          <p:cNvPr id="11" name="Объект 2">
            <a:extLst>
              <a:ext uri="{FF2B5EF4-FFF2-40B4-BE49-F238E27FC236}">
                <a16:creationId xmlns:a16="http://schemas.microsoft.com/office/drawing/2014/main" id="{4F2AAEB5-6372-4F03-B8B1-A8E953A3755F}"/>
              </a:ext>
            </a:extLst>
          </p:cNvPr>
          <p:cNvSpPr txBox="1">
            <a:spLocks/>
          </p:cNvSpPr>
          <p:nvPr/>
        </p:nvSpPr>
        <p:spPr>
          <a:xfrm>
            <a:off x="402333" y="5459973"/>
            <a:ext cx="3819475" cy="75289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5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01600">
                    <a:srgbClr val="2664EB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CEO </a:t>
            </a:r>
            <a:r>
              <a:rPr lang="ru-RU" sz="25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01600">
                    <a:srgbClr val="2664EB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5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01600">
                    <a:srgbClr val="2664EB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ru-RU" sz="25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01600">
                    <a:srgbClr val="2664EB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500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01600">
                    <a:srgbClr val="2664EB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Сеземов</a:t>
            </a:r>
            <a:r>
              <a:rPr lang="ru-RU" sz="25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01600">
                    <a:srgbClr val="2664EB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Даниил</a:t>
            </a:r>
          </a:p>
        </p:txBody>
      </p:sp>
    </p:spTree>
    <p:extLst>
      <p:ext uri="{BB962C8B-B14F-4D97-AF65-F5344CB8AC3E}">
        <p14:creationId xmlns:p14="http://schemas.microsoft.com/office/powerpoint/2010/main" val="10343231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C7F969D-9366-4997-8E53-5DF5ACB19F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933" y="0"/>
            <a:ext cx="11396133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38FDD3A-40B9-4875-8C5A-2964F53E5677}"/>
              </a:ext>
            </a:extLst>
          </p:cNvPr>
          <p:cNvSpPr txBox="1"/>
          <p:nvPr/>
        </p:nvSpPr>
        <p:spPr>
          <a:xfrm>
            <a:off x="797170" y="1461476"/>
            <a:ext cx="4978400" cy="125046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512F883-A578-4FE8-90EE-90217F6A0B05}"/>
              </a:ext>
            </a:extLst>
          </p:cNvPr>
          <p:cNvSpPr txBox="1"/>
          <p:nvPr/>
        </p:nvSpPr>
        <p:spPr>
          <a:xfrm>
            <a:off x="797170" y="1285930"/>
            <a:ext cx="5486399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800" b="1" dirty="0">
                <a:solidFill>
                  <a:srgbClr val="2664EB"/>
                </a:solidFill>
              </a:rPr>
              <a:t>Хаос в информировании граждан в сфере ЖКХ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AD61F-D45F-4BC2-8F3A-5FD598511382}"/>
              </a:ext>
            </a:extLst>
          </p:cNvPr>
          <p:cNvSpPr txBox="1"/>
          <p:nvPr/>
        </p:nvSpPr>
        <p:spPr>
          <a:xfrm>
            <a:off x="3320143" y="108857"/>
            <a:ext cx="5486399" cy="59871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E611D98E-B4E0-4A0F-A820-C6490D17127F}"/>
              </a:ext>
            </a:extLst>
          </p:cNvPr>
          <p:cNvSpPr txBox="1">
            <a:spLocks/>
          </p:cNvSpPr>
          <p:nvPr/>
        </p:nvSpPr>
        <p:spPr>
          <a:xfrm>
            <a:off x="3509656" y="203143"/>
            <a:ext cx="5693067" cy="8025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200" dirty="0">
                <a:latin typeface="Calibri (Основной текст)"/>
              </a:rPr>
              <a:t>Современная проблема</a:t>
            </a:r>
          </a:p>
        </p:txBody>
      </p:sp>
    </p:spTree>
    <p:extLst>
      <p:ext uri="{BB962C8B-B14F-4D97-AF65-F5344CB8AC3E}">
        <p14:creationId xmlns:p14="http://schemas.microsoft.com/office/powerpoint/2010/main" val="3816427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C11D0BE-8321-497B-AC1B-6509B2A60B1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148" t="57697"/>
          <a:stretch/>
        </p:blipFill>
        <p:spPr>
          <a:xfrm>
            <a:off x="1649230" y="4210771"/>
            <a:ext cx="3295946" cy="174077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5DA9C08-81E9-4306-9080-DDA9DDC5137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40" t="2162" r="3305" b="44026"/>
          <a:stretch/>
        </p:blipFill>
        <p:spPr>
          <a:xfrm>
            <a:off x="1507710" y="1470636"/>
            <a:ext cx="3437465" cy="2286000"/>
          </a:xfrm>
          <a:prstGeom prst="rect">
            <a:avLst/>
          </a:prstGeom>
        </p:spPr>
      </p:pic>
      <p:pic>
        <p:nvPicPr>
          <p:cNvPr id="6" name="Рисунок 5" descr="Изображение выглядит как текст, снимок экрана, Шрифт, программное обеспечение&#10;&#10;Автоматически созданное описание">
            <a:extLst>
              <a:ext uri="{FF2B5EF4-FFF2-40B4-BE49-F238E27FC236}">
                <a16:creationId xmlns:a16="http://schemas.microsoft.com/office/drawing/2014/main" id="{BB6F1E72-AA9F-4B15-98BB-CFDD5A7C423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814" t="2406" r="3707" b="50906"/>
          <a:stretch/>
        </p:blipFill>
        <p:spPr>
          <a:xfrm>
            <a:off x="6349999" y="4249848"/>
            <a:ext cx="3176649" cy="174077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3D82FF3-614E-4A68-B313-C67E323FD4A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528" r="6493"/>
          <a:stretch/>
        </p:blipFill>
        <p:spPr>
          <a:xfrm>
            <a:off x="6221046" y="1324959"/>
            <a:ext cx="5267281" cy="1599887"/>
          </a:xfrm>
          <a:prstGeom prst="rect">
            <a:avLst/>
          </a:prstGeom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3C308B57-78D0-41AA-8E42-B6EA71B17EAE}"/>
              </a:ext>
            </a:extLst>
          </p:cNvPr>
          <p:cNvCxnSpPr/>
          <p:nvPr/>
        </p:nvCxnSpPr>
        <p:spPr>
          <a:xfrm>
            <a:off x="5681786" y="1339606"/>
            <a:ext cx="0" cy="48064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F20FA2C0-11D1-4178-BA32-813923C7BA6F}"/>
              </a:ext>
            </a:extLst>
          </p:cNvPr>
          <p:cNvCxnSpPr/>
          <p:nvPr/>
        </p:nvCxnSpPr>
        <p:spPr>
          <a:xfrm>
            <a:off x="1414584" y="4059360"/>
            <a:ext cx="987083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775C6702-AB12-427E-ACA9-8EC2D9F21F41}"/>
              </a:ext>
            </a:extLst>
          </p:cNvPr>
          <p:cNvSpPr txBox="1">
            <a:spLocks/>
          </p:cNvSpPr>
          <p:nvPr/>
        </p:nvSpPr>
        <p:spPr>
          <a:xfrm>
            <a:off x="3564055" y="191141"/>
            <a:ext cx="5063890" cy="8025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200" dirty="0">
                <a:latin typeface="Calibri (Основной текст)"/>
              </a:rPr>
              <a:t>Отзывы на компании</a:t>
            </a:r>
          </a:p>
        </p:txBody>
      </p:sp>
    </p:spTree>
    <p:extLst>
      <p:ext uri="{BB962C8B-B14F-4D97-AF65-F5344CB8AC3E}">
        <p14:creationId xmlns:p14="http://schemas.microsoft.com/office/powerpoint/2010/main" val="14706913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C64427A-D624-4FE1-ABF4-ED10B13FA6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2221" y="2006881"/>
            <a:ext cx="8191370" cy="4774649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C0ED892A-C58B-4835-919F-D806BBE8D109}"/>
              </a:ext>
            </a:extLst>
          </p:cNvPr>
          <p:cNvSpPr txBox="1">
            <a:spLocks/>
          </p:cNvSpPr>
          <p:nvPr/>
        </p:nvSpPr>
        <p:spPr>
          <a:xfrm>
            <a:off x="3600446" y="193701"/>
            <a:ext cx="4991108" cy="8025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200" dirty="0">
                <a:latin typeface="Calibri (Основной текст)"/>
              </a:rPr>
              <a:t>Решение проблемы</a:t>
            </a:r>
            <a:endParaRPr lang="ru-RU" sz="4200" dirty="0">
              <a:latin typeface="+mn-lt"/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D84DBA07-1483-4FAD-BE8C-9B7BA0A0A3C1}"/>
              </a:ext>
            </a:extLst>
          </p:cNvPr>
          <p:cNvSpPr txBox="1">
            <a:spLocks/>
          </p:cNvSpPr>
          <p:nvPr/>
        </p:nvSpPr>
        <p:spPr>
          <a:xfrm>
            <a:off x="2118409" y="900963"/>
            <a:ext cx="7955182" cy="12384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информационный ресурс в одном удобном месте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,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 с возможностью онлайн обращений</a:t>
            </a:r>
          </a:p>
        </p:txBody>
      </p:sp>
    </p:spTree>
    <p:extLst>
      <p:ext uri="{BB962C8B-B14F-4D97-AF65-F5344CB8AC3E}">
        <p14:creationId xmlns:p14="http://schemas.microsoft.com/office/powerpoint/2010/main" val="35860880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: скругленные углы 1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gMxZZxMAAAAlAAAAZQAAAA0AAAAAkAAAAEgAAACQAAAASAAAAAAAAAABAAAAAAAAAAEAAABQAAAAhbacS3FV1T8AAAAAAADwvwAAAAAAAOA/AAAAAAAA4D8AAAAAAADgPwAAAAAAAOA/AAAAAAAA4D8AAAAAAADgPwAAAAAAAOA/AAAAAAAA4D8CAAAAjAAAAAEAAAAAAAAA////CP///wgAAAAAAAAAAAAAAAAAAAAAAAAAAAAAAAAAAAAAZAAAAAEAAABAAAAAAAAAAAAAAAAAAAAAAAAAAAAAAAAAAAAAAAAAAAAAAAAAAAAAAAAAAAAAAAAAAAAAAAAAAAAAAAAAAAAAAAAAAAAAAAAAAAAAAAAAAAAAAAAAAAAAFAAAADwAAAABAAAAAAAAAB4yVwA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f///wEAAAAAAAAAAAAAAAAAAAAAAAAAAAAAAAAAAAAAAAAAAB4yVwB/f38A5+bmA8zMzADAwP8Af39/AAAAAAAAAAAAAAAAAAAAAAAAAAAAIQAAABgAAAAUAAAAbAUAAEYGAAAEJgAAdxUAABAAAAAmAAAACAAAAP//////////"/>
              </a:ext>
            </a:extLst>
          </p:cNvSpPr>
          <p:nvPr/>
        </p:nvSpPr>
        <p:spPr>
          <a:xfrm>
            <a:off x="662863" y="1020445"/>
            <a:ext cx="5298440" cy="246951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 cap="flat" cmpd="sng" algn="ctr">
            <a:solidFill>
              <a:srgbClr val="1E3257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45720" rIns="91440" bIns="45720" numCol="1" spcCol="215900" anchor="ctr"/>
          <a:lstStyle/>
          <a:p>
            <a:pPr algn="ctr">
              <a:defRPr lang="ru-ru" cap="none">
                <a:solidFill>
                  <a:srgbClr val="FFFFFF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pPr>
            <a:endParaRPr/>
          </a:p>
        </p:txBody>
      </p:sp>
      <p:sp>
        <p:nvSpPr>
          <p:cNvPr id="4" name="TextBox 7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gMxZZxMAAAAlAAAAZAAAAE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NC1IN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RHLEBf///wEAAAAAAAAAAAAAAAAAAAAAAAAAAAAAAAAAAAAAAAAAAAAAAAB/f38A5+bmA8zMzADAwP8Af39/AAAAAAAAAAAAAAAAAAAAAAAAAAAAIQAAABgAAAAUAAAAKgsAAEUGAABAIAAAiwgAABAgAAAmAAAACAAAAP//////////"/>
              </a:ext>
            </a:extLst>
          </p:cNvSpPr>
          <p:nvPr/>
        </p:nvSpPr>
        <p:spPr>
          <a:xfrm>
            <a:off x="1596313" y="1019810"/>
            <a:ext cx="3427730" cy="36957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>
              <a:defRPr lang="ru-ru"/>
            </a:pPr>
            <a:r>
              <a:rPr lang="ru-ru" b="1" cap="none"/>
              <a:t>Цифровизированные варианты</a:t>
            </a:r>
          </a:p>
        </p:txBody>
      </p:sp>
      <p:sp>
        <p:nvSpPr>
          <p:cNvPr id="5" name="TextBox 12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gMxZZxMAAAAlAAAAZAAAAE0AAAAAkAAAAEgAAACQAAAASAAAAAAAAAAAAAAAAAAAAAEAAABQAAAAAAAAAAAA4D8AAAAAAADgPwAAAAAAAOA/AAAAAAAA4D8AAAAAAADgPwAAAAAAAOA/AAAAAAAA4D8AAAAAAADgPwAAAAAAAOA/AAAAAAAA4D8CAAAAjAAAAAEAAAAAAAAA////CP///wgAAAAAAAAAAAAAAAAAAAAAAAAAAAAAAAAAAAAAZAAAAAEAAABAAAAAAAAAAAAAAAAAAAAAAAAAAAAAAAAAAAAAAAAAAAAAAAAAAAAAAAAAAAAAAAAAAAAAAAAAAAAAAAAAAAAAAAAAAAAAAAAAAAAAAAAAAAAAAAAAAAAAFAAAADwAAAABAAAAAAAAAP///wg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Y3g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f///wEAAAAAAAAAAAAAAAAAAAAAAAAAAAAAAAAAAAAAAAAAAP///wF/f38A5+bmA8zMzADAwP8Af39/AAAAAAAAAAAAAAAAAAAAAAAAAAAAIQAAABgAAAAUAAAAZwYAADkIAAAQJQAASRAAAAAgAAAmAAAACAAAAP//////////"/>
              </a:ext>
            </a:extLst>
          </p:cNvSpPr>
          <p:nvPr/>
        </p:nvSpPr>
        <p:spPr>
          <a:xfrm>
            <a:off x="822248" y="1337310"/>
            <a:ext cx="4984115" cy="131064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45720" rIns="91440" bIns="45720" numCol="1" spcCol="215900" anchor="t"/>
          <a:lstStyle/>
          <a:p>
            <a:pPr>
              <a:defRPr lang="ru-ru"/>
            </a:pPr>
            <a:r>
              <a:rPr lang="ru-ru" sz="1600" b="1" cap="none" dirty="0">
                <a:solidFill>
                  <a:schemeClr val="bg1"/>
                </a:solidFill>
              </a:rPr>
              <a:t>                      </a:t>
            </a:r>
            <a:r>
              <a:rPr lang="ru-ru" sz="1600" cap="none" dirty="0"/>
              <a:t>- государственная информационная система жилищно-коммунального хозяйства</a:t>
            </a:r>
          </a:p>
          <a:p>
            <a:pPr>
              <a:defRPr lang="ru-ru"/>
            </a:pPr>
            <a:r>
              <a:rPr lang="ru-ru" sz="1600" b="1" cap="none" dirty="0"/>
              <a:t>Минусы:</a:t>
            </a:r>
            <a:r>
              <a:rPr lang="ru-ru" sz="1600" cap="none" dirty="0"/>
              <a:t> нет быстрого реагирования на происшествия, информирование не в полном </a:t>
            </a:r>
            <a:r>
              <a:rPr lang="ru-ru" sz="1600" dirty="0"/>
              <a:t>о</a:t>
            </a:r>
            <a:r>
              <a:rPr lang="ru-ru" sz="1600" cap="none" dirty="0"/>
              <a:t>бъеме</a:t>
            </a:r>
          </a:p>
          <a:p>
            <a:pPr>
              <a:defRPr lang="ru-ru"/>
            </a:pPr>
            <a:endParaRPr lang="ru-ru" sz="1600" cap="none" dirty="0"/>
          </a:p>
        </p:txBody>
      </p:sp>
      <p:sp>
        <p:nvSpPr>
          <p:cNvPr id="6" name="TextBox 13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gMxZZxMAAAAlAAAAZAAAAE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HVyaQ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RHLEBf///wEAAAAAAAAAAAAAAAAAAAAAAAAAAAAAAAAAAAAAAAAAAAAAAAJ/f38A5+bmA8zMzADAwP8Af39/AAAAAAAAAAAAAAAAAAAAAAAAAAAAIQAAABgAAAAUAAAAkAYAAHIOAAA4JQAAghYAAAAgAAAmAAAACAAAAP//////////"/>
              </a:ext>
            </a:extLst>
          </p:cNvSpPr>
          <p:nvPr/>
        </p:nvSpPr>
        <p:spPr>
          <a:xfrm>
            <a:off x="848283" y="2371796"/>
            <a:ext cx="4983480" cy="124179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>
              <a:defRPr lang="ru-ru"/>
            </a:pPr>
            <a:r>
              <a:rPr lang="ru-ru" sz="1600" b="1" cap="none" dirty="0">
                <a:solidFill>
                  <a:schemeClr val="bg1"/>
                </a:solidFill>
              </a:rPr>
              <a:t> </a:t>
            </a:r>
            <a:r>
              <a:rPr lang="ru-ru" sz="1600" cap="none" dirty="0"/>
              <a:t>                                             - группы в соцсетях, новостные сайты</a:t>
            </a:r>
          </a:p>
          <a:p>
            <a:pPr>
              <a:defRPr lang="ru-ru"/>
            </a:pPr>
            <a:r>
              <a:rPr lang="ru-ru" sz="1600" b="1" cap="none" dirty="0"/>
              <a:t>Минусы:</a:t>
            </a:r>
            <a:r>
              <a:rPr lang="ru-ru" sz="1600" cap="none" dirty="0"/>
              <a:t> наличие лишней информации, отсутствие возможности для обращения</a:t>
            </a:r>
          </a:p>
          <a:p>
            <a:pPr>
              <a:defRPr lang="ru-ru"/>
            </a:pPr>
            <a:endParaRPr lang="ru-ru" sz="1600" cap="none" dirty="0"/>
          </a:p>
        </p:txBody>
      </p:sp>
      <p:sp>
        <p:nvSpPr>
          <p:cNvPr id="7" name="Прямоугольник: скругленные углы 18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gMxZZxMAAAAlAAAAZQAAAA0AAAAAkAAAAEgAAACQAAAASAAAAAAAAAABAAAAAAAAAAEAAABQAAAAhbacS3FV1T8AAAAAAADwvwAAAAAAAOA/AAAAAAAA4D8AAAAAAADgPwAAAAAAAOA/AAAAAAAA4D8AAAAAAADgPwAAAAAAAOA/AAAAAAAA4D8CAAAAjAAAAAEAAAAAAAAA////CP///wgAAAAAAAAAAAAAAAAAAAAAAAAAAAAAAAAAAAAAZAAAAAEAAABAAAAAAAAAAAAAAAAAAAAAAAAAAAAAAAAAAAAAAAAAAAAAAAAAAAAAAAAAAAAAAAAAAAAAAAAAAAAAAAAAAAAAAAAAAAAAAAAAAAAAAAAAAAAAAAAAAAAAFAAAADwAAAABAAAAAAAAAB4yVwA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HwWrcU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f///wEAAAAAAAAAAAAAAAAAAAAAAAAAAAAAAAAAAAAAAAAAAB4yVwB/f38A5+bmA8zMzADAwP8Af39/AAAAAAAAAAAAAAAAAAAAAAAAAAAAIQAAABgAAAAUAAAAlAUAAJUWAAAtJgAAxiUAABAAAAAmAAAACAAAAP//////////"/>
              </a:ext>
            </a:extLst>
          </p:cNvSpPr>
          <p:nvPr/>
        </p:nvSpPr>
        <p:spPr>
          <a:xfrm>
            <a:off x="688263" y="3671571"/>
            <a:ext cx="5299075" cy="2548254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 cap="flat" cmpd="sng" algn="ctr">
            <a:solidFill>
              <a:srgbClr val="1E3257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45720" rIns="91440" bIns="45720" numCol="1" spcCol="215900" anchor="ctr"/>
          <a:lstStyle/>
          <a:p>
            <a:pPr algn="ctr">
              <a:defRPr lang="ru-ru" cap="none">
                <a:solidFill>
                  <a:srgbClr val="FFFFFF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pPr>
            <a:endParaRPr/>
          </a:p>
        </p:txBody>
      </p:sp>
      <p:sp>
        <p:nvSpPr>
          <p:cNvPr id="8" name="TextBox 19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gMxZZxMAAAAlAAAAZAAAAE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BAAAAAAAAAP///wg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Ixsyc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RHLEBf///wEAAAAAAAAAAAAAAAAAAAAAAAAAAAAAAAAAAAAAAAAAAP///wF/f38A5+bmA8zMzADAwP8Af39/AAAAAAAAAAAAAAAAAAAAAAAAAAAAIQAAABgAAAAUAAAAAA4AAJQWAADFHQAA2RgAABAgAAAmAAAACAAAAP//////////"/>
              </a:ext>
            </a:extLst>
          </p:cNvSpPr>
          <p:nvPr/>
        </p:nvSpPr>
        <p:spPr>
          <a:xfrm>
            <a:off x="2050920" y="3658127"/>
            <a:ext cx="2563495" cy="298499"/>
          </a:xfrm>
          <a:prstGeom prst="rect">
            <a:avLst/>
          </a:prstGeom>
          <a:noFill/>
          <a:ln w="9525" cap="flat" cmpd="sng" algn="ctr">
            <a:solidFill>
              <a:schemeClr val="bg1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45720" rIns="91440" bIns="45720" numCol="1" spcCol="215900" anchor="t"/>
          <a:lstStyle/>
          <a:p>
            <a:pPr>
              <a:defRPr lang="ru-ru"/>
            </a:pPr>
            <a:r>
              <a:rPr lang="ru-ru" b="1" cap="none"/>
              <a:t>Классические варианты</a:t>
            </a:r>
          </a:p>
        </p:txBody>
      </p:sp>
      <p:sp>
        <p:nvSpPr>
          <p:cNvPr id="9" name="TextBox 20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gMxZZxMAAAAlAAAAZAAAAE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BAAAAAAAAAP///wg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CyZi+Y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RHLEBf///wEAAAAAAAAAAAAAAAAAAAAAAAAAAAAAAAAAAAAAAAAAAP///wF/f38A5+bmA8zMzADAwP8Af39/AAAAAAAAAAAAAAAAAAAAAAAAAAAAIQAAABgAAAAUAAAAkAYAAIgYAAA4JQAAmCAAAAAgAAAmAAAACAAAAP//////////"/>
              </a:ext>
            </a:extLst>
          </p:cNvSpPr>
          <p:nvPr/>
        </p:nvSpPr>
        <p:spPr>
          <a:xfrm>
            <a:off x="848283" y="3988435"/>
            <a:ext cx="4983480" cy="1310640"/>
          </a:xfrm>
          <a:prstGeom prst="rect">
            <a:avLst/>
          </a:prstGeom>
          <a:noFill/>
          <a:ln w="9525" cap="flat" cmpd="sng" algn="ctr">
            <a:solidFill>
              <a:schemeClr val="bg1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45720" rIns="91440" bIns="45720" numCol="1" spcCol="215900" anchor="t"/>
          <a:lstStyle/>
          <a:p>
            <a:pPr>
              <a:defRPr lang="ru-ru" sz="1600" b="1" cap="none">
                <a:solidFill>
                  <a:schemeClr val="bg1"/>
                </a:solidFill>
              </a:defRPr>
            </a:pPr>
            <a:r>
              <a:rPr dirty="0"/>
              <a:t>                                                                </a:t>
            </a:r>
            <a:r>
              <a:rPr lang="ru-ru" b="0" cap="none" dirty="0">
                <a:solidFill>
                  <a:srgbClr val="000000"/>
                </a:solidFill>
              </a:rPr>
              <a:t> - прием обращений по телефонному звонку</a:t>
            </a:r>
          </a:p>
          <a:p>
            <a:pPr>
              <a:defRPr lang="ru-ru"/>
            </a:pPr>
            <a:r>
              <a:rPr lang="ru-ru" sz="1600" b="1" cap="none" dirty="0"/>
              <a:t>Минусы:</a:t>
            </a:r>
            <a:r>
              <a:rPr lang="ru-ru" sz="1600" cap="none" dirty="0"/>
              <a:t> </a:t>
            </a:r>
            <a:r>
              <a:rPr lang="ru-ru" sz="1600" cap="none" dirty="0">
                <a:solidFill>
                  <a:srgbClr val="18181B"/>
                </a:solidFill>
              </a:rPr>
              <a:t>сложно дозвониться, не желание операторов разъяснять ситуацию</a:t>
            </a:r>
            <a:endParaRPr lang="ru-ru" sz="1600" cap="none" dirty="0"/>
          </a:p>
          <a:p>
            <a:pPr>
              <a:defRPr lang="ru-ru"/>
            </a:pPr>
            <a:endParaRPr lang="ru-ru" sz="1600" cap="none" dirty="0"/>
          </a:p>
        </p:txBody>
      </p:sp>
      <p:sp>
        <p:nvSpPr>
          <p:cNvPr id="10" name="TextBox 21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gMxZZxMAAAAlAAAAZAAAAE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IMab+0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RHLEBf///wEAAAAAAAAAAAAAAAAAAAAAAAAAAAAAAAAAAAAAAAAAAAAAAAJ/f38A5+bmA8zMzADAwP8Af39/AAAAAAAAAAAAAAAAAAAAAAAAAAAAIQAAABgAAAAUAAAAkAYAAFYdAAA4JQAAZiUAAAAgAAAmAAAACAAAAP//////////"/>
              </a:ext>
            </a:extLst>
          </p:cNvSpPr>
          <p:nvPr/>
        </p:nvSpPr>
        <p:spPr>
          <a:xfrm>
            <a:off x="848283" y="5049153"/>
            <a:ext cx="4983480" cy="131064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>
              <a:defRPr lang="ru-ru"/>
            </a:pPr>
            <a:r>
              <a:rPr lang="ru-ru" sz="1600" cap="none" dirty="0">
                <a:solidFill>
                  <a:schemeClr val="bg1"/>
                </a:solidFill>
              </a:rPr>
              <a:t>                                                            </a:t>
            </a:r>
            <a:r>
              <a:rPr lang="ru-ru" sz="1600" b="1" cap="none" dirty="0">
                <a:solidFill>
                  <a:schemeClr val="bg1"/>
                </a:solidFill>
              </a:rPr>
              <a:t>  </a:t>
            </a:r>
            <a:r>
              <a:rPr lang="ru-ru" sz="1600" cap="none" dirty="0"/>
              <a:t> - прием сообщений о любых происшествиях и чрезвычайных ситуациях</a:t>
            </a:r>
          </a:p>
          <a:p>
            <a:pPr>
              <a:defRPr lang="ru-ru"/>
            </a:pPr>
            <a:r>
              <a:rPr lang="ru-ru" sz="1600" b="1" cap="none" dirty="0"/>
              <a:t>Минусы:</a:t>
            </a:r>
            <a:r>
              <a:rPr lang="ru-ru" sz="1600" cap="none" dirty="0"/>
              <a:t> является посредником информации, часто не обладает данными о стадии устранения проблемы</a:t>
            </a:r>
          </a:p>
          <a:p>
            <a:pPr>
              <a:defRPr lang="ru-ru"/>
            </a:pPr>
            <a:endParaRPr lang="ru-ru" sz="1600" cap="none" dirty="0"/>
          </a:p>
        </p:txBody>
      </p:sp>
      <p:sp>
        <p:nvSpPr>
          <p:cNvPr id="11" name="Прямоугольник: скругленные углы 22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gMxZZxMAAAAlAAAAZQAAAA0AAAAAkAAAAEgAAACQAAAASAAAAAAAAAABAAAAAAAAAAEAAABQAAAAhbacS3FV1T8AAAAAAADwvwAAAAAAAOA/AAAAAAAA4D8AAAAAAADgPwAAAAAAAOA/AAAAAAAA4D8AAAAAAADgPwAAAAAAAOA/AAAAAAAA4D8CAAAAjAAAAAEAAAAAAAAAJmTrAP///wgAAAAAAAAAAAAAAAAAAAAAAAAAAAAAAAAAAAAAZAAAAAEAAABAAAAAAAAAAAAAAAAAAAAAAAAAAAAAAAAAAAAAAAAAAAAAAAAAAAAAAAAAAAAAAAAAAAAAAAAAAAAAAAAAAAAAAAAAAAAAAAAAAAAAAAAAAAAAAAAAAAAAFAAAADwAAAABAAAAAAAAAB4yVwA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NWIOU4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JmTrAP///wEAAAAAAAAAAAAAAAAAAAAAAAAAAAAAAAAAAAAAAAAAAB4yVwB/f38A5+bmA8zMzADAwP8Af39/AAAAAAAAAAAAAAAAAAAAAAAAAAAAIQAAABgAAAAUAAAAkycAAEYGAAArSAAAxiUAABAAAAAmAAAACAAAAP//////////"/>
              </a:ext>
            </a:extLst>
          </p:cNvSpPr>
          <p:nvPr/>
        </p:nvSpPr>
        <p:spPr>
          <a:xfrm>
            <a:off x="6538595" y="1019809"/>
            <a:ext cx="4587240" cy="520001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 cap="flat" cmpd="sng" algn="ctr">
            <a:solidFill>
              <a:srgbClr val="1E3257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45720" rIns="91440" bIns="45720" numCol="1" spcCol="215900" anchor="ctr"/>
          <a:lstStyle/>
          <a:p>
            <a:pPr algn="ctr">
              <a:defRPr lang="ru-ru" cap="none">
                <a:solidFill>
                  <a:srgbClr val="FFFFFF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pPr>
            <a:endParaRPr lang="ru-ru" cap="none">
              <a:solidFill>
                <a:srgbClr val="18181B"/>
              </a:solidFill>
              <a:latin typeface="ui-sans-serif" charset="0"/>
              <a:ea typeface="Calibri" pitchFamily="2" charset="-52"/>
              <a:cs typeface="Calibri" pitchFamily="2" charset="-52"/>
            </a:endParaRPr>
          </a:p>
        </p:txBody>
      </p:sp>
      <p:sp>
        <p:nvSpPr>
          <p:cNvPr id="12" name="TextBox 23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gMxZZxMAAAAlAAAAZAAAAE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ORaCA0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RHLEBf///wEAAAAAAAAAAAAAAAAAAAAAAAAAAAAAAAAAAAAAAAAAAAAAAAB/f38A5+bmA8zMzADAwP8Af39/AAAAAAAAAAAAAAAAAAAAAAAAAAAAIQAAABgAAAAUAAAAkjEAAGkHAAAmPgAAugsAABAgAAAmAAAACAAAAP//////////"/>
              </a:ext>
            </a:extLst>
          </p:cNvSpPr>
          <p:nvPr/>
        </p:nvSpPr>
        <p:spPr>
          <a:xfrm>
            <a:off x="6894753" y="1289286"/>
            <a:ext cx="3977561" cy="7016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>
              <a:defRPr lang="ru-ru"/>
            </a:pPr>
            <a:r>
              <a:rPr lang="ru-ru" sz="2000" b="1" cap="none" dirty="0"/>
              <a:t>Преимущества нашего проекта</a:t>
            </a:r>
          </a:p>
        </p:txBody>
      </p:sp>
      <p:sp>
        <p:nvSpPr>
          <p:cNvPr id="13" name="TextBox 30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gMxZZxMAAAAlAAAAZAAAAE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GiT3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RHLEBf///wEAAAAAAAAAAAAAAAAAAAAAAAAAAAAAAAAAAAAAAAAAAAAAAAB/f38A5+bmA8zMzADAwP8Af39/AAAAAAAAAAAAAAAAAAAAAAAAAAAAIQAAABgAAAAUAAAA/C4AANkLAACaPgAA5w8AABAgAAAmAAAACAAAAP//////////"/>
              </a:ext>
            </a:extLst>
          </p:cNvSpPr>
          <p:nvPr/>
        </p:nvSpPr>
        <p:spPr>
          <a:xfrm>
            <a:off x="7743190" y="1925955"/>
            <a:ext cx="2538730" cy="65913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>
              <a:defRPr lang="ru-ru"/>
            </a:pPr>
            <a:r>
              <a:rPr lang="en-us" cap="none" dirty="0" err="1"/>
              <a:t>Усовершенствованное</a:t>
            </a:r>
            <a:r>
              <a:rPr lang="en-us" cap="none" dirty="0"/>
              <a:t> </a:t>
            </a:r>
            <a:r>
              <a:rPr lang="en-us" cap="none" dirty="0" err="1"/>
              <a:t>информирование</a:t>
            </a:r>
            <a:endParaRPr lang="en-us" cap="none" dirty="0"/>
          </a:p>
        </p:txBody>
      </p:sp>
      <p:sp>
        <p:nvSpPr>
          <p:cNvPr id="14" name="TextBox 31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gMxZZxMAAAAlAAAAZAAAAE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Nz0U/0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RHLEBf///wEAAAAAAAAAAAAAAAAAAAAAAAAAAAAAAAAAAAAAAAAAAAAAAAB/f38A5+bmA8zMzADAwP8Af39/AAAAAAAAAAAAAAAAAAAAAAAAAAAAIQAAABgAAAAUAAAA/C4AAAwRAACaPgAA/BQAAAAgAAAmAAAACAAAAP//////////"/>
              </a:ext>
            </a:extLst>
          </p:cNvSpPr>
          <p:nvPr/>
        </p:nvSpPr>
        <p:spPr>
          <a:xfrm>
            <a:off x="7743190" y="2726316"/>
            <a:ext cx="2538730" cy="64008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>
              <a:defRPr lang="ru-ru"/>
            </a:pPr>
            <a:r>
              <a:rPr lang="en-us" cap="none" dirty="0" err="1"/>
              <a:t>Онлайн</a:t>
            </a:r>
            <a:r>
              <a:rPr lang="en-us" cap="none" dirty="0"/>
              <a:t> </a:t>
            </a:r>
            <a:r>
              <a:rPr lang="en-us" cap="none" dirty="0" err="1"/>
              <a:t>обращения</a:t>
            </a:r>
            <a:r>
              <a:rPr lang="en-us" cap="none" dirty="0"/>
              <a:t> с </a:t>
            </a:r>
            <a:r>
              <a:rPr lang="en-us" cap="none" dirty="0" err="1"/>
              <a:t>обратной</a:t>
            </a:r>
            <a:r>
              <a:rPr lang="en-us" cap="none" dirty="0"/>
              <a:t> </a:t>
            </a:r>
            <a:r>
              <a:rPr lang="en-us" cap="none" dirty="0" err="1"/>
              <a:t>связью</a:t>
            </a:r>
            <a:endParaRPr lang="en-us" cap="none" dirty="0">
              <a:solidFill>
                <a:schemeClr val="bg1"/>
              </a:solidFill>
            </a:endParaRPr>
          </a:p>
        </p:txBody>
      </p:sp>
      <p:sp>
        <p:nvSpPr>
          <p:cNvPr id="15" name="TextBox 32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gMxZZxMAAAAlAAAAZAAAAE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L8inno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RHLEBf///wEAAAAAAAAAAAAAAAAAAAAAAAAAAAAAAAAAAAAAAAAAAAAAAAB/f38A5+bmA8zMzADAwP8Af39/AAAAAAAAAAAAAAAAAAAAAAAAAAAAIQAAABgAAAAUAAAA/C4AAAMWAACaPgAA/RkAABAgAAAmAAAACAAAAP//////////"/>
              </a:ext>
            </a:extLst>
          </p:cNvSpPr>
          <p:nvPr/>
        </p:nvSpPr>
        <p:spPr>
          <a:xfrm>
            <a:off x="7743190" y="3533401"/>
            <a:ext cx="2538730" cy="64643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>
              <a:defRPr lang="ru-ru"/>
            </a:pPr>
            <a:r>
              <a:rPr lang="en-us" cap="none"/>
              <a:t>ИИ помощник, который может помочь</a:t>
            </a:r>
          </a:p>
        </p:txBody>
      </p:sp>
      <p:sp>
        <p:nvSpPr>
          <p:cNvPr id="19" name="Текстовое поле1"/>
          <p:cNvSpPr txBox="1"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gMxZZxMAAAAlAAAAEgAAAA8BAAAAkAAAAEgAAACQAAAASAAAAAAAAAAAAAAAAAAAAAEAAABQAAAAAAAAAAAA4D8AAAAAAADgPwAAAAAAAOA/AAAAAAAA4D8AAAAAAADgPwAAAAAAAOA/AAAAAAAA4D8AAAAAAADgPwAAAAAAAOA/AAAAAAAA4D8CAAAAjAAAAAEAAAAAAAAAJmTrA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JmTrAP///wEAAAAAAAAAAAAAAAAAAAAAAAAAAAAAAAAAAAAAAAAAAAAAAAJ/f38A5+bmA8zMzADAwP8Af39/AAAAAAAAAAAAAAAAAAAAAAAAAAAAIQAAABgAAAAUAAAA4gYAAE4IAADtDAAAWwoAAAAAAAAmAAAACAAAAP//////////"/>
              </a:ext>
            </a:extLst>
          </p:cNvSpPr>
          <p:nvPr/>
        </p:nvSpPr>
        <p:spPr>
          <a:xfrm>
            <a:off x="900353" y="1350645"/>
            <a:ext cx="982345" cy="333375"/>
          </a:xfrm>
          <a:prstGeom prst="rect">
            <a:avLst/>
          </a:prstGeom>
          <a:solidFill>
            <a:srgbClr val="2664EB"/>
          </a:solidFill>
          <a:ln>
            <a:noFill/>
          </a:ln>
          <a:effectLst/>
        </p:spPr>
        <p:txBody>
          <a:bodyPr vert="horz" wrap="square" numCol="1" spcCol="215900" anchor="t"/>
          <a:lstStyle/>
          <a:p>
            <a:pPr>
              <a:defRPr lang="ru-ru"/>
            </a:pPr>
            <a:r>
              <a:rPr lang="ru-ru" sz="1600" b="1" cap="none">
                <a:solidFill>
                  <a:schemeClr val="bg1"/>
                </a:solidFill>
              </a:rPr>
              <a:t>ГИС ЖКХ</a:t>
            </a:r>
          </a:p>
        </p:txBody>
      </p:sp>
      <p:sp>
        <p:nvSpPr>
          <p:cNvPr id="20" name="Текстовое поле2"/>
          <p:cNvSpPr txBox="1"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gMxZZxMAAAAlAAAAEgAAAA8BAAAAkAAAAEgAAACQAAAASAAAAAAAAAAAAAAAAAAAAAEAAABQAAAAAAAAAAAA4D8AAAAAAADgPwAAAAAAAOA/AAAAAAAA4D8AAAAAAADgPwAAAAAAAOA/AAAAAAAA4D8AAAAAAADgPwAAAAAAAOA/AAAAAAAA4D8CAAAAjAAAAAEAAAAAAAAAJmTrA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JmTrAP///wEAAAAAAAAAAAAAAAAAAAAAAAAAAAAAAAAAAAAAAAAAAAAAAAJ/f38A5+bmA8zMzADAwP8Af39/AAAAAAAAAAAAAAAAAAAAAAAAAAAAIQAAABgAAAAUAAAA4gYAAE4IAADtDAAAWwoAAAAAAAAmAAAACAAAAP//////////"/>
              </a:ext>
            </a:extLst>
          </p:cNvSpPr>
          <p:nvPr/>
        </p:nvSpPr>
        <p:spPr>
          <a:xfrm>
            <a:off x="900353" y="1350645"/>
            <a:ext cx="982345" cy="333375"/>
          </a:xfrm>
          <a:prstGeom prst="rect">
            <a:avLst/>
          </a:prstGeom>
          <a:solidFill>
            <a:srgbClr val="2664EB"/>
          </a:solidFill>
          <a:ln>
            <a:noFill/>
          </a:ln>
          <a:effectLst/>
        </p:spPr>
        <p:txBody>
          <a:bodyPr vert="horz" wrap="square" numCol="1" spcCol="215900" anchor="t"/>
          <a:lstStyle/>
          <a:p>
            <a:pPr>
              <a:defRPr lang="ru-ru"/>
            </a:pPr>
            <a:r>
              <a:rPr lang="ru-ru" sz="1600" b="1" cap="none" dirty="0">
                <a:solidFill>
                  <a:schemeClr val="bg1"/>
                </a:solidFill>
              </a:rPr>
              <a:t>ГИС ЖКХ</a:t>
            </a:r>
          </a:p>
        </p:txBody>
      </p:sp>
      <p:sp>
        <p:nvSpPr>
          <p:cNvPr id="21" name="Текстовое поле3"/>
          <p:cNvSpPr txBox="1"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gMxZZxMAAAAlAAAAEgAAAA8BAAAAkAAAAEgAAACQAAAASAAAAAAAAAAAAAAAAAAAAAEAAABQAAAAAAAAAAAA4D8AAAAAAADgPwAAAAAAAOA/AAAAAAAA4D8AAAAAAADgPwAAAAAAAOA/AAAAAAAA4D8AAAAAAADgPwAAAAAAAOA/AAAAAAAA4D8CAAAAjAAAAAEAAAAAAAAAJmTrA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JmTrAP///wEAAAAAAAAAAAAAAAAAAAAAAAAAAAAAAAAAAAAAAAAAAAAAAAJ/f38A5+bmA8zMzADAwP8Af39/AAAAAAAAAAAAAAAAAAAAAAAAAAAAIQAAABgAAAAUAAAAigYAALoOAAD+EwAArBAAAAAAAAAmAAAACAAAAP//////////"/>
              </a:ext>
            </a:extLst>
          </p:cNvSpPr>
          <p:nvPr/>
        </p:nvSpPr>
        <p:spPr>
          <a:xfrm>
            <a:off x="844473" y="2377439"/>
            <a:ext cx="2186940" cy="333376"/>
          </a:xfrm>
          <a:prstGeom prst="rect">
            <a:avLst/>
          </a:prstGeom>
          <a:solidFill>
            <a:srgbClr val="2664EB"/>
          </a:solidFill>
          <a:ln>
            <a:noFill/>
          </a:ln>
          <a:effectLst/>
        </p:spPr>
        <p:txBody>
          <a:bodyPr vert="horz" wrap="square" numCol="1" spcCol="215900" anchor="t"/>
          <a:lstStyle/>
          <a:p>
            <a:pPr algn="ctr">
              <a:defRPr lang="ru-ru" sz="1600" b="1" cap="none">
                <a:solidFill>
                  <a:schemeClr val="bg1"/>
                </a:solidFill>
              </a:defRPr>
            </a:pPr>
            <a:r>
              <a:t>Электронные ресурсы</a:t>
            </a:r>
          </a:p>
        </p:txBody>
      </p:sp>
      <p:sp>
        <p:nvSpPr>
          <p:cNvPr id="22" name="Текстовое поле5"/>
          <p:cNvSpPr txBox="1"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gMxZZxMAAAAlAAAAEgAAAA8BAAAAkAAAAEgAAACQAAAASAAAAAAAAAAAAAAAAAAAAAEAAABQAAAAAAAAAAAA4D8AAAAAAADgPwAAAAAAAOA/AAAAAAAA4D8AAAAAAADgPwAAAAAAAOA/AAAAAAAA4D8AAAAAAADgPwAAAAAAAOA/AAAAAAAA4D8CAAAAjAAAAAEAAAAAAAAAJmTrA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JmTrAP///wEAAAAAAAAAAAAAAAAAAAAAAAAAAAAAAAAAAAAAAAAAAAAAAAJ/f38A5+bmA8zMzADAwP8Af39/AAAAAAAAAAAAAAAAAAAAAAAAAAAAIQAAABgAAAAUAAAA7gYAAHwdAACfGAAAeB8AAAAAAAAmAAAACAAAAP//////////"/>
              </a:ext>
            </a:extLst>
          </p:cNvSpPr>
          <p:nvPr/>
        </p:nvSpPr>
        <p:spPr>
          <a:xfrm>
            <a:off x="899104" y="5049153"/>
            <a:ext cx="2875915" cy="322580"/>
          </a:xfrm>
          <a:prstGeom prst="rect">
            <a:avLst/>
          </a:prstGeom>
          <a:solidFill>
            <a:srgbClr val="2664EB"/>
          </a:solidFill>
          <a:ln>
            <a:noFill/>
          </a:ln>
          <a:effectLst/>
        </p:spPr>
        <p:txBody>
          <a:bodyPr vert="horz" wrap="square" numCol="1" spcCol="215900" anchor="t"/>
          <a:lstStyle/>
          <a:p>
            <a:pPr>
              <a:defRPr lang="ru-ru" sz="1600" b="1" cap="none">
                <a:solidFill>
                  <a:schemeClr val="bg1"/>
                </a:solidFill>
              </a:defRPr>
            </a:pPr>
            <a:r>
              <a:rPr dirty="0"/>
              <a:t>Единая диспетчерская служба</a:t>
            </a:r>
          </a:p>
        </p:txBody>
      </p:sp>
      <p:sp>
        <p:nvSpPr>
          <p:cNvPr id="23" name="Текстовое поле6"/>
          <p:cNvSpPr txBox="1"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gMxZZxMAAAAlAAAAEgAAAA8BAAAAkAAAAEgAAACQAAAASAAAAAAAAAAAAAAAAAAAAAEAAABQAAAAAAAAAAAA4D8AAAAAAADgPwAAAAAAAOA/AAAAAAAA4D8AAAAAAADgPwAAAAAAAOA/AAAAAAAA4D8AAAAAAADgPwAAAAAAAOA/AAAAAAAA4D8CAAAAjAAAAAEAAAAAAAAAJmTrA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JmTrAP///wEAAAAAAAAAAAAAAAAAAAAAAAAAAAAAAAAAAAAAAAAAAAAAAAJ/f38A5+bmA8zMzADAwP8Af39/AAAAAAAAAAAAAAAAAAAAAAAAAAAAIQAAABgAAAAUAAAABAcAAI4YAAAxGQAAixoAAAAAAAAmAAAACAAAAP//////////"/>
              </a:ext>
            </a:extLst>
          </p:cNvSpPr>
          <p:nvPr/>
        </p:nvSpPr>
        <p:spPr>
          <a:xfrm>
            <a:off x="921943" y="3992245"/>
            <a:ext cx="2954655" cy="323215"/>
          </a:xfrm>
          <a:prstGeom prst="rect">
            <a:avLst/>
          </a:prstGeom>
          <a:solidFill>
            <a:srgbClr val="2664EB"/>
          </a:solidFill>
          <a:ln>
            <a:noFill/>
          </a:ln>
          <a:effectLst/>
        </p:spPr>
        <p:txBody>
          <a:bodyPr vert="horz" wrap="square" numCol="1" spcCol="215900" anchor="t"/>
          <a:lstStyle/>
          <a:p>
            <a:pPr>
              <a:defRPr lang="ru-ru" sz="1600" b="1" cap="none">
                <a:solidFill>
                  <a:schemeClr val="bg1"/>
                </a:solidFill>
              </a:defRPr>
            </a:pPr>
            <a:r>
              <a:t>Операторы горячей линии РСО</a:t>
            </a:r>
          </a:p>
        </p:txBody>
      </p:sp>
      <p:sp>
        <p:nvSpPr>
          <p:cNvPr id="24" name="Прямоугольник1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gMxZZxMAAAAlAAAAZAAAAE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RHLEBf///wEAAAAAAAAAAAAAAAAAAAAAAAAAAAAAAAAAAAAAAAAAAAAAAAB/f38A5+bmA8zMzADAwP8Af39/AAAAAAAAAAAAAAAAAAAAAAAAAAAAIQAAABgAAAAUAAAANy8AAMAaAADVPgAAYCAAAAAgAAAmAAAACAAAAP//////////"/>
              </a:ext>
            </a:extLst>
          </p:cNvSpPr>
          <p:nvPr/>
        </p:nvSpPr>
        <p:spPr>
          <a:xfrm>
            <a:off x="7742234" y="4252430"/>
            <a:ext cx="2667857" cy="9144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>
              <a:defRPr lang="en-us" cap="none"/>
            </a:pPr>
            <a:r>
              <a:rPr lang="ru-RU" dirty="0"/>
              <a:t>Прямое в</a:t>
            </a:r>
            <a:r>
              <a:rPr dirty="0"/>
              <a:t>з</a:t>
            </a:r>
            <a:r>
              <a:rPr lang="ru-RU" dirty="0"/>
              <a:t>а</a:t>
            </a:r>
            <a:r>
              <a:rPr dirty="0" err="1"/>
              <a:t>имодействие</a:t>
            </a:r>
            <a:r>
              <a:rPr dirty="0"/>
              <a:t> </a:t>
            </a:r>
            <a:r>
              <a:rPr dirty="0" err="1"/>
              <a:t>между</a:t>
            </a:r>
            <a:r>
              <a:rPr dirty="0"/>
              <a:t> </a:t>
            </a:r>
            <a:r>
              <a:rPr dirty="0" err="1"/>
              <a:t>жителями</a:t>
            </a:r>
            <a:r>
              <a:rPr dirty="0"/>
              <a:t> и </a:t>
            </a:r>
            <a:r>
              <a:rPr dirty="0" err="1"/>
              <a:t>городскими</a:t>
            </a:r>
            <a:r>
              <a:rPr dirty="0"/>
              <a:t> </a:t>
            </a:r>
            <a:r>
              <a:rPr dirty="0" err="1"/>
              <a:t>службами</a:t>
            </a:r>
            <a:endParaRPr dirty="0"/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912E9100-7A94-F4FB-8739-8348255C03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12716" y="1979920"/>
            <a:ext cx="618565" cy="554533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E5964686-437F-3DF4-0EC1-03540CB813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12715" y="2767532"/>
            <a:ext cx="618565" cy="55453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BDFBC4C6-CDE5-1359-3B3B-99B530C66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12716" y="3580760"/>
            <a:ext cx="618565" cy="554533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4BD7FB4B-1499-E24A-9191-E7882DCD19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12716" y="4432407"/>
            <a:ext cx="618565" cy="554533"/>
          </a:xfrm>
          <a:prstGeom prst="rect">
            <a:avLst/>
          </a:prstGeom>
        </p:spPr>
      </p:pic>
      <p:sp>
        <p:nvSpPr>
          <p:cNvPr id="29" name="Заголовок 1">
            <a:extLst>
              <a:ext uri="{FF2B5EF4-FFF2-40B4-BE49-F238E27FC236}">
                <a16:creationId xmlns:a16="http://schemas.microsoft.com/office/drawing/2014/main" id="{1C9B507B-B544-4A63-8EB9-57F27EE049BE}"/>
              </a:ext>
            </a:extLst>
          </p:cNvPr>
          <p:cNvSpPr txBox="1">
            <a:spLocks/>
          </p:cNvSpPr>
          <p:nvPr/>
        </p:nvSpPr>
        <p:spPr>
          <a:xfrm>
            <a:off x="3472954" y="208125"/>
            <a:ext cx="5246090" cy="80252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200" dirty="0">
                <a:latin typeface="+mn-lt"/>
              </a:rPr>
              <a:t>Анализ конкурентов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2A31118C-853F-4D9E-A6E7-191413145A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790" y="4613913"/>
            <a:ext cx="4120203" cy="1238417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Жильцы многоквартирных домов</a:t>
            </a:r>
          </a:p>
          <a:p>
            <a:pPr marL="0" indent="0" algn="ctr">
              <a:buNone/>
            </a:pP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70%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D3197B3-8483-4657-A577-90C8626B08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484" y="2075249"/>
            <a:ext cx="2438400" cy="243840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1F16964-9A2C-4D62-BABF-E59A938DEE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2234" y="1955077"/>
            <a:ext cx="2438400" cy="243840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2AFE590-943D-4DE9-B8CF-9A4C86B7C4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9571" y="1798666"/>
            <a:ext cx="2594811" cy="2594811"/>
          </a:xfrm>
          <a:prstGeom prst="rect">
            <a:avLst/>
          </a:prstGeom>
        </p:spPr>
      </p:pic>
      <p:sp>
        <p:nvSpPr>
          <p:cNvPr id="15" name="Объект 2">
            <a:extLst>
              <a:ext uri="{FF2B5EF4-FFF2-40B4-BE49-F238E27FC236}">
                <a16:creationId xmlns:a16="http://schemas.microsoft.com/office/drawing/2014/main" id="{482CA8CC-AAE5-4498-847F-336D404284BF}"/>
              </a:ext>
            </a:extLst>
          </p:cNvPr>
          <p:cNvSpPr txBox="1">
            <a:spLocks/>
          </p:cNvSpPr>
          <p:nvPr/>
        </p:nvSpPr>
        <p:spPr>
          <a:xfrm>
            <a:off x="4221333" y="4613912"/>
            <a:ext cx="4120203" cy="123841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Жильцы частных         домов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20%</a:t>
            </a:r>
          </a:p>
        </p:txBody>
      </p:sp>
      <p:sp>
        <p:nvSpPr>
          <p:cNvPr id="16" name="Объект 2">
            <a:extLst>
              <a:ext uri="{FF2B5EF4-FFF2-40B4-BE49-F238E27FC236}">
                <a16:creationId xmlns:a16="http://schemas.microsoft.com/office/drawing/2014/main" id="{FB8B36EE-B49E-4343-B3D6-A46AE70179F6}"/>
              </a:ext>
            </a:extLst>
          </p:cNvPr>
          <p:cNvSpPr txBox="1">
            <a:spLocks/>
          </p:cNvSpPr>
          <p:nvPr/>
        </p:nvSpPr>
        <p:spPr>
          <a:xfrm>
            <a:off x="9426001" y="4727816"/>
            <a:ext cx="1661949" cy="12384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600" dirty="0">
                <a:solidFill>
                  <a:schemeClr val="bg2">
                    <a:lumMod val="25000"/>
                  </a:schemeClr>
                </a:solidFill>
              </a:rPr>
              <a:t>Компании</a:t>
            </a:r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45C9E50D-B923-4BBD-B2D6-F69290AECCD0}"/>
              </a:ext>
            </a:extLst>
          </p:cNvPr>
          <p:cNvSpPr txBox="1">
            <a:spLocks/>
          </p:cNvSpPr>
          <p:nvPr/>
        </p:nvSpPr>
        <p:spPr>
          <a:xfrm>
            <a:off x="9807348" y="5347024"/>
            <a:ext cx="899253" cy="4837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600" dirty="0">
                <a:solidFill>
                  <a:schemeClr val="bg2">
                    <a:lumMod val="25000"/>
                  </a:schemeClr>
                </a:solidFill>
              </a:rPr>
              <a:t>10%</a:t>
            </a: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4EC4C3AE-8ADB-4571-9114-B33C430F7C90}"/>
              </a:ext>
            </a:extLst>
          </p:cNvPr>
          <p:cNvSpPr txBox="1">
            <a:spLocks/>
          </p:cNvSpPr>
          <p:nvPr/>
        </p:nvSpPr>
        <p:spPr>
          <a:xfrm>
            <a:off x="3509656" y="203143"/>
            <a:ext cx="5916345" cy="8025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200" dirty="0">
                <a:latin typeface="Calibri (Основной текст)"/>
              </a:rPr>
              <a:t>Наша целевая аудитория</a:t>
            </a:r>
            <a:endParaRPr lang="ru-RU" sz="4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379689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4192C7A-18AA-ABA7-CDA6-3A4826EE5A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6096000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D0DF55-7892-68FC-0C39-1F28019462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841" y="321729"/>
            <a:ext cx="3353468" cy="1325563"/>
          </a:xfrm>
        </p:spPr>
        <p:txBody>
          <a:bodyPr>
            <a:normAutofit/>
          </a:bodyPr>
          <a:lstStyle/>
          <a:p>
            <a:r>
              <a:rPr lang="ru-RU" sz="3800" dirty="0">
                <a:solidFill>
                  <a:schemeClr val="bg1"/>
                </a:solidFill>
                <a:latin typeface="Calibri (Основной текст)"/>
                <a:ea typeface="Calibri Light" panose="020F0302020204030204" pitchFamily="34" charset="0"/>
                <a:cs typeface="Calibri Light" panose="020F0302020204030204" pitchFamily="34" charset="0"/>
              </a:rPr>
              <a:t>Объем рынка</a:t>
            </a: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51A71274-B06F-8B16-8C8E-2216D00D1E12}"/>
              </a:ext>
            </a:extLst>
          </p:cNvPr>
          <p:cNvSpPr/>
          <p:nvPr/>
        </p:nvSpPr>
        <p:spPr>
          <a:xfrm>
            <a:off x="6642100" y="999064"/>
            <a:ext cx="5003800" cy="4859865"/>
          </a:xfrm>
          <a:prstGeom prst="ellipse">
            <a:avLst/>
          </a:prstGeom>
          <a:solidFill>
            <a:srgbClr val="2664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noFill/>
            </a:endParaRP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29EC3388-6BCD-9B7F-E155-A90D9ACF06C0}"/>
              </a:ext>
            </a:extLst>
          </p:cNvPr>
          <p:cNvSpPr/>
          <p:nvPr/>
        </p:nvSpPr>
        <p:spPr>
          <a:xfrm>
            <a:off x="7453310" y="2259039"/>
            <a:ext cx="3299358" cy="3308082"/>
          </a:xfrm>
          <a:prstGeom prst="ellipse">
            <a:avLst/>
          </a:prstGeom>
          <a:solidFill>
            <a:srgbClr val="AEAE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800" dirty="0">
              <a:solidFill>
                <a:schemeClr val="bg1"/>
              </a:solidFill>
              <a:latin typeface="Corbel Light" panose="020B0303020204020204" pitchFamily="34" charset="0"/>
            </a:endParaRP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E3AAAB09-CA51-77D7-9B52-3EF217F5AC95}"/>
              </a:ext>
            </a:extLst>
          </p:cNvPr>
          <p:cNvSpPr/>
          <p:nvPr/>
        </p:nvSpPr>
        <p:spPr>
          <a:xfrm>
            <a:off x="8122971" y="3379083"/>
            <a:ext cx="2045496" cy="194614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AEAEAE"/>
                </a:solidFill>
              </a:rPr>
              <a:t>SOM</a:t>
            </a:r>
            <a:endParaRPr lang="ru-RU" sz="3200" dirty="0">
              <a:solidFill>
                <a:srgbClr val="AEAEAE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472324E-E8C5-0057-3EC0-9075A22A242F}"/>
              </a:ext>
            </a:extLst>
          </p:cNvPr>
          <p:cNvSpPr txBox="1"/>
          <p:nvPr/>
        </p:nvSpPr>
        <p:spPr>
          <a:xfrm>
            <a:off x="139365" y="1936120"/>
            <a:ext cx="591853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0" i="0" dirty="0">
                <a:solidFill>
                  <a:srgbClr val="FFFFFF"/>
                </a:solidFill>
                <a:effectLst/>
              </a:rPr>
              <a:t>T</a:t>
            </a:r>
            <a:r>
              <a:rPr lang="en-US" sz="2800" b="0" i="0" dirty="0">
                <a:solidFill>
                  <a:srgbClr val="FFFFFF"/>
                </a:solidFill>
                <a:effectLst/>
              </a:rPr>
              <a:t>AM</a:t>
            </a:r>
            <a:r>
              <a:rPr lang="ru-RU" sz="2800" b="0" i="0" dirty="0">
                <a:solidFill>
                  <a:srgbClr val="FFFFFF"/>
                </a:solidFill>
                <a:effectLst/>
              </a:rPr>
              <a:t> – ≈2</a:t>
            </a:r>
            <a:r>
              <a:rPr lang="en-US" sz="2800" dirty="0">
                <a:solidFill>
                  <a:srgbClr val="FFFFFF"/>
                </a:solidFill>
              </a:rPr>
              <a:t>,</a:t>
            </a:r>
            <a:r>
              <a:rPr lang="ru-RU" sz="2800" dirty="0">
                <a:solidFill>
                  <a:srgbClr val="FFFFFF"/>
                </a:solidFill>
              </a:rPr>
              <a:t>5</a:t>
            </a:r>
            <a:r>
              <a:rPr lang="en-US" sz="2800" dirty="0">
                <a:solidFill>
                  <a:srgbClr val="FFFFFF"/>
                </a:solidFill>
              </a:rPr>
              <a:t>00</a:t>
            </a:r>
            <a:r>
              <a:rPr lang="ru-RU" sz="2800" dirty="0">
                <a:solidFill>
                  <a:srgbClr val="FFFFFF"/>
                </a:solidFill>
              </a:rPr>
              <a:t> компаний</a:t>
            </a:r>
            <a:r>
              <a:rPr lang="ru-RU" sz="2800" b="0" i="0" dirty="0">
                <a:solidFill>
                  <a:srgbClr val="FFFFFF"/>
                </a:solidFill>
                <a:effectLst/>
              </a:rPr>
              <a:t>, у которых не </a:t>
            </a:r>
            <a:r>
              <a:rPr lang="ru-RU" sz="2800" b="0" i="0" dirty="0" err="1">
                <a:solidFill>
                  <a:srgbClr val="FFFFFF"/>
                </a:solidFill>
                <a:effectLst/>
              </a:rPr>
              <a:t>цифровизирована</a:t>
            </a:r>
            <a:r>
              <a:rPr lang="ru-RU" sz="2800" b="0" i="0" dirty="0">
                <a:solidFill>
                  <a:srgbClr val="FFFFFF"/>
                </a:solidFill>
                <a:effectLst/>
              </a:rPr>
              <a:t> работа обращений и уведомлений</a:t>
            </a:r>
            <a:br>
              <a:rPr lang="ru-RU" sz="2800" dirty="0"/>
            </a:br>
            <a:r>
              <a:rPr lang="ru-RU" sz="2800" b="0" i="0" dirty="0">
                <a:solidFill>
                  <a:srgbClr val="FFFFFF"/>
                </a:solidFill>
                <a:effectLst/>
              </a:rPr>
              <a:t>S</a:t>
            </a:r>
            <a:r>
              <a:rPr lang="en-US" sz="2800" b="0" i="0" dirty="0">
                <a:solidFill>
                  <a:srgbClr val="FFFFFF"/>
                </a:solidFill>
                <a:effectLst/>
              </a:rPr>
              <a:t>AM</a:t>
            </a:r>
            <a:r>
              <a:rPr lang="ru-RU" sz="2800" b="0" i="0" dirty="0">
                <a:solidFill>
                  <a:srgbClr val="FFFFFF"/>
                </a:solidFill>
                <a:effectLst/>
              </a:rPr>
              <a:t> – </a:t>
            </a:r>
            <a:r>
              <a:rPr lang="ru-RU" sz="2800" dirty="0">
                <a:solidFill>
                  <a:srgbClr val="FFFFFF"/>
                </a:solidFill>
              </a:rPr>
              <a:t>1</a:t>
            </a:r>
            <a:r>
              <a:rPr lang="en-US" sz="2800" b="0" i="0" dirty="0">
                <a:solidFill>
                  <a:srgbClr val="FFFFFF"/>
                </a:solidFill>
                <a:effectLst/>
              </a:rPr>
              <a:t>,</a:t>
            </a:r>
            <a:r>
              <a:rPr lang="ru-RU" sz="2800" dirty="0">
                <a:solidFill>
                  <a:srgbClr val="FFFFFF"/>
                </a:solidFill>
              </a:rPr>
              <a:t>75</a:t>
            </a:r>
            <a:r>
              <a:rPr lang="ru-RU" sz="2800" b="0" i="0" dirty="0">
                <a:solidFill>
                  <a:srgbClr val="FFFFFF"/>
                </a:solidFill>
                <a:effectLst/>
              </a:rPr>
              <a:t>0 компаний</a:t>
            </a:r>
            <a:r>
              <a:rPr lang="en-US" sz="2800" b="0" i="0" dirty="0">
                <a:solidFill>
                  <a:srgbClr val="FFFFFF"/>
                </a:solidFill>
                <a:effectLst/>
              </a:rPr>
              <a:t>,</a:t>
            </a:r>
            <a:r>
              <a:rPr lang="ru-RU" sz="2800" b="0" i="0" dirty="0">
                <a:solidFill>
                  <a:srgbClr val="FFFFFF"/>
                </a:solidFill>
                <a:effectLst/>
              </a:rPr>
              <a:t> могут заинтересоваться предложением (70%)</a:t>
            </a:r>
            <a:br>
              <a:rPr lang="ru-RU" sz="2800" dirty="0"/>
            </a:br>
            <a:r>
              <a:rPr lang="ru-RU" sz="2800" b="0" i="0" dirty="0">
                <a:solidFill>
                  <a:srgbClr val="FFFFFF"/>
                </a:solidFill>
                <a:effectLst/>
              </a:rPr>
              <a:t>S</a:t>
            </a:r>
            <a:r>
              <a:rPr lang="en-US" sz="2800" dirty="0">
                <a:solidFill>
                  <a:srgbClr val="FFFFFF"/>
                </a:solidFill>
              </a:rPr>
              <a:t>OM</a:t>
            </a:r>
            <a:r>
              <a:rPr lang="ru-RU" sz="2800" b="0" i="0" dirty="0">
                <a:solidFill>
                  <a:srgbClr val="FFFFFF"/>
                </a:solidFill>
                <a:effectLst/>
              </a:rPr>
              <a:t> – </a:t>
            </a:r>
            <a:r>
              <a:rPr lang="ru-RU" sz="2800" dirty="0">
                <a:solidFill>
                  <a:srgbClr val="FFFFFF"/>
                </a:solidFill>
              </a:rPr>
              <a:t>150</a:t>
            </a:r>
            <a:r>
              <a:rPr lang="en-US" sz="2800" b="0" i="0" dirty="0">
                <a:solidFill>
                  <a:srgbClr val="FFFFFF"/>
                </a:solidFill>
                <a:effectLst/>
              </a:rPr>
              <a:t> </a:t>
            </a:r>
            <a:r>
              <a:rPr lang="ru-RU" sz="2800" dirty="0">
                <a:solidFill>
                  <a:srgbClr val="FFFFFF"/>
                </a:solidFill>
              </a:rPr>
              <a:t>компаний в первые 3 года</a:t>
            </a:r>
            <a:r>
              <a:rPr lang="ru-RU" sz="2800" b="0" i="0" dirty="0">
                <a:solidFill>
                  <a:srgbClr val="FFFFFF"/>
                </a:solidFill>
                <a:effectLst/>
              </a:rPr>
              <a:t> (8.6%)</a:t>
            </a:r>
            <a:endParaRPr lang="ru-RU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9F04F97-2048-F9A0-E90F-2D8EC221D51C}"/>
              </a:ext>
            </a:extLst>
          </p:cNvPr>
          <p:cNvSpPr txBox="1"/>
          <p:nvPr/>
        </p:nvSpPr>
        <p:spPr>
          <a:xfrm>
            <a:off x="8593668" y="1503472"/>
            <a:ext cx="1018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TAM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E1E56C-9722-80D1-834D-9205A56C0005}"/>
              </a:ext>
            </a:extLst>
          </p:cNvPr>
          <p:cNvSpPr txBox="1"/>
          <p:nvPr/>
        </p:nvSpPr>
        <p:spPr>
          <a:xfrm>
            <a:off x="8599482" y="2552413"/>
            <a:ext cx="1171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SAM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9000E5E-FCBB-B58B-8E6E-763EF28AC4EE}"/>
              </a:ext>
            </a:extLst>
          </p:cNvPr>
          <p:cNvSpPr txBox="1"/>
          <p:nvPr/>
        </p:nvSpPr>
        <p:spPr>
          <a:xfrm>
            <a:off x="139366" y="1137150"/>
            <a:ext cx="6025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chemeClr val="bg1"/>
                </a:solidFill>
              </a:rPr>
              <a:t>Для компаний РСО в водоснабжении</a:t>
            </a:r>
            <a:r>
              <a:rPr lang="en-US" i="1" dirty="0">
                <a:solidFill>
                  <a:schemeClr val="bg1"/>
                </a:solidFill>
              </a:rPr>
              <a:t>,</a:t>
            </a:r>
            <a:r>
              <a:rPr lang="ru-RU" i="1" dirty="0">
                <a:solidFill>
                  <a:schemeClr val="bg1"/>
                </a:solidFill>
              </a:rPr>
              <a:t> электроэнергетике</a:t>
            </a:r>
            <a:r>
              <a:rPr lang="en-US" i="1" dirty="0">
                <a:solidFill>
                  <a:schemeClr val="bg1"/>
                </a:solidFill>
              </a:rPr>
              <a:t>, </a:t>
            </a:r>
            <a:r>
              <a:rPr lang="ru-RU" i="1" dirty="0">
                <a:solidFill>
                  <a:schemeClr val="bg1"/>
                </a:solidFill>
              </a:rPr>
              <a:t>теплоснабжении</a:t>
            </a:r>
          </a:p>
        </p:txBody>
      </p:sp>
    </p:spTree>
    <p:extLst>
      <p:ext uri="{BB962C8B-B14F-4D97-AF65-F5344CB8AC3E}">
        <p14:creationId xmlns:p14="http://schemas.microsoft.com/office/powerpoint/2010/main" val="8049336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FC171D-D327-402D-BD85-299EF144B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2954" y="208125"/>
            <a:ext cx="5246090" cy="802527"/>
          </a:xfrm>
        </p:spPr>
        <p:txBody>
          <a:bodyPr>
            <a:normAutofit/>
          </a:bodyPr>
          <a:lstStyle/>
          <a:p>
            <a:r>
              <a:rPr lang="ru-RU" sz="4200" dirty="0">
                <a:latin typeface="+mn-lt"/>
              </a:rPr>
              <a:t>Технологический стек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A31118C-853F-4D9E-A6E7-191413145A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3064" y="885333"/>
            <a:ext cx="7125870" cy="123841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Удобные для быстрого старта и дальнейшего масштабирования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4BB0871-AA11-425C-BF84-8B7037862F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1951" y="2030969"/>
            <a:ext cx="3486358" cy="2796059"/>
          </a:xfrm>
          <a:prstGeom prst="rect">
            <a:avLst/>
          </a:prstGeom>
        </p:spPr>
      </p:pic>
      <p:sp>
        <p:nvSpPr>
          <p:cNvPr id="10" name="Объект 2">
            <a:extLst>
              <a:ext uri="{FF2B5EF4-FFF2-40B4-BE49-F238E27FC236}">
                <a16:creationId xmlns:a16="http://schemas.microsoft.com/office/drawing/2014/main" id="{493338B4-978B-4137-BAC4-D2D004BAEDD7}"/>
              </a:ext>
            </a:extLst>
          </p:cNvPr>
          <p:cNvSpPr txBox="1">
            <a:spLocks/>
          </p:cNvSpPr>
          <p:nvPr/>
        </p:nvSpPr>
        <p:spPr>
          <a:xfrm>
            <a:off x="305203" y="5166092"/>
            <a:ext cx="3679854" cy="12384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400" dirty="0">
                <a:solidFill>
                  <a:schemeClr val="bg2">
                    <a:lumMod val="25000"/>
                  </a:schemeClr>
                </a:solidFill>
              </a:rPr>
              <a:t>Для кроссплатформенной разработки мобильного приложения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BF2BCF1-58EF-4706-A072-90576F50D1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58200" y="2409679"/>
            <a:ext cx="3331849" cy="203864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60FD610-D1D9-4FCF-A820-DAF380E91B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1323" y="1998431"/>
            <a:ext cx="2849354" cy="3167661"/>
          </a:xfrm>
          <a:prstGeom prst="rect">
            <a:avLst/>
          </a:prstGeom>
        </p:spPr>
      </p:pic>
      <p:sp>
        <p:nvSpPr>
          <p:cNvPr id="15" name="Объект 2">
            <a:extLst>
              <a:ext uri="{FF2B5EF4-FFF2-40B4-BE49-F238E27FC236}">
                <a16:creationId xmlns:a16="http://schemas.microsoft.com/office/drawing/2014/main" id="{68DC80F7-01AD-4307-BC19-A4CE6F601251}"/>
              </a:ext>
            </a:extLst>
          </p:cNvPr>
          <p:cNvSpPr txBox="1">
            <a:spLocks/>
          </p:cNvSpPr>
          <p:nvPr/>
        </p:nvSpPr>
        <p:spPr>
          <a:xfrm>
            <a:off x="4256072" y="5166091"/>
            <a:ext cx="3679854" cy="12384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400" dirty="0">
                <a:solidFill>
                  <a:schemeClr val="bg2">
                    <a:lumMod val="25000"/>
                  </a:schemeClr>
                </a:solidFill>
              </a:rPr>
              <a:t>Для хранения всей поступающей информации</a:t>
            </a:r>
          </a:p>
        </p:txBody>
      </p:sp>
      <p:sp>
        <p:nvSpPr>
          <p:cNvPr id="16" name="Объект 2">
            <a:extLst>
              <a:ext uri="{FF2B5EF4-FFF2-40B4-BE49-F238E27FC236}">
                <a16:creationId xmlns:a16="http://schemas.microsoft.com/office/drawing/2014/main" id="{5FD1058B-2F92-4B86-9E2C-8BBD03D972EC}"/>
              </a:ext>
            </a:extLst>
          </p:cNvPr>
          <p:cNvSpPr txBox="1">
            <a:spLocks/>
          </p:cNvSpPr>
          <p:nvPr/>
        </p:nvSpPr>
        <p:spPr>
          <a:xfrm>
            <a:off x="8206942" y="5166090"/>
            <a:ext cx="3834363" cy="12384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400" dirty="0">
                <a:solidFill>
                  <a:schemeClr val="bg2">
                    <a:lumMod val="25000"/>
                  </a:schemeClr>
                </a:solidFill>
              </a:rPr>
              <a:t>Для серверной части и реализации взаимодействий</a:t>
            </a:r>
          </a:p>
        </p:txBody>
      </p:sp>
    </p:spTree>
    <p:extLst>
      <p:ext uri="{BB962C8B-B14F-4D97-AF65-F5344CB8AC3E}">
        <p14:creationId xmlns:p14="http://schemas.microsoft.com/office/powerpoint/2010/main" val="18956744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2">
            <a:extLst>
              <a:ext uri="{FF2B5EF4-FFF2-40B4-BE49-F238E27FC236}">
                <a16:creationId xmlns:a16="http://schemas.microsoft.com/office/drawing/2014/main" id="{5D28871B-D37A-A29C-368A-C04B3876D5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854" y="2414127"/>
            <a:ext cx="1373185" cy="34620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dirty="0">
                <a:solidFill>
                  <a:srgbClr val="2664EB"/>
                </a:solidFill>
                <a:latin typeface="Corbel Light" panose="020B0303020204020204" pitchFamily="34" charset="0"/>
              </a:rPr>
              <a:t>Житель</a:t>
            </a:r>
            <a:r>
              <a:rPr lang="ru-RU" b="1" dirty="0">
                <a:solidFill>
                  <a:schemeClr val="bg1"/>
                </a:solidFill>
                <a:latin typeface="Corbel Light" panose="020B0303020204020204" pitchFamily="34" charset="0"/>
              </a:rPr>
              <a:t> </a:t>
            </a:r>
            <a:endParaRPr lang="en-US" b="1" dirty="0">
              <a:solidFill>
                <a:schemeClr val="bg1"/>
              </a:solidFill>
              <a:latin typeface="Corbel Light" panose="020B030302020402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2557" y="3066285"/>
            <a:ext cx="851212" cy="1830288"/>
          </a:xfrm>
          <a:prstGeom prst="rect">
            <a:avLst/>
          </a:prstGeom>
        </p:spPr>
      </p:pic>
      <p:sp>
        <p:nvSpPr>
          <p:cNvPr id="11" name="Объект 2">
            <a:extLst>
              <a:ext uri="{FF2B5EF4-FFF2-40B4-BE49-F238E27FC236}">
                <a16:creationId xmlns:a16="http://schemas.microsoft.com/office/drawing/2014/main" id="{5D28871B-D37A-A29C-368A-C04B3876D54A}"/>
              </a:ext>
            </a:extLst>
          </p:cNvPr>
          <p:cNvSpPr txBox="1">
            <a:spLocks/>
          </p:cNvSpPr>
          <p:nvPr/>
        </p:nvSpPr>
        <p:spPr>
          <a:xfrm>
            <a:off x="2421978" y="2422225"/>
            <a:ext cx="2189776" cy="4595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b="1" dirty="0">
                <a:solidFill>
                  <a:srgbClr val="2664EB"/>
                </a:solidFill>
                <a:latin typeface="Corbel Light" panose="020B0303020204020204" pitchFamily="34" charset="0"/>
              </a:rPr>
              <a:t>Умный город</a:t>
            </a:r>
            <a:r>
              <a:rPr lang="ru-RU" b="1" dirty="0">
                <a:solidFill>
                  <a:schemeClr val="bg1"/>
                </a:solidFill>
                <a:latin typeface="Corbel Light" panose="020B0303020204020204" pitchFamily="34" charset="0"/>
              </a:rPr>
              <a:t> </a:t>
            </a:r>
            <a:endParaRPr lang="en-US" b="1" dirty="0">
              <a:solidFill>
                <a:schemeClr val="bg1"/>
              </a:solidFill>
              <a:latin typeface="Corbel Light" panose="020B0303020204020204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0647" y="3606682"/>
            <a:ext cx="1033867" cy="53984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755022" y="3820201"/>
            <a:ext cx="1013631" cy="609290"/>
          </a:xfrm>
          <a:prstGeom prst="rect">
            <a:avLst/>
          </a:prstGeom>
        </p:spPr>
      </p:pic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3364" y="3243450"/>
            <a:ext cx="1408208" cy="1653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060611" y="3807942"/>
            <a:ext cx="974672" cy="551622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9316" y="3578781"/>
            <a:ext cx="1019085" cy="595646"/>
          </a:xfrm>
          <a:prstGeom prst="rect">
            <a:avLst/>
          </a:prstGeom>
        </p:spPr>
      </p:pic>
      <p:sp>
        <p:nvSpPr>
          <p:cNvPr id="18" name="Объект 2">
            <a:extLst>
              <a:ext uri="{FF2B5EF4-FFF2-40B4-BE49-F238E27FC236}">
                <a16:creationId xmlns:a16="http://schemas.microsoft.com/office/drawing/2014/main" id="{5D28871B-D37A-A29C-368A-C04B3876D54A}"/>
              </a:ext>
            </a:extLst>
          </p:cNvPr>
          <p:cNvSpPr txBox="1">
            <a:spLocks/>
          </p:cNvSpPr>
          <p:nvPr/>
        </p:nvSpPr>
        <p:spPr>
          <a:xfrm>
            <a:off x="5247562" y="2468503"/>
            <a:ext cx="1299811" cy="4385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b="1" dirty="0">
                <a:solidFill>
                  <a:srgbClr val="2664EB"/>
                </a:solidFill>
                <a:latin typeface="Corbel Light" panose="020B0303020204020204" pitchFamily="34" charset="0"/>
              </a:rPr>
              <a:t>Сервер</a:t>
            </a:r>
            <a:r>
              <a:rPr lang="ru-RU" b="1" dirty="0">
                <a:solidFill>
                  <a:schemeClr val="bg1"/>
                </a:solidFill>
                <a:latin typeface="Corbel Light" panose="020B0303020204020204" pitchFamily="34" charset="0"/>
              </a:rPr>
              <a:t> </a:t>
            </a:r>
            <a:endParaRPr lang="en-US" b="1" dirty="0">
              <a:solidFill>
                <a:schemeClr val="bg1"/>
              </a:solidFill>
              <a:latin typeface="Corbel Light" panose="020B0303020204020204" pitchFamily="34" charset="0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5173" y="3641377"/>
            <a:ext cx="1059714" cy="505149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698395" y="3807942"/>
            <a:ext cx="1016243" cy="566530"/>
          </a:xfrm>
          <a:prstGeom prst="rect">
            <a:avLst/>
          </a:prstGeom>
        </p:spPr>
      </p:pic>
      <p:sp>
        <p:nvSpPr>
          <p:cNvPr id="22" name="Объект 2">
            <a:extLst>
              <a:ext uri="{FF2B5EF4-FFF2-40B4-BE49-F238E27FC236}">
                <a16:creationId xmlns:a16="http://schemas.microsoft.com/office/drawing/2014/main" id="{5D28871B-D37A-A29C-368A-C04B3876D54A}"/>
              </a:ext>
            </a:extLst>
          </p:cNvPr>
          <p:cNvSpPr txBox="1">
            <a:spLocks/>
          </p:cNvSpPr>
          <p:nvPr/>
        </p:nvSpPr>
        <p:spPr>
          <a:xfrm>
            <a:off x="7477985" y="2471301"/>
            <a:ext cx="2344760" cy="4834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b="1" dirty="0">
                <a:solidFill>
                  <a:srgbClr val="2664EB"/>
                </a:solidFill>
                <a:latin typeface="Corbel Light" panose="020B0303020204020204" pitchFamily="34" charset="0"/>
              </a:rPr>
              <a:t>Админ панель</a:t>
            </a:r>
            <a:r>
              <a:rPr lang="ru-RU" b="1" dirty="0">
                <a:solidFill>
                  <a:schemeClr val="bg1"/>
                </a:solidFill>
                <a:latin typeface="Corbel Light" panose="020B0303020204020204" pitchFamily="34" charset="0"/>
              </a:rPr>
              <a:t> </a:t>
            </a:r>
            <a:endParaRPr lang="en-US" b="1" dirty="0">
              <a:solidFill>
                <a:schemeClr val="bg1"/>
              </a:solidFill>
              <a:latin typeface="Corbel Light" panose="020B0303020204020204" pitchFamily="34" charset="0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495956" y="3841581"/>
            <a:ext cx="991387" cy="566530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4451" y="3669278"/>
            <a:ext cx="1059714" cy="505149"/>
          </a:xfrm>
          <a:prstGeom prst="rect">
            <a:avLst/>
          </a:prstGeom>
        </p:spPr>
      </p:pic>
      <p:sp>
        <p:nvSpPr>
          <p:cNvPr id="19" name="AutoShape 4" descr="Picture background"/>
          <p:cNvSpPr>
            <a:spLocks noChangeAspect="1" noChangeArrowheads="1"/>
          </p:cNvSpPr>
          <p:nvPr/>
        </p:nvSpPr>
        <p:spPr bwMode="auto">
          <a:xfrm>
            <a:off x="155574" y="-144463"/>
            <a:ext cx="1220643" cy="1220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" name="Объект 2">
            <a:extLst>
              <a:ext uri="{FF2B5EF4-FFF2-40B4-BE49-F238E27FC236}">
                <a16:creationId xmlns:a16="http://schemas.microsoft.com/office/drawing/2014/main" id="{5D28871B-D37A-A29C-368A-C04B3876D54A}"/>
              </a:ext>
            </a:extLst>
          </p:cNvPr>
          <p:cNvSpPr txBox="1">
            <a:spLocks/>
          </p:cNvSpPr>
          <p:nvPr/>
        </p:nvSpPr>
        <p:spPr>
          <a:xfrm>
            <a:off x="10312814" y="2464259"/>
            <a:ext cx="1879186" cy="4975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b="1" dirty="0">
                <a:solidFill>
                  <a:srgbClr val="2664EB"/>
                </a:solidFill>
                <a:latin typeface="Corbel Light" panose="020B0303020204020204" pitchFamily="34" charset="0"/>
              </a:rPr>
              <a:t>Диспетчер</a:t>
            </a:r>
            <a:r>
              <a:rPr lang="ru-RU" b="1" dirty="0">
                <a:solidFill>
                  <a:schemeClr val="bg1"/>
                </a:solidFill>
                <a:latin typeface="Corbel Light" panose="020B0303020204020204" pitchFamily="34" charset="0"/>
              </a:rPr>
              <a:t> </a:t>
            </a:r>
            <a:endParaRPr lang="en-US" b="1" dirty="0">
              <a:solidFill>
                <a:schemeClr val="bg1"/>
              </a:solidFill>
              <a:latin typeface="Corbel Light" panose="020B0303020204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2893FF4-CDAC-4020-8BA5-E39CEB85309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6529" y="3265818"/>
            <a:ext cx="1587673" cy="1630755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42043E4F-AEAD-4F4B-8D51-8B480B360DA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1353" y="3243450"/>
            <a:ext cx="1663965" cy="1663965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EF8AAB59-C6C2-4682-BD98-E4EDC36D087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57" y="3144305"/>
            <a:ext cx="1674248" cy="1674248"/>
          </a:xfrm>
          <a:prstGeom prst="rect">
            <a:avLst/>
          </a:prstGeom>
        </p:spPr>
      </p:pic>
      <p:sp>
        <p:nvSpPr>
          <p:cNvPr id="27" name="Заголовок 1">
            <a:extLst>
              <a:ext uri="{FF2B5EF4-FFF2-40B4-BE49-F238E27FC236}">
                <a16:creationId xmlns:a16="http://schemas.microsoft.com/office/drawing/2014/main" id="{4DBCEB88-AB70-4672-A90A-1CA81BABAC5B}"/>
              </a:ext>
            </a:extLst>
          </p:cNvPr>
          <p:cNvSpPr txBox="1">
            <a:spLocks/>
          </p:cNvSpPr>
          <p:nvPr/>
        </p:nvSpPr>
        <p:spPr>
          <a:xfrm>
            <a:off x="3033830" y="200309"/>
            <a:ext cx="6124340" cy="8025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200" dirty="0">
                <a:latin typeface="Calibri (Основной текст)"/>
              </a:rPr>
              <a:t>Схема работы платформы</a:t>
            </a:r>
            <a:endParaRPr lang="ru-RU" sz="4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879560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бъект 2">
            <a:extLst>
              <a:ext uri="{FF2B5EF4-FFF2-40B4-BE49-F238E27FC236}">
                <a16:creationId xmlns:a16="http://schemas.microsoft.com/office/drawing/2014/main" id="{493338B4-978B-4137-BAC4-D2D004BAEDD7}"/>
              </a:ext>
            </a:extLst>
          </p:cNvPr>
          <p:cNvSpPr txBox="1">
            <a:spLocks/>
          </p:cNvSpPr>
          <p:nvPr/>
        </p:nvSpPr>
        <p:spPr>
          <a:xfrm>
            <a:off x="1077503" y="5272897"/>
            <a:ext cx="1603809" cy="12384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400" dirty="0">
                <a:solidFill>
                  <a:schemeClr val="bg2">
                    <a:lumMod val="25000"/>
                  </a:schemeClr>
                </a:solidFill>
              </a:rPr>
              <a:t>Рынок                                  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</a:rPr>
              <a:t>B2B</a:t>
            </a:r>
            <a:endParaRPr lang="ru-RU" sz="2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68DC80F7-01AD-4307-BC19-A4CE6F601251}"/>
              </a:ext>
            </a:extLst>
          </p:cNvPr>
          <p:cNvSpPr txBox="1">
            <a:spLocks/>
          </p:cNvSpPr>
          <p:nvPr/>
        </p:nvSpPr>
        <p:spPr>
          <a:xfrm>
            <a:off x="4256068" y="5272898"/>
            <a:ext cx="3679854" cy="12384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400" dirty="0">
                <a:solidFill>
                  <a:schemeClr val="bg2">
                    <a:lumMod val="25000"/>
                  </a:schemeClr>
                </a:solidFill>
              </a:rPr>
              <a:t>Ежемесячный прогнозируемый доход</a:t>
            </a:r>
          </a:p>
        </p:txBody>
      </p:sp>
      <p:sp>
        <p:nvSpPr>
          <p:cNvPr id="16" name="Объект 2">
            <a:extLst>
              <a:ext uri="{FF2B5EF4-FFF2-40B4-BE49-F238E27FC236}">
                <a16:creationId xmlns:a16="http://schemas.microsoft.com/office/drawing/2014/main" id="{5FD1058B-2F92-4B86-9E2C-8BBD03D972EC}"/>
              </a:ext>
            </a:extLst>
          </p:cNvPr>
          <p:cNvSpPr txBox="1">
            <a:spLocks/>
          </p:cNvSpPr>
          <p:nvPr/>
        </p:nvSpPr>
        <p:spPr>
          <a:xfrm>
            <a:off x="8206938" y="5272897"/>
            <a:ext cx="3834363" cy="12384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400" dirty="0">
                <a:solidFill>
                  <a:schemeClr val="bg2">
                    <a:lumMod val="25000"/>
                  </a:schemeClr>
                </a:solidFill>
              </a:rPr>
              <a:t>Возможность роста компании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7E7296C-7FEE-46A0-AE14-71111216A3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6244" y="2581840"/>
            <a:ext cx="2219506" cy="247375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BA4318D-265F-434A-A97B-7283EEBF63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188" y="2455048"/>
            <a:ext cx="2596437" cy="260054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07BB87E-A2CC-4716-ABC3-8FD63CC40E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4369" y="2574116"/>
            <a:ext cx="2219506" cy="2489200"/>
          </a:xfrm>
          <a:prstGeom prst="rect">
            <a:avLst/>
          </a:prstGeom>
        </p:spPr>
      </p:pic>
      <p:sp>
        <p:nvSpPr>
          <p:cNvPr id="14" name="Объект 2">
            <a:extLst>
              <a:ext uri="{FF2B5EF4-FFF2-40B4-BE49-F238E27FC236}">
                <a16:creationId xmlns:a16="http://schemas.microsoft.com/office/drawing/2014/main" id="{E9D45771-1184-4457-9D49-3640BCE07DC9}"/>
              </a:ext>
            </a:extLst>
          </p:cNvPr>
          <p:cNvSpPr txBox="1">
            <a:spLocks/>
          </p:cNvSpPr>
          <p:nvPr/>
        </p:nvSpPr>
        <p:spPr>
          <a:xfrm>
            <a:off x="1349795" y="900963"/>
            <a:ext cx="9492399" cy="9246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Подписка компаний на наш продукт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,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 которая позволит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</a:rPr>
              <a:t>цифровизировать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 и автоматизировать их рабочие процессы </a:t>
            </a: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C34E4B9E-F213-4D4E-B475-F55CCEBAC810}"/>
              </a:ext>
            </a:extLst>
          </p:cNvPr>
          <p:cNvSpPr txBox="1">
            <a:spLocks/>
          </p:cNvSpPr>
          <p:nvPr/>
        </p:nvSpPr>
        <p:spPr>
          <a:xfrm>
            <a:off x="3509441" y="178870"/>
            <a:ext cx="5173108" cy="8025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200" dirty="0">
                <a:latin typeface="+mn-lt"/>
              </a:rPr>
              <a:t>Модель монетизации</a:t>
            </a:r>
          </a:p>
        </p:txBody>
      </p:sp>
    </p:spTree>
    <p:extLst>
      <p:ext uri="{BB962C8B-B14F-4D97-AF65-F5344CB8AC3E}">
        <p14:creationId xmlns:p14="http://schemas.microsoft.com/office/powerpoint/2010/main" val="18847989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A480EAB2-1102-422B-8CE2-ABF9B5D506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9843592"/>
              </p:ext>
            </p:extLst>
          </p:nvPr>
        </p:nvGraphicFramePr>
        <p:xfrm>
          <a:off x="581554" y="1048652"/>
          <a:ext cx="11028893" cy="47986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79867">
                  <a:extLst>
                    <a:ext uri="{9D8B030D-6E8A-4147-A177-3AD203B41FA5}">
                      <a16:colId xmlns:a16="http://schemas.microsoft.com/office/drawing/2014/main" val="2253032375"/>
                    </a:ext>
                  </a:extLst>
                </a:gridCol>
                <a:gridCol w="1718004">
                  <a:extLst>
                    <a:ext uri="{9D8B030D-6E8A-4147-A177-3AD203B41FA5}">
                      <a16:colId xmlns:a16="http://schemas.microsoft.com/office/drawing/2014/main" val="548002553"/>
                    </a:ext>
                  </a:extLst>
                </a:gridCol>
                <a:gridCol w="1529940">
                  <a:extLst>
                    <a:ext uri="{9D8B030D-6E8A-4147-A177-3AD203B41FA5}">
                      <a16:colId xmlns:a16="http://schemas.microsoft.com/office/drawing/2014/main" val="248558146"/>
                    </a:ext>
                  </a:extLst>
                </a:gridCol>
                <a:gridCol w="1296161">
                  <a:extLst>
                    <a:ext uri="{9D8B030D-6E8A-4147-A177-3AD203B41FA5}">
                      <a16:colId xmlns:a16="http://schemas.microsoft.com/office/drawing/2014/main" val="2430632102"/>
                    </a:ext>
                  </a:extLst>
                </a:gridCol>
                <a:gridCol w="1696235">
                  <a:extLst>
                    <a:ext uri="{9D8B030D-6E8A-4147-A177-3AD203B41FA5}">
                      <a16:colId xmlns:a16="http://schemas.microsoft.com/office/drawing/2014/main" val="1911990950"/>
                    </a:ext>
                  </a:extLst>
                </a:gridCol>
                <a:gridCol w="1650389">
                  <a:extLst>
                    <a:ext uri="{9D8B030D-6E8A-4147-A177-3AD203B41FA5}">
                      <a16:colId xmlns:a16="http://schemas.microsoft.com/office/drawing/2014/main" val="1124780255"/>
                    </a:ext>
                  </a:extLst>
                </a:gridCol>
                <a:gridCol w="2158297">
                  <a:extLst>
                    <a:ext uri="{9D8B030D-6E8A-4147-A177-3AD203B41FA5}">
                      <a16:colId xmlns:a16="http://schemas.microsoft.com/office/drawing/2014/main" val="3101469536"/>
                    </a:ext>
                  </a:extLst>
                </a:gridCol>
              </a:tblGrid>
              <a:tr h="484928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Основной текст)"/>
                        </a:rPr>
                        <a:t>                           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(Основной текст)"/>
                        </a:rPr>
                        <a:t>стоимость подписки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5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5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9699686"/>
                  </a:ext>
                </a:extLst>
              </a:tr>
              <a:tr h="4849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u="none" strike="noStrike" dirty="0">
                          <a:effectLst/>
                        </a:rPr>
                        <a:t>Количество городов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Население</a:t>
                      </a:r>
                      <a:r>
                        <a:rPr lang="en-US" sz="15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endParaRPr lang="ru-RU" sz="1500" b="1" u="none" strike="noStrike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b"/>
                      <a:r>
                        <a:rPr lang="ru-RU" sz="15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тыс.чел</a:t>
                      </a:r>
                      <a:r>
                        <a:rPr lang="ru-RU" sz="15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endParaRPr lang="ru-RU" sz="15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u="none" strike="noStrike" dirty="0">
                          <a:effectLst/>
                        </a:rPr>
                        <a:t>Расходы компании</a:t>
                      </a:r>
                      <a:r>
                        <a:rPr lang="en-US" sz="1500" b="1" u="none" strike="noStrike" dirty="0">
                          <a:effectLst/>
                        </a:rPr>
                        <a:t>,</a:t>
                      </a:r>
                      <a:r>
                        <a:rPr lang="ru-RU" sz="1500" b="1" u="none" strike="noStrike" dirty="0">
                          <a:effectLst/>
                        </a:rPr>
                        <a:t> руб.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u="none" strike="noStrike" dirty="0">
                          <a:effectLst/>
                        </a:rPr>
                        <a:t> вода</a:t>
                      </a:r>
                      <a:r>
                        <a:rPr lang="en-US" sz="1500" b="1" u="none" strike="noStrike" dirty="0">
                          <a:effectLst/>
                        </a:rPr>
                        <a:t>,</a:t>
                      </a:r>
                      <a:r>
                        <a:rPr lang="ru-RU" sz="1500" b="1" u="none" strike="noStrike" dirty="0">
                          <a:effectLst/>
                        </a:rPr>
                        <a:t> руб.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u="none" strike="noStrike" dirty="0">
                          <a:effectLst/>
                        </a:rPr>
                        <a:t>электричество</a:t>
                      </a:r>
                      <a:r>
                        <a:rPr lang="en-US" sz="1500" b="1" u="none" strike="noStrike" dirty="0">
                          <a:effectLst/>
                        </a:rPr>
                        <a:t>,</a:t>
                      </a:r>
                      <a:r>
                        <a:rPr lang="ru-RU" sz="1500" b="1" u="none" strike="noStrike" dirty="0">
                          <a:effectLst/>
                        </a:rPr>
                        <a:t> руб.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u="none" strike="noStrike" dirty="0">
                          <a:effectLst/>
                        </a:rPr>
                        <a:t>отопление*</a:t>
                      </a:r>
                      <a:r>
                        <a:rPr lang="en-US" sz="1500" b="1" u="none" strike="noStrike" dirty="0">
                          <a:effectLst/>
                        </a:rPr>
                        <a:t>,</a:t>
                      </a:r>
                      <a:r>
                        <a:rPr lang="ru-RU" sz="1500" b="1" u="none" strike="noStrike" dirty="0">
                          <a:effectLst/>
                        </a:rPr>
                        <a:t> руб.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наша прибыль в месяц за 1 город</a:t>
                      </a:r>
                      <a:r>
                        <a:rPr lang="en-US" sz="1500" b="1" u="none" strike="noStrike" dirty="0">
                          <a:effectLst/>
                        </a:rPr>
                        <a:t>,</a:t>
                      </a:r>
                      <a:r>
                        <a:rPr lang="ru-RU" sz="1500" b="1" u="none" strike="noStrike" dirty="0">
                          <a:effectLst/>
                        </a:rPr>
                        <a:t> руб.</a:t>
                      </a:r>
                      <a:endParaRPr lang="ru-RU" sz="15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5967726"/>
                  </a:ext>
                </a:extLst>
              </a:tr>
              <a:tr h="53441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</a:rPr>
                        <a:t>78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</a:rPr>
                        <a:t>100,000 – 250,000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1200"/>
                        </a:spcAft>
                      </a:pPr>
                      <a:r>
                        <a:rPr lang="ru-RU" sz="1500" u="none" strike="noStrike" dirty="0">
                          <a:effectLst/>
                        </a:rPr>
                        <a:t>80</a:t>
                      </a:r>
                      <a:r>
                        <a:rPr lang="ru-RU" sz="1500" u="none" strike="noStrike" baseline="0" dirty="0">
                          <a:effectLst/>
                        </a:rPr>
                        <a:t> </a:t>
                      </a:r>
                      <a:r>
                        <a:rPr lang="ru-RU" sz="1500" u="none" strike="noStrike" dirty="0">
                          <a:effectLst/>
                        </a:rPr>
                        <a:t>000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1200"/>
                        </a:spcAft>
                      </a:pPr>
                      <a:r>
                        <a:rPr lang="ru-RU" sz="1500" u="none" strike="noStrike" dirty="0">
                          <a:effectLst/>
                        </a:rPr>
                        <a:t>20 000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1200"/>
                        </a:spcAft>
                      </a:pPr>
                      <a:r>
                        <a:rPr lang="ru-RU" sz="1500" u="none" strike="noStrike" dirty="0">
                          <a:effectLst/>
                        </a:rPr>
                        <a:t>10 000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u="none" strike="noStrike" dirty="0">
                          <a:effectLst/>
                        </a:rPr>
                        <a:t>5 000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u="none" strike="noStrike" dirty="0">
                          <a:effectLst/>
                        </a:rPr>
                        <a:t>30 000</a:t>
                      </a:r>
                      <a:endParaRPr lang="ru-RU" sz="1500" b="0" i="0" u="none" strike="noStrike" dirty="0">
                        <a:solidFill>
                          <a:srgbClr val="0061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5249365"/>
                  </a:ext>
                </a:extLst>
              </a:tr>
              <a:tr h="9044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</a:rPr>
                        <a:t>42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</a:rPr>
                        <a:t>250,000 - 500,000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1200"/>
                        </a:spcAft>
                      </a:pPr>
                      <a:r>
                        <a:rPr lang="ru-RU" sz="1500" u="none" strike="noStrike" dirty="0">
                          <a:effectLst/>
                        </a:rPr>
                        <a:t>≈80</a:t>
                      </a:r>
                      <a:r>
                        <a:rPr lang="ru-RU" sz="1500" u="none" strike="noStrike" baseline="0" dirty="0">
                          <a:effectLst/>
                        </a:rPr>
                        <a:t> </a:t>
                      </a:r>
                      <a:r>
                        <a:rPr lang="ru-RU" sz="1500" u="none" strike="noStrike" dirty="0">
                          <a:effectLst/>
                        </a:rPr>
                        <a:t>000 – 160</a:t>
                      </a:r>
                      <a:r>
                        <a:rPr lang="ru-RU" sz="1500" u="none" strike="noStrike" baseline="0" dirty="0">
                          <a:effectLst/>
                        </a:rPr>
                        <a:t> </a:t>
                      </a:r>
                      <a:r>
                        <a:rPr lang="ru-RU" sz="1500" u="none" strike="noStrike" dirty="0">
                          <a:effectLst/>
                        </a:rPr>
                        <a:t>000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1200"/>
                        </a:spcAft>
                      </a:pPr>
                      <a:r>
                        <a:rPr lang="ru-RU" sz="1500" u="none" strike="noStrike" dirty="0">
                          <a:effectLst/>
                        </a:rPr>
                        <a:t>40 000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1200"/>
                        </a:spcAft>
                      </a:pPr>
                      <a:r>
                        <a:rPr lang="ru-RU" sz="1500" u="none" strike="noStrike" dirty="0">
                          <a:effectLst/>
                        </a:rPr>
                        <a:t>20 000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u="none" strike="noStrike" dirty="0">
                          <a:effectLst/>
                        </a:rPr>
                        <a:t>10 000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u="none" strike="noStrike" dirty="0">
                          <a:effectLst/>
                        </a:rPr>
                        <a:t>60 000</a:t>
                      </a:r>
                      <a:endParaRPr lang="ru-RU" sz="1500" b="0" i="0" u="none" strike="noStrike" dirty="0">
                        <a:solidFill>
                          <a:srgbClr val="0061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7163752"/>
                  </a:ext>
                </a:extLst>
              </a:tr>
              <a:tr h="9044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>
                          <a:effectLst/>
                        </a:rPr>
                        <a:t>36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</a:rPr>
                        <a:t>500,000 - 750,000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1200"/>
                        </a:spcAft>
                      </a:pPr>
                      <a:r>
                        <a:rPr lang="ru-RU" sz="1500" u="none" strike="noStrike" dirty="0">
                          <a:effectLst/>
                        </a:rPr>
                        <a:t>≈160</a:t>
                      </a:r>
                      <a:r>
                        <a:rPr lang="ru-RU" sz="1500" u="none" strike="noStrike" baseline="0" dirty="0">
                          <a:effectLst/>
                        </a:rPr>
                        <a:t> </a:t>
                      </a:r>
                      <a:r>
                        <a:rPr lang="ru-RU" sz="1500" u="none" strike="noStrike" dirty="0">
                          <a:effectLst/>
                        </a:rPr>
                        <a:t>000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1200"/>
                        </a:spcAft>
                      </a:pPr>
                      <a:r>
                        <a:rPr lang="ru-RU" sz="1500" u="none" strike="noStrike" dirty="0">
                          <a:effectLst/>
                        </a:rPr>
                        <a:t>60 000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1200"/>
                        </a:spcAft>
                      </a:pPr>
                      <a:r>
                        <a:rPr lang="ru-RU" sz="1500" u="none" strike="noStrike" dirty="0">
                          <a:effectLst/>
                        </a:rPr>
                        <a:t>30 000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u="none" strike="noStrike" dirty="0">
                          <a:effectLst/>
                        </a:rPr>
                        <a:t>15 000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u="none" strike="noStrike" dirty="0">
                          <a:effectLst/>
                        </a:rPr>
                        <a:t>90 000</a:t>
                      </a:r>
                      <a:endParaRPr lang="ru-RU" sz="1500" b="0" i="0" u="none" strike="noStrike" dirty="0">
                        <a:solidFill>
                          <a:srgbClr val="0061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267658"/>
                  </a:ext>
                </a:extLst>
              </a:tr>
              <a:tr h="9044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>
                          <a:effectLst/>
                        </a:rPr>
                        <a:t>32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</a:rPr>
                        <a:t>750,000 - 1,000,000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1200"/>
                        </a:spcAft>
                      </a:pPr>
                      <a:r>
                        <a:rPr lang="ru-RU" sz="1500" u="none" strike="noStrike" dirty="0">
                          <a:effectLst/>
                        </a:rPr>
                        <a:t>≈320</a:t>
                      </a:r>
                      <a:r>
                        <a:rPr lang="ru-RU" sz="1500" u="none" strike="noStrike" baseline="0" dirty="0">
                          <a:effectLst/>
                        </a:rPr>
                        <a:t> </a:t>
                      </a:r>
                      <a:r>
                        <a:rPr lang="ru-RU" sz="1500" u="none" strike="noStrike" dirty="0">
                          <a:effectLst/>
                        </a:rPr>
                        <a:t>000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1200"/>
                        </a:spcAft>
                      </a:pPr>
                      <a:r>
                        <a:rPr lang="ru-RU" sz="1500" u="none" strike="noStrike" dirty="0">
                          <a:effectLst/>
                        </a:rPr>
                        <a:t>100 000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1200"/>
                        </a:spcAft>
                      </a:pPr>
                      <a:r>
                        <a:rPr lang="ru-RU" sz="1500" u="none" strike="noStrike" dirty="0">
                          <a:effectLst/>
                        </a:rPr>
                        <a:t>50 000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u="none" strike="noStrike" dirty="0">
                          <a:effectLst/>
                        </a:rPr>
                        <a:t>25 000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u="none" strike="noStrike" dirty="0">
                          <a:effectLst/>
                        </a:rPr>
                        <a:t>150 000</a:t>
                      </a:r>
                      <a:endParaRPr lang="ru-RU" sz="1500" b="0" i="0" u="none" strike="noStrike" dirty="0">
                        <a:solidFill>
                          <a:srgbClr val="0061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433538"/>
                  </a:ext>
                </a:extLst>
              </a:tr>
              <a:tr h="58114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</a:rPr>
                        <a:t>16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</a:rPr>
                        <a:t>Более 1,000,000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1200"/>
                        </a:spcAft>
                      </a:pPr>
                      <a:r>
                        <a:rPr lang="ru-RU" sz="1500" u="none" strike="noStrike" dirty="0">
                          <a:effectLst/>
                        </a:rPr>
                        <a:t>от 320 000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1200"/>
                        </a:spcAft>
                      </a:pPr>
                      <a:r>
                        <a:rPr lang="ru-RU" sz="1500" u="none" strike="noStrike" dirty="0">
                          <a:effectLst/>
                        </a:rPr>
                        <a:t>130 000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1200"/>
                        </a:spcAft>
                      </a:pPr>
                      <a:r>
                        <a:rPr lang="ru-RU" sz="1500" u="none" strike="noStrike" dirty="0">
                          <a:effectLst/>
                        </a:rPr>
                        <a:t>65 000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u="none" strike="noStrike" dirty="0">
                          <a:effectLst/>
                        </a:rPr>
                        <a:t>32 500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u="none" strike="noStrike" dirty="0">
                          <a:effectLst/>
                        </a:rPr>
                        <a:t>195 000</a:t>
                      </a:r>
                      <a:endParaRPr lang="ru-RU" sz="1500" b="0" i="0" u="none" strike="noStrike" dirty="0">
                        <a:solidFill>
                          <a:srgbClr val="0061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4706120"/>
                  </a:ext>
                </a:extLst>
              </a:tr>
            </a:tbl>
          </a:graphicData>
        </a:graphic>
      </p:graphicFrame>
      <p:sp>
        <p:nvSpPr>
          <p:cNvPr id="20" name="Объект 2">
            <a:extLst>
              <a:ext uri="{FF2B5EF4-FFF2-40B4-BE49-F238E27FC236}">
                <a16:creationId xmlns:a16="http://schemas.microsoft.com/office/drawing/2014/main" id="{EF66447C-9E0A-44D5-BDD8-34B5BF478C7B}"/>
              </a:ext>
            </a:extLst>
          </p:cNvPr>
          <p:cNvSpPr txBox="1">
            <a:spLocks/>
          </p:cNvSpPr>
          <p:nvPr/>
        </p:nvSpPr>
        <p:spPr>
          <a:xfrm>
            <a:off x="495829" y="6023235"/>
            <a:ext cx="10619846" cy="4894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1600" dirty="0">
                <a:solidFill>
                  <a:schemeClr val="bg2">
                    <a:lumMod val="25000"/>
                  </a:schemeClr>
                </a:solidFill>
              </a:rPr>
              <a:t>*Бонусный доход</a:t>
            </a:r>
            <a:r>
              <a:rPr lang="en-US" sz="1600" dirty="0">
                <a:solidFill>
                  <a:schemeClr val="bg2">
                    <a:lumMod val="25000"/>
                  </a:schemeClr>
                </a:solidFill>
              </a:rPr>
              <a:t>,</a:t>
            </a:r>
            <a:r>
              <a:rPr lang="ru-RU" sz="1600" dirty="0">
                <a:solidFill>
                  <a:schemeClr val="bg2">
                    <a:lumMod val="25000"/>
                  </a:schemeClr>
                </a:solidFill>
              </a:rPr>
              <a:t> в прибыль за месяц не включен. Только информирование во время включения отопления.</a:t>
            </a:r>
          </a:p>
        </p:txBody>
      </p: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9CEAAC32-5586-4431-B9EF-C675FCD6AD24}"/>
              </a:ext>
            </a:extLst>
          </p:cNvPr>
          <p:cNvCxnSpPr/>
          <p:nvPr/>
        </p:nvCxnSpPr>
        <p:spPr>
          <a:xfrm>
            <a:off x="581554" y="1048652"/>
            <a:ext cx="1102889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13ABE4BA-0BFB-44D2-BA5C-8AC85C07E318}"/>
              </a:ext>
            </a:extLst>
          </p:cNvPr>
          <p:cNvCxnSpPr/>
          <p:nvPr/>
        </p:nvCxnSpPr>
        <p:spPr>
          <a:xfrm>
            <a:off x="581551" y="2010677"/>
            <a:ext cx="1102889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4B6FF003-6D91-4418-9B29-46CFEE0CF2B7}"/>
              </a:ext>
            </a:extLst>
          </p:cNvPr>
          <p:cNvCxnSpPr/>
          <p:nvPr/>
        </p:nvCxnSpPr>
        <p:spPr>
          <a:xfrm>
            <a:off x="581551" y="2534552"/>
            <a:ext cx="1102889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C93CDEC0-F6A1-4F60-9919-8E8C068B96E1}"/>
              </a:ext>
            </a:extLst>
          </p:cNvPr>
          <p:cNvCxnSpPr/>
          <p:nvPr/>
        </p:nvCxnSpPr>
        <p:spPr>
          <a:xfrm>
            <a:off x="581551" y="3447999"/>
            <a:ext cx="1102889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8554422D-6C76-4A99-BC1A-A778F69FA164}"/>
              </a:ext>
            </a:extLst>
          </p:cNvPr>
          <p:cNvCxnSpPr/>
          <p:nvPr/>
        </p:nvCxnSpPr>
        <p:spPr>
          <a:xfrm>
            <a:off x="581550" y="4363352"/>
            <a:ext cx="1102889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7749A70A-AD21-4070-B8D5-20E218D8ED6E}"/>
              </a:ext>
            </a:extLst>
          </p:cNvPr>
          <p:cNvCxnSpPr/>
          <p:nvPr/>
        </p:nvCxnSpPr>
        <p:spPr>
          <a:xfrm>
            <a:off x="581549" y="5268227"/>
            <a:ext cx="1102889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EC8F353D-AD77-4349-AE5B-F40AFEE74479}"/>
              </a:ext>
            </a:extLst>
          </p:cNvPr>
          <p:cNvCxnSpPr/>
          <p:nvPr/>
        </p:nvCxnSpPr>
        <p:spPr>
          <a:xfrm>
            <a:off x="581549" y="1048652"/>
            <a:ext cx="0" cy="47986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58842D54-29FE-454D-8F90-02F496C28278}"/>
              </a:ext>
            </a:extLst>
          </p:cNvPr>
          <p:cNvCxnSpPr/>
          <p:nvPr/>
        </p:nvCxnSpPr>
        <p:spPr>
          <a:xfrm>
            <a:off x="581548" y="5848249"/>
            <a:ext cx="1102889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id="{99A29363-CCFC-4B7D-AD5A-F4CFCE3644DB}"/>
              </a:ext>
            </a:extLst>
          </p:cNvPr>
          <p:cNvCxnSpPr>
            <a:cxnSpLocks/>
          </p:cNvCxnSpPr>
          <p:nvPr/>
        </p:nvCxnSpPr>
        <p:spPr>
          <a:xfrm>
            <a:off x="11610441" y="1048652"/>
            <a:ext cx="0" cy="47986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id="{CDFC211E-5B76-401B-B843-EF55F8027421}"/>
              </a:ext>
            </a:extLst>
          </p:cNvPr>
          <p:cNvCxnSpPr>
            <a:cxnSpLocks/>
          </p:cNvCxnSpPr>
          <p:nvPr/>
        </p:nvCxnSpPr>
        <p:spPr>
          <a:xfrm>
            <a:off x="1552575" y="1524000"/>
            <a:ext cx="0" cy="43233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>
            <a:extLst>
              <a:ext uri="{FF2B5EF4-FFF2-40B4-BE49-F238E27FC236}">
                <a16:creationId xmlns:a16="http://schemas.microsoft.com/office/drawing/2014/main" id="{87C23332-0C17-4CF9-8239-769304CDD000}"/>
              </a:ext>
            </a:extLst>
          </p:cNvPr>
          <p:cNvCxnSpPr>
            <a:cxnSpLocks/>
          </p:cNvCxnSpPr>
          <p:nvPr/>
        </p:nvCxnSpPr>
        <p:spPr>
          <a:xfrm>
            <a:off x="3276600" y="1523999"/>
            <a:ext cx="0" cy="43233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id="{9935CDEC-F9D5-4BB5-8BD0-5432B5F0995E}"/>
              </a:ext>
            </a:extLst>
          </p:cNvPr>
          <p:cNvCxnSpPr>
            <a:cxnSpLocks/>
          </p:cNvCxnSpPr>
          <p:nvPr/>
        </p:nvCxnSpPr>
        <p:spPr>
          <a:xfrm flipH="1">
            <a:off x="4782807" y="1047750"/>
            <a:ext cx="8060" cy="48366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>
            <a:extLst>
              <a:ext uri="{FF2B5EF4-FFF2-40B4-BE49-F238E27FC236}">
                <a16:creationId xmlns:a16="http://schemas.microsoft.com/office/drawing/2014/main" id="{5FBFFC2A-C552-4FA9-83FC-38219BC8974C}"/>
              </a:ext>
            </a:extLst>
          </p:cNvPr>
          <p:cNvCxnSpPr>
            <a:cxnSpLocks/>
          </p:cNvCxnSpPr>
          <p:nvPr/>
        </p:nvCxnSpPr>
        <p:spPr>
          <a:xfrm>
            <a:off x="6095994" y="1523998"/>
            <a:ext cx="0" cy="43233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>
            <a:extLst>
              <a:ext uri="{FF2B5EF4-FFF2-40B4-BE49-F238E27FC236}">
                <a16:creationId xmlns:a16="http://schemas.microsoft.com/office/drawing/2014/main" id="{650E2E5F-304F-4721-A378-4519564EAF1F}"/>
              </a:ext>
            </a:extLst>
          </p:cNvPr>
          <p:cNvCxnSpPr>
            <a:cxnSpLocks/>
          </p:cNvCxnSpPr>
          <p:nvPr/>
        </p:nvCxnSpPr>
        <p:spPr>
          <a:xfrm>
            <a:off x="7805585" y="1523997"/>
            <a:ext cx="0" cy="43233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>
            <a:extLst>
              <a:ext uri="{FF2B5EF4-FFF2-40B4-BE49-F238E27FC236}">
                <a16:creationId xmlns:a16="http://schemas.microsoft.com/office/drawing/2014/main" id="{43595BB2-0A51-4808-B336-D587DF67E26B}"/>
              </a:ext>
            </a:extLst>
          </p:cNvPr>
          <p:cNvCxnSpPr>
            <a:cxnSpLocks/>
          </p:cNvCxnSpPr>
          <p:nvPr/>
        </p:nvCxnSpPr>
        <p:spPr>
          <a:xfrm>
            <a:off x="9398977" y="1047750"/>
            <a:ext cx="48358" cy="47995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>
            <a:extLst>
              <a:ext uri="{FF2B5EF4-FFF2-40B4-BE49-F238E27FC236}">
                <a16:creationId xmlns:a16="http://schemas.microsoft.com/office/drawing/2014/main" id="{BCD28556-12D8-4053-921C-F55F58A68B5E}"/>
              </a:ext>
            </a:extLst>
          </p:cNvPr>
          <p:cNvCxnSpPr>
            <a:cxnSpLocks/>
          </p:cNvCxnSpPr>
          <p:nvPr/>
        </p:nvCxnSpPr>
        <p:spPr>
          <a:xfrm flipH="1">
            <a:off x="581549" y="1523997"/>
            <a:ext cx="1102889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Заголовок 1">
            <a:extLst>
              <a:ext uri="{FF2B5EF4-FFF2-40B4-BE49-F238E27FC236}">
                <a16:creationId xmlns:a16="http://schemas.microsoft.com/office/drawing/2014/main" id="{AE6FCE5E-8EF5-43B6-BF08-C07F0B8F8496}"/>
              </a:ext>
            </a:extLst>
          </p:cNvPr>
          <p:cNvSpPr txBox="1">
            <a:spLocks/>
          </p:cNvSpPr>
          <p:nvPr/>
        </p:nvSpPr>
        <p:spPr>
          <a:xfrm>
            <a:off x="3726389" y="178549"/>
            <a:ext cx="4739209" cy="8025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200" dirty="0">
                <a:latin typeface="+mn-lt"/>
              </a:rPr>
              <a:t>Варианты подписки</a:t>
            </a:r>
          </a:p>
        </p:txBody>
      </p:sp>
    </p:spTree>
    <p:extLst>
      <p:ext uri="{BB962C8B-B14F-4D97-AF65-F5344CB8AC3E}">
        <p14:creationId xmlns:p14="http://schemas.microsoft.com/office/powerpoint/2010/main" val="35451440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03BCA950-F5C2-4F29-869C-8C00888F03D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31031574"/>
              </p:ext>
            </p:extLst>
          </p:nvPr>
        </p:nvGraphicFramePr>
        <p:xfrm>
          <a:off x="4706754" y="1351025"/>
          <a:ext cx="7071360" cy="48465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Объект 2">
            <a:extLst>
              <a:ext uri="{FF2B5EF4-FFF2-40B4-BE49-F238E27FC236}">
                <a16:creationId xmlns:a16="http://schemas.microsoft.com/office/drawing/2014/main" id="{DD94D751-BD32-4DAC-B8C3-8BAAFCA902BF}"/>
              </a:ext>
            </a:extLst>
          </p:cNvPr>
          <p:cNvSpPr txBox="1">
            <a:spLocks/>
          </p:cNvSpPr>
          <p:nvPr/>
        </p:nvSpPr>
        <p:spPr>
          <a:xfrm>
            <a:off x="150796" y="1655315"/>
            <a:ext cx="4555958" cy="2506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1900" dirty="0">
                <a:solidFill>
                  <a:schemeClr val="bg2">
                    <a:lumMod val="25000"/>
                  </a:schemeClr>
                </a:solidFill>
              </a:rPr>
              <a:t>Стоимость подписки: 90,000 ₽</a:t>
            </a:r>
          </a:p>
          <a:p>
            <a:pPr marL="0" indent="0">
              <a:buFont typeface="Arial" panose="020B0604020202020204" pitchFamily="34" charset="0"/>
              <a:buNone/>
            </a:pPr>
            <a:br>
              <a:rPr lang="ru-RU" sz="19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1900" dirty="0">
                <a:solidFill>
                  <a:schemeClr val="bg2">
                    <a:lumMod val="25000"/>
                  </a:schemeClr>
                </a:solidFill>
              </a:rPr>
              <a:t>Налоговая ставка: 6% (УСН) </a:t>
            </a:r>
          </a:p>
          <a:p>
            <a:pPr marL="0" indent="0">
              <a:buFont typeface="Arial" panose="020B0604020202020204" pitchFamily="34" charset="0"/>
              <a:buNone/>
            </a:pPr>
            <a:br>
              <a:rPr lang="ru-RU" sz="19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1900" dirty="0">
                <a:solidFill>
                  <a:schemeClr val="bg2">
                    <a:lumMod val="25000"/>
                  </a:schemeClr>
                </a:solidFill>
              </a:rPr>
              <a:t>Расходы на сервер/клиент: 12,000 ₽  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ru-RU" sz="1900" dirty="0">
              <a:solidFill>
                <a:schemeClr val="bg2">
                  <a:lumMod val="25000"/>
                </a:schemeClr>
              </a:solidFill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1900" dirty="0">
                <a:solidFill>
                  <a:schemeClr val="bg2">
                    <a:lumMod val="25000"/>
                  </a:schemeClr>
                </a:solidFill>
              </a:rPr>
              <a:t>Фиксированные расходы: 240,000 ₽/</a:t>
            </a:r>
            <a:r>
              <a:rPr lang="ru-RU" sz="1900" dirty="0" err="1">
                <a:solidFill>
                  <a:schemeClr val="bg2">
                    <a:lumMod val="25000"/>
                  </a:schemeClr>
                </a:solidFill>
              </a:rPr>
              <a:t>мес</a:t>
            </a:r>
            <a:endParaRPr lang="ru-RU" sz="19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C885A87-030E-4DFB-9FC3-A6CAE50A33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796" y="4853263"/>
            <a:ext cx="4254366" cy="349422"/>
          </a:xfrm>
          <a:prstGeom prst="rect">
            <a:avLst/>
          </a:prstGeom>
        </p:spPr>
      </p:pic>
      <p:sp>
        <p:nvSpPr>
          <p:cNvPr id="2" name="Звезда: 5 точек 1">
            <a:extLst>
              <a:ext uri="{FF2B5EF4-FFF2-40B4-BE49-F238E27FC236}">
                <a16:creationId xmlns:a16="http://schemas.microsoft.com/office/drawing/2014/main" id="{D5179569-7999-4819-8A42-02435E803860}"/>
              </a:ext>
            </a:extLst>
          </p:cNvPr>
          <p:cNvSpPr/>
          <p:nvPr/>
        </p:nvSpPr>
        <p:spPr>
          <a:xfrm>
            <a:off x="7273743" y="4790694"/>
            <a:ext cx="117231" cy="125137"/>
          </a:xfrm>
          <a:prstGeom prst="star5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Звезда: 5 точек 9">
            <a:extLst>
              <a:ext uri="{FF2B5EF4-FFF2-40B4-BE49-F238E27FC236}">
                <a16:creationId xmlns:a16="http://schemas.microsoft.com/office/drawing/2014/main" id="{2CD01A7B-0B26-4B3C-93C1-0E4096D15E4F}"/>
              </a:ext>
            </a:extLst>
          </p:cNvPr>
          <p:cNvSpPr/>
          <p:nvPr/>
        </p:nvSpPr>
        <p:spPr>
          <a:xfrm>
            <a:off x="8660428" y="3585066"/>
            <a:ext cx="117231" cy="125137"/>
          </a:xfrm>
          <a:prstGeom prst="star5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D7A0DC00-C977-4331-AA04-F5876A07368A}"/>
              </a:ext>
            </a:extLst>
          </p:cNvPr>
          <p:cNvSpPr txBox="1">
            <a:spLocks/>
          </p:cNvSpPr>
          <p:nvPr/>
        </p:nvSpPr>
        <p:spPr>
          <a:xfrm>
            <a:off x="3509441" y="178870"/>
            <a:ext cx="5173108" cy="8025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200" dirty="0">
                <a:latin typeface="+mn-lt"/>
              </a:rPr>
              <a:t>Расчет окупаемости</a:t>
            </a:r>
          </a:p>
        </p:txBody>
      </p:sp>
    </p:spTree>
    <p:extLst>
      <p:ext uri="{BB962C8B-B14F-4D97-AF65-F5344CB8AC3E}">
        <p14:creationId xmlns:p14="http://schemas.microsoft.com/office/powerpoint/2010/main" val="7984515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FC171D-D327-402D-BD85-299EF144B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7477" y="609016"/>
            <a:ext cx="9777046" cy="683578"/>
          </a:xfrm>
        </p:spPr>
        <p:txBody>
          <a:bodyPr>
            <a:normAutofit/>
          </a:bodyPr>
          <a:lstStyle/>
          <a:p>
            <a:r>
              <a:rPr lang="ru-RU" sz="4200" b="1" dirty="0"/>
              <a:t>Наше решение оптимально для компании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A31118C-853F-4D9E-A6E7-191413145A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0291" y="2671328"/>
            <a:ext cx="7471277" cy="5187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уменьшение количества звонков</a:t>
            </a:r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F639640D-6F10-487C-9608-90ABCDEFDEE8}"/>
              </a:ext>
            </a:extLst>
          </p:cNvPr>
          <p:cNvSpPr txBox="1">
            <a:spLocks/>
          </p:cNvSpPr>
          <p:nvPr/>
        </p:nvSpPr>
        <p:spPr>
          <a:xfrm>
            <a:off x="1450291" y="2062766"/>
            <a:ext cx="3665608" cy="5507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улучшение репутации</a:t>
            </a:r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03EB9D7E-8A26-490B-B8E3-EC029F705ECC}"/>
              </a:ext>
            </a:extLst>
          </p:cNvPr>
          <p:cNvSpPr txBox="1">
            <a:spLocks/>
          </p:cNvSpPr>
          <p:nvPr/>
        </p:nvSpPr>
        <p:spPr>
          <a:xfrm>
            <a:off x="1450291" y="3275423"/>
            <a:ext cx="8409502" cy="5187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снижение текучести кадров среди диспетчеров</a:t>
            </a:r>
          </a:p>
        </p:txBody>
      </p:sp>
      <p:sp>
        <p:nvSpPr>
          <p:cNvPr id="13" name="Объект 2">
            <a:extLst>
              <a:ext uri="{FF2B5EF4-FFF2-40B4-BE49-F238E27FC236}">
                <a16:creationId xmlns:a16="http://schemas.microsoft.com/office/drawing/2014/main" id="{9AAA1C4E-0AA8-42D1-8B22-41A3474EBB29}"/>
              </a:ext>
            </a:extLst>
          </p:cNvPr>
          <p:cNvSpPr txBox="1">
            <a:spLocks/>
          </p:cNvSpPr>
          <p:nvPr/>
        </p:nvSpPr>
        <p:spPr>
          <a:xfrm>
            <a:off x="1450291" y="3896213"/>
            <a:ext cx="9968199" cy="5507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экономия денег на содержании и подборе новых диспетчеров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0C5E29B-33EA-4BA6-8C2B-D2F1D01E46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061" y="2131150"/>
            <a:ext cx="359508" cy="359508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EF35F1CC-3858-4A65-A3D0-64FA42BB9A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061" y="3370714"/>
            <a:ext cx="359508" cy="359508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DB35969-4C3F-470A-8C39-B69C5FCA4D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061" y="3949087"/>
            <a:ext cx="359508" cy="359508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E503C239-0C44-4DDF-8002-1903839C90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061" y="2750932"/>
            <a:ext cx="359508" cy="359508"/>
          </a:xfrm>
          <a:prstGeom prst="rect">
            <a:avLst/>
          </a:prstGeom>
        </p:spPr>
      </p:pic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17BB8FF0-EB48-41A3-858C-A59DDC3C1477}"/>
              </a:ext>
            </a:extLst>
          </p:cNvPr>
          <p:cNvCxnSpPr/>
          <p:nvPr/>
        </p:nvCxnSpPr>
        <p:spPr>
          <a:xfrm>
            <a:off x="1393825" y="2131150"/>
            <a:ext cx="0" cy="2247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88977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E0E3313-2A69-48B4-8C78-8F8B6E4334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9968" y="987877"/>
            <a:ext cx="2816518" cy="5671057"/>
          </a:xfrm>
          <a:prstGeom prst="roundRect">
            <a:avLst>
              <a:gd name="adj" fmla="val 13704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B0184DA-4440-4E2E-8A43-884F1B3D8E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9514" y="987879"/>
            <a:ext cx="2816518" cy="5671057"/>
          </a:xfrm>
          <a:prstGeom prst="roundRect">
            <a:avLst>
              <a:gd name="adj" fmla="val 13704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9EFBD41-AC71-4F01-AC31-B569EE4940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4726" y="987877"/>
            <a:ext cx="2816518" cy="5671057"/>
          </a:xfrm>
          <a:prstGeom prst="roundRect">
            <a:avLst>
              <a:gd name="adj" fmla="val 13704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B4AAD32-12EE-42F1-B5BE-B28E7A4C2C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14" y="987877"/>
            <a:ext cx="2816518" cy="5671057"/>
          </a:xfrm>
          <a:prstGeom prst="roundRect">
            <a:avLst>
              <a:gd name="adj" fmla="val 13704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5D28871B-D37A-A29C-368A-C04B3876D5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419" y="3823411"/>
            <a:ext cx="2816518" cy="24503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chemeClr val="bg1"/>
                </a:solidFill>
                <a:latin typeface="Corbel Light" panose="020B0303020204020204" pitchFamily="34" charset="0"/>
              </a:rPr>
              <a:t>Аренда серверов для развертывания  приложения</a:t>
            </a:r>
          </a:p>
        </p:txBody>
      </p:sp>
      <p:sp>
        <p:nvSpPr>
          <p:cNvPr id="25" name="Объект 2">
            <a:extLst>
              <a:ext uri="{FF2B5EF4-FFF2-40B4-BE49-F238E27FC236}">
                <a16:creationId xmlns:a16="http://schemas.microsoft.com/office/drawing/2014/main" id="{2F490E1D-C723-4DA4-8AF8-92089B7C65F8}"/>
              </a:ext>
            </a:extLst>
          </p:cNvPr>
          <p:cNvSpPr txBox="1">
            <a:spLocks/>
          </p:cNvSpPr>
          <p:nvPr/>
        </p:nvSpPr>
        <p:spPr>
          <a:xfrm>
            <a:off x="3306416" y="3823409"/>
            <a:ext cx="2741008" cy="24503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2000" b="1" dirty="0">
                <a:solidFill>
                  <a:schemeClr val="bg1"/>
                </a:solidFill>
                <a:latin typeface="Corbel Light" panose="020B0303020204020204" pitchFamily="34" charset="0"/>
              </a:rPr>
              <a:t>Аккаунты разработчиков в мобильных магазинах</a:t>
            </a:r>
          </a:p>
        </p:txBody>
      </p:sp>
      <p:sp>
        <p:nvSpPr>
          <p:cNvPr id="26" name="Объект 2">
            <a:extLst>
              <a:ext uri="{FF2B5EF4-FFF2-40B4-BE49-F238E27FC236}">
                <a16:creationId xmlns:a16="http://schemas.microsoft.com/office/drawing/2014/main" id="{B0B7808F-F838-43D9-B784-6F053CED946C}"/>
              </a:ext>
            </a:extLst>
          </p:cNvPr>
          <p:cNvSpPr txBox="1">
            <a:spLocks/>
          </p:cNvSpPr>
          <p:nvPr/>
        </p:nvSpPr>
        <p:spPr>
          <a:xfrm>
            <a:off x="9600936" y="3840649"/>
            <a:ext cx="2320131" cy="24503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2000" b="1" dirty="0">
                <a:solidFill>
                  <a:schemeClr val="bg1"/>
                </a:solidFill>
                <a:latin typeface="Corbel Light" panose="020B0303020204020204" pitchFamily="34" charset="0"/>
              </a:rPr>
              <a:t>Соглашение с компаниями, отвечающими за инфраструктуру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000" b="1" dirty="0">
              <a:solidFill>
                <a:schemeClr val="bg1"/>
              </a:solidFill>
              <a:latin typeface="Corbel Light" panose="020B0303020204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000" b="1" dirty="0">
              <a:solidFill>
                <a:schemeClr val="bg1"/>
              </a:solidFill>
              <a:latin typeface="Corbel Light" panose="020B0303020204020204" pitchFamily="34" charset="0"/>
            </a:endParaRPr>
          </a:p>
        </p:txBody>
      </p:sp>
      <p:sp>
        <p:nvSpPr>
          <p:cNvPr id="27" name="Объект 2">
            <a:extLst>
              <a:ext uri="{FF2B5EF4-FFF2-40B4-BE49-F238E27FC236}">
                <a16:creationId xmlns:a16="http://schemas.microsoft.com/office/drawing/2014/main" id="{E6C7A812-A203-4DB8-AEC7-4319F82DC6D4}"/>
              </a:ext>
            </a:extLst>
          </p:cNvPr>
          <p:cNvSpPr txBox="1">
            <a:spLocks/>
          </p:cNvSpPr>
          <p:nvPr/>
        </p:nvSpPr>
        <p:spPr>
          <a:xfrm>
            <a:off x="6402952" y="3823409"/>
            <a:ext cx="2741008" cy="24503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2000" b="1" dirty="0">
                <a:solidFill>
                  <a:schemeClr val="bg1"/>
                </a:solidFill>
                <a:latin typeface="Corbel Light" panose="020B0303020204020204" pitchFamily="34" charset="0"/>
              </a:rPr>
              <a:t>Поддержка работоспособности системы и добавление обновлений</a:t>
            </a:r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A12A3BB1-0595-4800-AF57-A68228D664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0690" y="1806117"/>
            <a:ext cx="1428499" cy="1428499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D4341ED8-3374-4730-A8E1-3D3E0ECA82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833" y="1994312"/>
            <a:ext cx="1240304" cy="1240304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F812D459-6F2D-446E-B26F-BBD744F83B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772" y="2065347"/>
            <a:ext cx="1169269" cy="1169269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97A7920D-8020-426B-ADB4-D74D9302E9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6406" y="1945358"/>
            <a:ext cx="1483642" cy="1483642"/>
          </a:xfrm>
          <a:prstGeom prst="rect">
            <a:avLst/>
          </a:prstGeom>
        </p:spPr>
      </p:pic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42D1C73D-382E-4325-8C3B-BEE0EA9D17ED}"/>
              </a:ext>
            </a:extLst>
          </p:cNvPr>
          <p:cNvSpPr txBox="1">
            <a:spLocks/>
          </p:cNvSpPr>
          <p:nvPr/>
        </p:nvSpPr>
        <p:spPr>
          <a:xfrm>
            <a:off x="3540658" y="174441"/>
            <a:ext cx="5110684" cy="8025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200" dirty="0">
                <a:latin typeface="+mn-lt"/>
              </a:rPr>
              <a:t>Необходимые ресурсы</a:t>
            </a:r>
          </a:p>
        </p:txBody>
      </p:sp>
    </p:spTree>
    <p:extLst>
      <p:ext uri="{BB962C8B-B14F-4D97-AF65-F5344CB8AC3E}">
        <p14:creationId xmlns:p14="http://schemas.microsoft.com/office/powerpoint/2010/main" val="21436258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32C418B-34DA-62C2-AD3F-FBBF4E5BA4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2420"/>
            <a:ext cx="12192000" cy="6870420"/>
          </a:xfrm>
          <a:prstGeom prst="rect">
            <a:avLst/>
          </a:prstGeom>
        </p:spPr>
      </p:pic>
      <p:graphicFrame>
        <p:nvGraphicFramePr>
          <p:cNvPr id="12" name="Схема 11">
            <a:extLst>
              <a:ext uri="{FF2B5EF4-FFF2-40B4-BE49-F238E27FC236}">
                <a16:creationId xmlns:a16="http://schemas.microsoft.com/office/drawing/2014/main" id="{0C7FE209-D66D-C6C0-69B9-0E76D6F50D1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72679934"/>
              </p:ext>
            </p:extLst>
          </p:nvPr>
        </p:nvGraphicFramePr>
        <p:xfrm>
          <a:off x="2196860" y="590909"/>
          <a:ext cx="7798279" cy="56761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4209F604-2376-5997-0442-6461F117FDCA}"/>
              </a:ext>
            </a:extLst>
          </p:cNvPr>
          <p:cNvSpPr txBox="1"/>
          <p:nvPr/>
        </p:nvSpPr>
        <p:spPr>
          <a:xfrm>
            <a:off x="7464785" y="1167277"/>
            <a:ext cx="43159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Calibri (Основной текст)"/>
              </a:rPr>
              <a:t>Согласование пилотного запуска</a:t>
            </a:r>
            <a:r>
              <a:rPr lang="en-US" sz="2000" b="1" dirty="0">
                <a:solidFill>
                  <a:schemeClr val="bg1"/>
                </a:solidFill>
                <a:latin typeface="Calibri (Основной текст)"/>
              </a:rPr>
              <a:t>,</a:t>
            </a:r>
            <a:r>
              <a:rPr lang="ru-RU" sz="2000" b="1" dirty="0">
                <a:solidFill>
                  <a:schemeClr val="bg1"/>
                </a:solidFill>
                <a:latin typeface="Calibri (Основной текст)"/>
              </a:rPr>
              <a:t> внедрение админ-панели в компании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81B114E-1207-1C24-9A9C-1ABFDD7A3360}"/>
              </a:ext>
            </a:extLst>
          </p:cNvPr>
          <p:cNvSpPr txBox="1"/>
          <p:nvPr/>
        </p:nvSpPr>
        <p:spPr>
          <a:xfrm>
            <a:off x="267538" y="172474"/>
            <a:ext cx="60900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chemeClr val="bg1"/>
                </a:solidFill>
                <a:latin typeface="Calibri (Основной текст)"/>
              </a:rPr>
              <a:t>Процесс внедрения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F56D2A8-483B-4FBD-89D6-264B611A7F77}"/>
              </a:ext>
            </a:extLst>
          </p:cNvPr>
          <p:cNvSpPr txBox="1"/>
          <p:nvPr/>
        </p:nvSpPr>
        <p:spPr>
          <a:xfrm>
            <a:off x="639956" y="2380616"/>
            <a:ext cx="43159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Calibri (Основной текст)"/>
              </a:rPr>
              <a:t>Обучение диспетчеров и настройка бесперебойной работы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4F3F80-1003-469D-90A6-A1630F08ACC2}"/>
              </a:ext>
            </a:extLst>
          </p:cNvPr>
          <p:cNvSpPr txBox="1"/>
          <p:nvPr/>
        </p:nvSpPr>
        <p:spPr>
          <a:xfrm>
            <a:off x="7464786" y="3774972"/>
            <a:ext cx="43159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Calibri (Основной текст)"/>
              </a:rPr>
              <a:t>Запуск работы платформы</a:t>
            </a:r>
            <a:r>
              <a:rPr lang="en-US" sz="2000" b="1" dirty="0">
                <a:solidFill>
                  <a:schemeClr val="bg1"/>
                </a:solidFill>
                <a:latin typeface="Calibri (Основной текст)"/>
              </a:rPr>
              <a:t>,</a:t>
            </a:r>
            <a:r>
              <a:rPr lang="ru-RU" sz="2000" b="1" dirty="0">
                <a:solidFill>
                  <a:schemeClr val="bg1"/>
                </a:solidFill>
                <a:latin typeface="Calibri (Основной текст)"/>
              </a:rPr>
              <a:t> привлечение первых пользователей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529C67A-93B7-4FFB-A065-0F9880205368}"/>
              </a:ext>
            </a:extLst>
          </p:cNvPr>
          <p:cNvSpPr txBox="1"/>
          <p:nvPr/>
        </p:nvSpPr>
        <p:spPr>
          <a:xfrm>
            <a:off x="639956" y="4955374"/>
            <a:ext cx="43159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Calibri (Основной текст)"/>
              </a:rPr>
              <a:t>Сбор метрик и отзывов о продукте у пользователей и диспетчеров</a:t>
            </a:r>
          </a:p>
        </p:txBody>
      </p:sp>
    </p:spTree>
    <p:extLst>
      <p:ext uri="{BB962C8B-B14F-4D97-AF65-F5344CB8AC3E}">
        <p14:creationId xmlns:p14="http://schemas.microsoft.com/office/powerpoint/2010/main" val="11195188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8">
            <a:extLst>
              <a:ext uri="{FF2B5EF4-FFF2-40B4-BE49-F238E27FC236}">
                <a16:creationId xmlns:a16="http://schemas.microsoft.com/office/drawing/2014/main" id="{3B6791B2-2B5E-B176-E976-FED742FAC57A}"/>
              </a:ext>
            </a:extLst>
          </p:cNvPr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2664EB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colorTemperature colorTemp="8697"/>
                    </a14:imgEffect>
                    <a14:imgEffect>
                      <a14:saturation sat="96000"/>
                    </a14:imgEffect>
                    <a14:imgEffect>
                      <a14:brightnessContrast bright="55000" contrast="-3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6681" y="1731107"/>
            <a:ext cx="10318638" cy="36868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550A647-BBBF-03A6-2A20-2351E64892A1}"/>
              </a:ext>
            </a:extLst>
          </p:cNvPr>
          <p:cNvSpPr txBox="1"/>
          <p:nvPr/>
        </p:nvSpPr>
        <p:spPr>
          <a:xfrm>
            <a:off x="961669" y="1197399"/>
            <a:ext cx="19352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Calibri (Основной текст)"/>
                <a:ea typeface="Calibri Light" panose="020F0302020204030204" pitchFamily="34" charset="0"/>
                <a:cs typeface="Calibri Light" panose="020F0302020204030204" pitchFamily="34" charset="0"/>
              </a:rPr>
              <a:t>Декабрь - Январь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F55253-7FB2-EC89-D65F-CA47E9A55087}"/>
              </a:ext>
            </a:extLst>
          </p:cNvPr>
          <p:cNvSpPr txBox="1"/>
          <p:nvPr/>
        </p:nvSpPr>
        <p:spPr>
          <a:xfrm>
            <a:off x="3256218" y="2560319"/>
            <a:ext cx="23980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Calibri (Основной текст)"/>
                <a:ea typeface="Calibri" panose="020F0502020204030204" pitchFamily="34" charset="0"/>
                <a:cs typeface="Calibri" panose="020F0502020204030204" pitchFamily="34" charset="0"/>
              </a:rPr>
              <a:t>Выход первой версии мобильного приложения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EEFBB6-BDEF-CC0B-D63F-DAC628BD3FA9}"/>
              </a:ext>
            </a:extLst>
          </p:cNvPr>
          <p:cNvSpPr txBox="1"/>
          <p:nvPr/>
        </p:nvSpPr>
        <p:spPr>
          <a:xfrm>
            <a:off x="3529893" y="1245696"/>
            <a:ext cx="1816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Calibri (Основной текст)"/>
                <a:ea typeface="Calibri Light" panose="020F0302020204030204" pitchFamily="34" charset="0"/>
                <a:cs typeface="Calibri Light" panose="020F0302020204030204" pitchFamily="34" charset="0"/>
              </a:rPr>
              <a:t>Февраль 2025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8F0937F-E6F2-68E0-8928-97E83ADF6EF0}"/>
              </a:ext>
            </a:extLst>
          </p:cNvPr>
          <p:cNvSpPr txBox="1"/>
          <p:nvPr/>
        </p:nvSpPr>
        <p:spPr>
          <a:xfrm>
            <a:off x="1146582" y="2549265"/>
            <a:ext cx="1565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Calibri (Основной текст)"/>
                <a:ea typeface="Calibri" panose="020F0502020204030204" pitchFamily="34" charset="0"/>
                <a:cs typeface="Calibri" panose="020F0502020204030204" pitchFamily="34" charset="0"/>
              </a:rPr>
              <a:t>Переговоры с компаниями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87268D2-5E1A-A34A-0054-C7A2EC21F92B}"/>
              </a:ext>
            </a:extLst>
          </p:cNvPr>
          <p:cNvSpPr txBox="1"/>
          <p:nvPr/>
        </p:nvSpPr>
        <p:spPr>
          <a:xfrm>
            <a:off x="8756812" y="1523446"/>
            <a:ext cx="1612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Calibri (Основной текст)"/>
                <a:ea typeface="Calibri Light" panose="020F0302020204030204" pitchFamily="34" charset="0"/>
                <a:cs typeface="Calibri Light" panose="020F0302020204030204" pitchFamily="34" charset="0"/>
              </a:rPr>
              <a:t>Июль 2025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1FF635B-A820-3253-D322-7AB68B1773F9}"/>
              </a:ext>
            </a:extLst>
          </p:cNvPr>
          <p:cNvSpPr txBox="1"/>
          <p:nvPr/>
        </p:nvSpPr>
        <p:spPr>
          <a:xfrm>
            <a:off x="7991356" y="2743555"/>
            <a:ext cx="27227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Calibri (Основной текст)"/>
                <a:ea typeface="Calibri" panose="020F0502020204030204" pitchFamily="34" charset="0"/>
                <a:cs typeface="Calibri" panose="020F0502020204030204" pitchFamily="34" charset="0"/>
              </a:rPr>
              <a:t>Анализ запуска</a:t>
            </a:r>
            <a:r>
              <a:rPr lang="en-US" sz="1600" dirty="0">
                <a:latin typeface="Calibri (Основной текст)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ru-RU" sz="1600" dirty="0">
                <a:latin typeface="Calibri (Основной текст)"/>
                <a:ea typeface="Calibri" panose="020F0502020204030204" pitchFamily="34" charset="0"/>
                <a:cs typeface="Calibri" panose="020F0502020204030204" pitchFamily="34" charset="0"/>
              </a:rPr>
              <a:t> закрепление взаимоотношений с компаниями</a:t>
            </a:r>
            <a:r>
              <a:rPr lang="en-US" sz="1600" dirty="0">
                <a:latin typeface="Calibri (Основной текст)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RU" sz="1600" dirty="0">
              <a:latin typeface="Calibri (Основной текст)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30AF841-AEE2-B724-1A85-7D9B744C8BA9}"/>
              </a:ext>
            </a:extLst>
          </p:cNvPr>
          <p:cNvSpPr txBox="1"/>
          <p:nvPr/>
        </p:nvSpPr>
        <p:spPr>
          <a:xfrm>
            <a:off x="8756812" y="5213042"/>
            <a:ext cx="13642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Calibri (Основной текст)"/>
                <a:ea typeface="Calibri Light" panose="020F0302020204030204" pitchFamily="34" charset="0"/>
                <a:cs typeface="Calibri Light" panose="020F0302020204030204" pitchFamily="34" charset="0"/>
              </a:rPr>
              <a:t>Август 2025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F7995B7-1400-DDEE-7831-77F2146E78B8}"/>
              </a:ext>
            </a:extLst>
          </p:cNvPr>
          <p:cNvSpPr txBox="1"/>
          <p:nvPr/>
        </p:nvSpPr>
        <p:spPr>
          <a:xfrm>
            <a:off x="8312748" y="3782213"/>
            <a:ext cx="24689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Calibri (Основной текст)"/>
                <a:ea typeface="Calibri" panose="020F0502020204030204" pitchFamily="34" charset="0"/>
                <a:cs typeface="Calibri" panose="020F0502020204030204" pitchFamily="34" charset="0"/>
              </a:rPr>
              <a:t>Выход полноценной версии приложения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E140F1E-79E7-2442-4E01-0F9B5091C44E}"/>
              </a:ext>
            </a:extLst>
          </p:cNvPr>
          <p:cNvSpPr txBox="1"/>
          <p:nvPr/>
        </p:nvSpPr>
        <p:spPr>
          <a:xfrm>
            <a:off x="5874457" y="5386378"/>
            <a:ext cx="1619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Calibri (Основной текст)"/>
                <a:ea typeface="Calibri Light" panose="020F0302020204030204" pitchFamily="34" charset="0"/>
                <a:cs typeface="Calibri Light" panose="020F0302020204030204" pitchFamily="34" charset="0"/>
              </a:rPr>
              <a:t>Сентябрь 202</a:t>
            </a:r>
            <a:r>
              <a:rPr lang="en-US" b="1" dirty="0">
                <a:latin typeface="Calibri (Основной текст)"/>
                <a:ea typeface="Calibri Light" panose="020F0302020204030204" pitchFamily="34" charset="0"/>
                <a:cs typeface="Calibri Light" panose="020F0302020204030204" pitchFamily="34" charset="0"/>
              </a:rPr>
              <a:t>5</a:t>
            </a:r>
            <a:endParaRPr lang="ru-RU" b="1" dirty="0">
              <a:latin typeface="Calibri (Основной текст)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11D7034-29E8-5D14-1C2C-E4C5A2A4D013}"/>
              </a:ext>
            </a:extLst>
          </p:cNvPr>
          <p:cNvSpPr txBox="1"/>
          <p:nvPr/>
        </p:nvSpPr>
        <p:spPr>
          <a:xfrm>
            <a:off x="5654293" y="3892957"/>
            <a:ext cx="23208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Calibri (Основной текст)"/>
                <a:ea typeface="Calibri" panose="020F0502020204030204" pitchFamily="34" charset="0"/>
                <a:cs typeface="Calibri" panose="020F0502020204030204" pitchFamily="34" charset="0"/>
              </a:rPr>
              <a:t>Запуск масштабной рекламной компании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6638DF-9A5F-B25E-5FF2-AAE876DB3FD2}"/>
              </a:ext>
            </a:extLst>
          </p:cNvPr>
          <p:cNvSpPr txBox="1"/>
          <p:nvPr/>
        </p:nvSpPr>
        <p:spPr>
          <a:xfrm>
            <a:off x="1126600" y="5617842"/>
            <a:ext cx="16129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Calibri (Основной текст)"/>
              </a:rPr>
              <a:t>Декабрь 2025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D3AA41B-3F3D-76D4-009B-D4308A0DBED7}"/>
              </a:ext>
            </a:extLst>
          </p:cNvPr>
          <p:cNvSpPr txBox="1"/>
          <p:nvPr/>
        </p:nvSpPr>
        <p:spPr>
          <a:xfrm>
            <a:off x="1011316" y="4219992"/>
            <a:ext cx="20902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Calibri (Основной текст)"/>
                <a:ea typeface="Calibri" panose="020F0502020204030204" pitchFamily="34" charset="0"/>
                <a:cs typeface="Calibri" panose="020F0502020204030204" pitchFamily="34" charset="0"/>
              </a:rPr>
              <a:t>Согласование нового города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C90062A-BBB8-B146-4786-371B1A1EB325}"/>
              </a:ext>
            </a:extLst>
          </p:cNvPr>
          <p:cNvSpPr txBox="1"/>
          <p:nvPr/>
        </p:nvSpPr>
        <p:spPr>
          <a:xfrm>
            <a:off x="3482485" y="5532752"/>
            <a:ext cx="14454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Calibri (Основной текст)"/>
                <a:ea typeface="Calibri Light" panose="020F0302020204030204" pitchFamily="34" charset="0"/>
                <a:cs typeface="Calibri Light" panose="020F0302020204030204" pitchFamily="34" charset="0"/>
              </a:rPr>
              <a:t>Ноябрь 202</a:t>
            </a:r>
            <a:r>
              <a:rPr lang="en-US" b="1" dirty="0">
                <a:latin typeface="Calibri (Основной текст)"/>
                <a:ea typeface="Calibri Light" panose="020F0302020204030204" pitchFamily="34" charset="0"/>
                <a:cs typeface="Calibri Light" panose="020F0302020204030204" pitchFamily="34" charset="0"/>
              </a:rPr>
              <a:t>5</a:t>
            </a:r>
            <a:endParaRPr lang="ru-RU" b="1" dirty="0">
              <a:latin typeface="Calibri (Основной текст)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19A2D2A-04B9-CB9B-6E96-22125E3F2E15}"/>
              </a:ext>
            </a:extLst>
          </p:cNvPr>
          <p:cNvSpPr txBox="1"/>
          <p:nvPr/>
        </p:nvSpPr>
        <p:spPr>
          <a:xfrm>
            <a:off x="3439150" y="4173826"/>
            <a:ext cx="15321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Calibri (Основной текст)"/>
                <a:ea typeface="Calibri" panose="020F0502020204030204" pitchFamily="34" charset="0"/>
                <a:cs typeface="Calibri" panose="020F0502020204030204" pitchFamily="34" charset="0"/>
              </a:rPr>
              <a:t>Анализ запуска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05D5BB2-07AB-EF5F-9CD9-7F2A1479ECF8}"/>
              </a:ext>
            </a:extLst>
          </p:cNvPr>
          <p:cNvSpPr txBox="1"/>
          <p:nvPr/>
        </p:nvSpPr>
        <p:spPr>
          <a:xfrm>
            <a:off x="6096000" y="1286956"/>
            <a:ext cx="1612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Calibri (Основной текст)"/>
              </a:rPr>
              <a:t>Март 2025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0E3EE05-8F3B-38B9-B8CE-B03F56012D7B}"/>
              </a:ext>
            </a:extLst>
          </p:cNvPr>
          <p:cNvSpPr txBox="1"/>
          <p:nvPr/>
        </p:nvSpPr>
        <p:spPr>
          <a:xfrm>
            <a:off x="5866639" y="2668798"/>
            <a:ext cx="17695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Calibri (Основной текст)"/>
                <a:ea typeface="Calibri" panose="020F0502020204030204" pitchFamily="34" charset="0"/>
                <a:cs typeface="Calibri" panose="020F0502020204030204" pitchFamily="34" charset="0"/>
              </a:rPr>
              <a:t>Пилотный запуск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548C3F5-5440-C613-122A-21B1A13F3F24}"/>
              </a:ext>
            </a:extLst>
          </p:cNvPr>
          <p:cNvSpPr txBox="1"/>
          <p:nvPr/>
        </p:nvSpPr>
        <p:spPr>
          <a:xfrm>
            <a:off x="540591" y="325137"/>
            <a:ext cx="68961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dirty="0">
                <a:latin typeface="Calibri (Основной текст)"/>
                <a:ea typeface="Calibri" panose="020F0502020204030204" pitchFamily="34" charset="0"/>
                <a:cs typeface="Calibri" panose="020F0502020204030204" pitchFamily="34" charset="0"/>
              </a:rPr>
              <a:t>Динамика развития проекта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 (Основной текст)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31988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64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B7EA1A-6362-6B5D-89DC-6502BB3F2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3665" y="119360"/>
            <a:ext cx="2624667" cy="721840"/>
          </a:xfrm>
        </p:spPr>
        <p:txBody>
          <a:bodyPr>
            <a:norm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+mn-lt"/>
              </a:rPr>
              <a:t>КОМАНДА</a:t>
            </a:r>
          </a:p>
        </p:txBody>
      </p:sp>
      <p:pic>
        <p:nvPicPr>
          <p:cNvPr id="7" name="Picture 4" descr="Picture background">
            <a:extLst>
              <a:ext uri="{FF2B5EF4-FFF2-40B4-BE49-F238E27FC236}">
                <a16:creationId xmlns:a16="http://schemas.microsoft.com/office/drawing/2014/main" id="{1D02D0A0-33C6-16BD-F95A-572DCB31FC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1594" y="1209431"/>
            <a:ext cx="1357341" cy="1324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CCD937D-E5E8-E3A4-0078-BCA1E185E42A}"/>
              </a:ext>
            </a:extLst>
          </p:cNvPr>
          <p:cNvSpPr txBox="1"/>
          <p:nvPr/>
        </p:nvSpPr>
        <p:spPr>
          <a:xfrm>
            <a:off x="5126496" y="5277652"/>
            <a:ext cx="19254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 err="1">
                <a:solidFill>
                  <a:schemeClr val="bg1"/>
                </a:solidFill>
              </a:rPr>
              <a:t>Сеземов</a:t>
            </a:r>
            <a:r>
              <a:rPr lang="ru-RU" dirty="0">
                <a:solidFill>
                  <a:schemeClr val="bg1"/>
                </a:solidFill>
              </a:rPr>
              <a:t> Даниил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CEO </a:t>
            </a:r>
            <a:r>
              <a:rPr lang="ru-RU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F9982B5-7F00-9B0E-2590-8E542C6E5886}"/>
              </a:ext>
            </a:extLst>
          </p:cNvPr>
          <p:cNvSpPr txBox="1"/>
          <p:nvPr/>
        </p:nvSpPr>
        <p:spPr>
          <a:xfrm>
            <a:off x="1711406" y="2654221"/>
            <a:ext cx="26577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</a:rPr>
              <a:t>Кораблев Артем</a:t>
            </a:r>
          </a:p>
          <a:p>
            <a:pPr algn="ctr"/>
            <a:r>
              <a:rPr lang="en-US" sz="1600" dirty="0">
                <a:solidFill>
                  <a:schemeClr val="bg1"/>
                </a:solidFill>
              </a:rPr>
              <a:t>frontend-</a:t>
            </a:r>
            <a:r>
              <a:rPr lang="ru-RU" sz="1600" dirty="0">
                <a:solidFill>
                  <a:schemeClr val="bg1"/>
                </a:solidFill>
              </a:rPr>
              <a:t>разработчик 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F9F3443-E6A7-CFB8-7FF7-75828652824A}"/>
              </a:ext>
            </a:extLst>
          </p:cNvPr>
          <p:cNvSpPr txBox="1"/>
          <p:nvPr/>
        </p:nvSpPr>
        <p:spPr>
          <a:xfrm>
            <a:off x="5018679" y="2654221"/>
            <a:ext cx="20524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</a:rPr>
              <a:t>Абрамов Руслан </a:t>
            </a:r>
          </a:p>
          <a:p>
            <a:pPr algn="ctr"/>
            <a:r>
              <a:rPr lang="en-US" sz="1600" dirty="0">
                <a:solidFill>
                  <a:schemeClr val="bg1"/>
                </a:solidFill>
              </a:rPr>
              <a:t>backend-</a:t>
            </a:r>
            <a:r>
              <a:rPr lang="ru-RU" sz="1600" dirty="0">
                <a:solidFill>
                  <a:schemeClr val="bg1"/>
                </a:solidFill>
              </a:rPr>
              <a:t>разработчик 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DC4988B-D4CC-4C9C-FEC2-5C3E3F816F0E}"/>
              </a:ext>
            </a:extLst>
          </p:cNvPr>
          <p:cNvSpPr txBox="1"/>
          <p:nvPr/>
        </p:nvSpPr>
        <p:spPr>
          <a:xfrm>
            <a:off x="8282154" y="2724389"/>
            <a:ext cx="18319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</a:rPr>
              <a:t>Родионова Карина</a:t>
            </a:r>
          </a:p>
          <a:p>
            <a:pPr algn="ctr"/>
            <a:r>
              <a:rPr lang="en-US" sz="1600" dirty="0">
                <a:solidFill>
                  <a:schemeClr val="bg1"/>
                </a:solidFill>
              </a:rPr>
              <a:t>DevOps </a:t>
            </a:r>
            <a:r>
              <a:rPr lang="ru-RU" sz="1600" dirty="0">
                <a:solidFill>
                  <a:schemeClr val="bg1"/>
                </a:solidFill>
              </a:rPr>
              <a:t>Инженер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ECA60EF-F5D8-AA9C-25E7-75406F78A6AC}"/>
              </a:ext>
            </a:extLst>
          </p:cNvPr>
          <p:cNvSpPr txBox="1"/>
          <p:nvPr/>
        </p:nvSpPr>
        <p:spPr>
          <a:xfrm>
            <a:off x="1540330" y="5310297"/>
            <a:ext cx="291937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Синицына Дарья</a:t>
            </a:r>
            <a:endParaRPr lang="en-US" dirty="0">
              <a:solidFill>
                <a:schemeClr val="bg1"/>
              </a:solidFill>
            </a:endParaRPr>
          </a:p>
          <a:p>
            <a:pPr algn="ctr"/>
            <a:r>
              <a:rPr lang="ru-RU" sz="1800" dirty="0">
                <a:solidFill>
                  <a:schemeClr val="bg1"/>
                </a:solidFill>
              </a:rPr>
              <a:t>Специалист по общению </a:t>
            </a:r>
            <a:r>
              <a:rPr lang="en-US" sz="1800" dirty="0">
                <a:solidFill>
                  <a:schemeClr val="bg1"/>
                </a:solidFill>
              </a:rPr>
              <a:t>    </a:t>
            </a:r>
            <a:r>
              <a:rPr lang="ru-RU" sz="1800" dirty="0">
                <a:solidFill>
                  <a:schemeClr val="bg1"/>
                </a:solidFill>
              </a:rPr>
              <a:t>с РСО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E4BD025-BC4C-4225-ABFB-E4D859AF5F2B}"/>
              </a:ext>
            </a:extLst>
          </p:cNvPr>
          <p:cNvSpPr txBox="1"/>
          <p:nvPr/>
        </p:nvSpPr>
        <p:spPr>
          <a:xfrm>
            <a:off x="7696423" y="5277652"/>
            <a:ext cx="30691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err="1">
                <a:solidFill>
                  <a:schemeClr val="bg1"/>
                </a:solidFill>
              </a:rPr>
              <a:t>Варкентин</a:t>
            </a:r>
            <a:r>
              <a:rPr lang="ru-RU" sz="1600" dirty="0">
                <a:solidFill>
                  <a:schemeClr val="bg1"/>
                </a:solidFill>
              </a:rPr>
              <a:t> Владимир</a:t>
            </a:r>
          </a:p>
          <a:p>
            <a:pPr algn="ctr"/>
            <a:r>
              <a:rPr lang="ru-RU" sz="1600" dirty="0">
                <a:solidFill>
                  <a:schemeClr val="bg1"/>
                </a:solidFill>
              </a:rPr>
              <a:t>Специалист по технической поддержке</a:t>
            </a:r>
          </a:p>
        </p:txBody>
      </p:sp>
      <p:pic>
        <p:nvPicPr>
          <p:cNvPr id="13" name="Рисунок 12" descr="Изображение выглядит как Человеческое лицо, одежда, человек, стена&#10;&#10;Автоматически созданное описание">
            <a:extLst>
              <a:ext uri="{FF2B5EF4-FFF2-40B4-BE49-F238E27FC236}">
                <a16:creationId xmlns:a16="http://schemas.microsoft.com/office/drawing/2014/main" id="{C1D18156-34C4-09C7-3CD0-3F40585674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22" t="7454"/>
          <a:stretch/>
        </p:blipFill>
        <p:spPr>
          <a:xfrm>
            <a:off x="5154354" y="3628916"/>
            <a:ext cx="1837014" cy="1529263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C9B2F21C-41D4-6E08-8651-00DF67D14A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" t="22099" r="173" b="29629"/>
          <a:stretch/>
        </p:blipFill>
        <p:spPr>
          <a:xfrm>
            <a:off x="2270992" y="1046751"/>
            <a:ext cx="1461027" cy="1567249"/>
          </a:xfrm>
          <a:prstGeom prst="rect">
            <a:avLst/>
          </a:prstGeom>
        </p:spPr>
      </p:pic>
      <p:pic>
        <p:nvPicPr>
          <p:cNvPr id="25" name="Рисунок 24" descr="Изображение выглядит как одежда, человек, костюм, стул&#10;&#10;Автоматически созданное описание">
            <a:extLst>
              <a:ext uri="{FF2B5EF4-FFF2-40B4-BE49-F238E27FC236}">
                <a16:creationId xmlns:a16="http://schemas.microsoft.com/office/drawing/2014/main" id="{7F7EAE09-559F-5B69-0E09-417A702D3E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71" t="3086" r="26266" b="48896"/>
          <a:stretch/>
        </p:blipFill>
        <p:spPr>
          <a:xfrm>
            <a:off x="8348694" y="3628916"/>
            <a:ext cx="1698833" cy="1542947"/>
          </a:xfrm>
          <a:prstGeom prst="rect">
            <a:avLst/>
          </a:prstGeom>
        </p:spPr>
      </p:pic>
      <p:pic>
        <p:nvPicPr>
          <p:cNvPr id="27" name="Рисунок 26" descr="Изображение выглядит как Человеческое лицо, человек, стена, одежда&#10;&#10;Автоматически созданное описание">
            <a:extLst>
              <a:ext uri="{FF2B5EF4-FFF2-40B4-BE49-F238E27FC236}">
                <a16:creationId xmlns:a16="http://schemas.microsoft.com/office/drawing/2014/main" id="{00F7C6E0-732D-325B-C7F3-9C567E99BA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98" t="20371" r="18506" b="38470"/>
          <a:stretch/>
        </p:blipFill>
        <p:spPr>
          <a:xfrm>
            <a:off x="5193046" y="1046751"/>
            <a:ext cx="1759630" cy="1598898"/>
          </a:xfrm>
          <a:prstGeom prst="rect">
            <a:avLst/>
          </a:prstGeom>
        </p:spPr>
      </p:pic>
      <p:pic>
        <p:nvPicPr>
          <p:cNvPr id="29" name="Рисунок 28" descr="Изображение выглядит как человек, Человеческое лицо, Селфи, губа&#10;&#10;Автоматически созданное описание">
            <a:extLst>
              <a:ext uri="{FF2B5EF4-FFF2-40B4-BE49-F238E27FC236}">
                <a16:creationId xmlns:a16="http://schemas.microsoft.com/office/drawing/2014/main" id="{F869114B-19EC-CA97-218D-36BF535B79D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37" b="20023"/>
          <a:stretch/>
        </p:blipFill>
        <p:spPr>
          <a:xfrm>
            <a:off x="8341189" y="1020409"/>
            <a:ext cx="1698733" cy="1597716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F1608E19-B866-4436-BBB1-A5677F4A0BE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85963" y="3609662"/>
            <a:ext cx="1597821" cy="1571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2037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934014A2-D045-4FAD-86DF-D3218A204C2F}"/>
              </a:ext>
            </a:extLst>
          </p:cNvPr>
          <p:cNvSpPr txBox="1">
            <a:spLocks/>
          </p:cNvSpPr>
          <p:nvPr/>
        </p:nvSpPr>
        <p:spPr>
          <a:xfrm>
            <a:off x="2708027" y="236700"/>
            <a:ext cx="6775946" cy="80252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200" dirty="0">
                <a:latin typeface="+mn-lt"/>
              </a:rPr>
              <a:t>Что есть на данный момент</a:t>
            </a: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19839801-C2CF-47CD-8D3A-B994603AF39F}"/>
              </a:ext>
            </a:extLst>
          </p:cNvPr>
          <p:cNvSpPr txBox="1">
            <a:spLocks/>
          </p:cNvSpPr>
          <p:nvPr/>
        </p:nvSpPr>
        <p:spPr>
          <a:xfrm>
            <a:off x="809625" y="1474295"/>
            <a:ext cx="10572750" cy="44788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Разработан 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UX/UI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 дизайн 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dirty="0">
              <a:solidFill>
                <a:schemeClr val="bg2">
                  <a:lumMod val="25000"/>
                </a:schemeClr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Продумана архитектура приложения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dirty="0">
              <a:solidFill>
                <a:schemeClr val="bg2">
                  <a:lumMod val="25000"/>
                </a:schemeClr>
              </a:solidFill>
            </a:endParaRPr>
          </a:p>
          <a:p>
            <a:pPr marL="0" indent="0">
              <a:buNone/>
            </a:pP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Сделан прототип мобильного приложения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ru-RU" dirty="0">
              <a:solidFill>
                <a:schemeClr val="bg2">
                  <a:lumMod val="25000"/>
                </a:schemeClr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Составлена необходимая документация для выпуска приложения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86803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944DF50-7B36-4163-9E19-FA6B658F59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2" y="0"/>
            <a:ext cx="118680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47700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2370</TotalTime>
  <Words>668</Words>
  <Application>Microsoft Office PowerPoint</Application>
  <PresentationFormat>Широкоэкранный</PresentationFormat>
  <Paragraphs>174</Paragraphs>
  <Slides>19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Arial</vt:lpstr>
      <vt:lpstr>Calibri</vt:lpstr>
      <vt:lpstr>Calibri (Основной текст)</vt:lpstr>
      <vt:lpstr>Calibri Light</vt:lpstr>
      <vt:lpstr>Corbel Light</vt:lpstr>
      <vt:lpstr>ui-sans-serif</vt:lpstr>
      <vt:lpstr>Тема Office</vt:lpstr>
      <vt:lpstr>УМНЫЙ ГОРОД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Объем рынка</vt:lpstr>
      <vt:lpstr>Технологический стек</vt:lpstr>
      <vt:lpstr>Презентация PowerPoint</vt:lpstr>
      <vt:lpstr>Презентация PowerPoint</vt:lpstr>
      <vt:lpstr>Презентация PowerPoint</vt:lpstr>
      <vt:lpstr>Презентация PowerPoint</vt:lpstr>
      <vt:lpstr>Наше решение оптимально для компании</vt:lpstr>
      <vt:lpstr>Презентация PowerPoint</vt:lpstr>
      <vt:lpstr>Презентация PowerPoint</vt:lpstr>
      <vt:lpstr>Презентация PowerPoint</vt:lpstr>
      <vt:lpstr>КОМАНДА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УМНЫЙ   ГОРОД</dc:title>
  <dc:creator>Родионова Карина Игоревна</dc:creator>
  <cp:lastModifiedBy>1</cp:lastModifiedBy>
  <cp:revision>149</cp:revision>
  <dcterms:created xsi:type="dcterms:W3CDTF">2024-10-06T14:32:53Z</dcterms:created>
  <dcterms:modified xsi:type="dcterms:W3CDTF">2024-12-12T21:27:10Z</dcterms:modified>
</cp:coreProperties>
</file>