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6" r:id="rId10"/>
    <p:sldId id="277" r:id="rId11"/>
    <p:sldId id="265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Franklin Gothic" panose="020B0604020202020204" charset="0"/>
      <p:bold r:id="rId30"/>
    </p:embeddedFon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Lato Black" panose="020F0502020204030203" pitchFamily="34" charset="0"/>
      <p:bold r:id="rId39"/>
    </p:embeddedFont>
    <p:embeddedFont>
      <p:font typeface="PT Sans" panose="020B0503020203020204" pitchFamily="34" charset="-52"/>
      <p:regular r:id="rId40"/>
      <p:bold r:id="rId41"/>
      <p:italic r:id="rId42"/>
      <p:bold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sadneel" initials="b" lastIdx="1" clrIdx="0">
    <p:extLst>
      <p:ext uri="{19B8F6BF-5375-455C-9EA6-DF929625EA0E}">
        <p15:presenceInfo xmlns:p15="http://schemas.microsoft.com/office/powerpoint/2012/main" userId="besadne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B116AE-DD64-4CCF-9765-7DFB3A5AFA2B}">
  <a:tblStyle styleId="{C9B116AE-DD64-4CCF-9765-7DFB3A5AFA2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2093009-5ADB-429B-B44D-5BE73BED106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104" autoAdjust="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Лист1!$A$2:$A$6</cx:f>
        <cx:lvl ptCount="5">
          <cx:pt idx="0"> Май-Июнь 2024 г.</cx:pt>
          <cx:pt idx="1">Январь-Февраль 2024 г.</cx:pt>
          <cx:pt idx="2">Ноябрь-Декабрь 2023 г.</cx:pt>
          <cx:pt idx="3">Сентябрь-Октябрь 2023 г.</cx:pt>
          <cx:pt idx="4">Сентябрь 2023 г.</cx:pt>
        </cx:lvl>
      </cx:strDim>
      <cx:numDim type="val">
        <cx:f>Лист1!$B$2:$B$6</cx:f>
        <cx:lvl ptCount="5" formatCode="@">
          <cx:pt idx="0">5000</cx:pt>
          <cx:pt idx="1">4000</cx:pt>
          <cx:pt idx="2">3000</cx:pt>
          <cx:pt idx="3">2000</cx:pt>
          <cx:pt idx="4">100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ru-RU" sz="1862" b="0" i="0" u="none" strike="noStrike" baseline="0" dirty="0">
            <a:solidFill>
              <a:srgbClr val="000000">
                <a:lumMod val="65000"/>
                <a:lumOff val="35000"/>
              </a:srgbClr>
            </a:solidFill>
            <a:latin typeface="Arial"/>
          </a:endParaRPr>
        </a:p>
      </cx:txPr>
    </cx:title>
    <cx:plotArea>
      <cx:plotAreaRegion>
        <cx:series layoutId="funnel" uniqueId="{A530366A-C943-4F22-92E4-9565A069E1CD}">
          <cx:tx>
            <cx:txData>
              <cx:f>Лист1!$B$1</cx:f>
              <cx:v>Ряд 1</cx:v>
            </cx:txData>
          </cx:tx>
          <cx:dataId val="0"/>
        </cx:series>
      </cx:plotAreaRegion>
      <cx:axis id="0">
        <cx:catScaling gapWidth="0.0599999987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4054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241a4ed44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18ca77acc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8ca77accf3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8ca77accf3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lang="ru" b="1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8ca77accf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8ca77accf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ca77accf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8ca77accf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8ca77accf3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8ca77accf3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8ca77accf3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8ca77accf3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8ca77accf3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8ca77accf3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8ca77accf3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8ca77accf3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8f23f613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8f23f613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8ca77accf3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8ca77acc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a49a0e116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a49a0e11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169121" y="1696386"/>
            <a:ext cx="7024200" cy="144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algn="ctr">
              <a:lnSpc>
                <a:spcPct val="111800"/>
              </a:lnSpc>
              <a:buClr>
                <a:srgbClr val="2F5496"/>
              </a:buClr>
              <a:buSzPts val="3000"/>
            </a:pPr>
            <a:r>
              <a:rPr lang="ru-RU" sz="2000" i="1" dirty="0">
                <a:latin typeface="Comic Sans MS" panose="030F0702030302020204" pitchFamily="66" charset="0"/>
              </a:rPr>
              <a:t>Разработка автоматизированной учебно-промышленной системы расчета на прочность элементов технологического оборудования в условиях импортозамещения</a:t>
            </a:r>
            <a:endParaRPr sz="2000" b="0" i="1" u="none" strike="noStrike" cap="none" dirty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919" y="104401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38837" y="183993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8269" y="4031559"/>
            <a:ext cx="6965700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" sz="2100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ea typeface="Lato Black"/>
                <a:cs typeface="Lato Black"/>
                <a:sym typeface="Lato Black"/>
              </a:rPr>
              <a:t>Название команды: </a:t>
            </a:r>
            <a:r>
              <a:rPr lang="ru" sz="2100" b="1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ea typeface="Lato Black"/>
                <a:cs typeface="Lato Black"/>
                <a:sym typeface="Lato Black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Цифрахиммаш</a:t>
            </a:r>
            <a:r>
              <a:rPr lang="ru" sz="2100" b="1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ea typeface="Lato Black"/>
                <a:cs typeface="Lato Black"/>
                <a:sym typeface="Lato Black"/>
              </a:rPr>
              <a:t>»</a:t>
            </a:r>
            <a:endParaRPr sz="2100" b="1" u="none" strike="noStrike" cap="none" dirty="0">
              <a:solidFill>
                <a:schemeClr val="tx1"/>
              </a:solidFill>
              <a:latin typeface="Comic Sans MS" panose="030F0702030302020204" pitchFamily="66" charset="0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1221" y="208082"/>
            <a:ext cx="1771999" cy="6225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F269731-0340-94A7-5577-C80B4053AB38}"/>
              </a:ext>
            </a:extLst>
          </p:cNvPr>
          <p:cNvCxnSpPr/>
          <p:nvPr/>
        </p:nvCxnSpPr>
        <p:spPr>
          <a:xfrm>
            <a:off x="504875" y="1696386"/>
            <a:ext cx="422992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DACFB4A-4F85-D624-7A59-E36C4416E524}"/>
              </a:ext>
            </a:extLst>
          </p:cNvPr>
          <p:cNvCxnSpPr/>
          <p:nvPr/>
        </p:nvCxnSpPr>
        <p:spPr>
          <a:xfrm>
            <a:off x="3900434" y="3151273"/>
            <a:ext cx="422992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2DF3697-B002-7741-2793-B4EB7DE13F58}"/>
              </a:ext>
            </a:extLst>
          </p:cNvPr>
          <p:cNvCxnSpPr/>
          <p:nvPr/>
        </p:nvCxnSpPr>
        <p:spPr>
          <a:xfrm>
            <a:off x="0" y="4007487"/>
            <a:ext cx="422992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D5B36D0-D14C-DE17-9CF2-7CC638593210}"/>
              </a:ext>
            </a:extLst>
          </p:cNvPr>
          <p:cNvCxnSpPr/>
          <p:nvPr/>
        </p:nvCxnSpPr>
        <p:spPr>
          <a:xfrm>
            <a:off x="970875" y="4432850"/>
            <a:ext cx="422992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113660" y="2126387"/>
            <a:ext cx="4517700" cy="16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Какую проблему решаем:</a:t>
            </a:r>
            <a:endParaRPr sz="1200" b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Наши заказчики хотят программу расчета на прочность</a:t>
            </a:r>
          </a:p>
          <a:p>
            <a:pPr lvl="0">
              <a:lnSpc>
                <a:spcPct val="115000"/>
              </a:lnSpc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Но существующие программы в которых содержится требуемые расчеты стоят дорого.</a:t>
            </a:r>
          </a:p>
          <a:p>
            <a:pPr lvl="0">
              <a:lnSpc>
                <a:spcPct val="115000"/>
              </a:lnSpc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Эти программы обладают большим количеством видов расчетов, которые не требуются в таком количестве малым предприятиям.</a:t>
            </a:r>
          </a:p>
          <a:p>
            <a:pPr lvl="0">
              <a:lnSpc>
                <a:spcPct val="115000"/>
              </a:lnSpc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Покупка таких программ ведет к большим тратам денежных средств.</a:t>
            </a:r>
            <a:endParaRPr sz="900" i="1" dirty="0">
              <a:solidFill>
                <a:schemeClr val="dk1"/>
              </a:solidFill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967591" y="2126387"/>
            <a:ext cx="4105072" cy="225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Calibri" pitchFamily="34" charset="0"/>
                <a:sym typeface="PT Sans"/>
              </a:rPr>
              <a:t>Какое решение предлагаем: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b="1" dirty="0">
              <a:solidFill>
                <a:srgbClr val="0B5394"/>
              </a:solidFill>
              <a:latin typeface="Calibri" pitchFamily="34" charset="0"/>
              <a:ea typeface="PT Sans"/>
              <a:cs typeface="Calibri" pitchFamily="34" charset="0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Calibri" pitchFamily="34" charset="0"/>
                <a:sym typeface="PT Sans"/>
              </a:rPr>
              <a:t>Библиотеку прочностных расчетов </a:t>
            </a:r>
            <a:r>
              <a:rPr lang="ru-RU" sz="9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Calibri" pitchFamily="34" charset="0"/>
                <a:sym typeface="PT Sans"/>
              </a:rPr>
              <a:t>работающую на программе </a:t>
            </a:r>
            <a:r>
              <a:rPr lang="en-US" sz="900" i="1" dirty="0" err="1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Calibri" pitchFamily="34" charset="0"/>
                <a:sym typeface="PT Sans"/>
              </a:rPr>
              <a:t>SMath</a:t>
            </a:r>
            <a:endParaRPr lang="ru" sz="9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Calibri" pitchFamily="34" charset="0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b="1" dirty="0">
              <a:solidFill>
                <a:srgbClr val="0B5394"/>
              </a:solidFill>
              <a:latin typeface="Calibri" pitchFamily="34" charset="0"/>
              <a:ea typeface="PT Sans"/>
              <a:cs typeface="Calibri" pitchFamily="34" charset="0"/>
              <a:sym typeface="PT Sans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71336" y="1250012"/>
            <a:ext cx="3859194" cy="35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Заказчик проекта (потенциальный заказчик): </a:t>
            </a:r>
            <a:endParaRPr sz="800" b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lvl="0" indent="0" algn="l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Рынок НТИ: </a:t>
            </a:r>
            <a:r>
              <a:rPr lang="en-US" sz="9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EDUNET  TECHNET</a:t>
            </a:r>
            <a:endParaRPr sz="900" b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5400" marR="12700" lvl="0" indent="0" algn="l" rtl="0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ИСКУССТВЕННЫЙ ИНТЕЛЛЕКТ</a:t>
            </a:r>
            <a:endParaRPr sz="900" b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0" y="68316"/>
            <a:ext cx="3729548" cy="445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71336" y="690140"/>
            <a:ext cx="9001327" cy="526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12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Название проекта</a:t>
            </a:r>
            <a:r>
              <a:rPr lang="ru" sz="1200" b="1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: </a:t>
            </a:r>
            <a:r>
              <a:rPr lang="ru-RU" sz="900" i="1" dirty="0">
                <a:latin typeface="Comic Sans MS" panose="030F0702030302020204" pitchFamily="66" charset="0"/>
              </a:rPr>
              <a:t>Разработка автоматизированной учебно-промышленной системы расчета на прочность элементов технологического оборудования в условиях импортозамещения</a:t>
            </a:r>
            <a:endParaRPr sz="900" b="1" i="1" dirty="0">
              <a:solidFill>
                <a:schemeClr val="dk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113660" y="1510001"/>
            <a:ext cx="5259345" cy="66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</a:t>
            </a: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аш клиент  -  учебные заведения, заводы, предприятия  </a:t>
            </a:r>
            <a:endParaRPr sz="900" i="1" dirty="0">
              <a:solidFill>
                <a:schemeClr val="dk1"/>
              </a:solidFill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Клиент хочет - 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программу расчёта на прочность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(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валов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 теплообменников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 ёмкостных аппаратов и.т.д.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)</a:t>
            </a:r>
            <a:endParaRPr i="1" dirty="0">
              <a:latin typeface="Comic Sans MS" panose="030F0702030302020204" pitchFamily="66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F9D8F89-D710-9AA8-0A4E-DDD09CF19D46}"/>
              </a:ext>
            </a:extLst>
          </p:cNvPr>
          <p:cNvCxnSpPr/>
          <p:nvPr/>
        </p:nvCxnSpPr>
        <p:spPr>
          <a:xfrm flipH="1">
            <a:off x="-14070" y="513392"/>
            <a:ext cx="4006256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203931" y="124311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 dirty="0">
              <a:solidFill>
                <a:schemeClr val="dk1"/>
              </a:solidFill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Наш потенциальный клиент это учебные заведения</a:t>
            </a:r>
            <a:r>
              <a:rPr lang="en-US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 </a:t>
            </a: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а также предприятия.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Говоря о заводах и предприятиях </a:t>
            </a:r>
            <a:r>
              <a:rPr lang="en-US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</a:t>
            </a: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 то им требуются программы для прочностных расчетов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В их задачу входит поиск этой программы с наименьшим вложение и большей выгодой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Клиент сталкивается с проблемой в виде</a:t>
            </a:r>
            <a:r>
              <a:rPr lang="en-US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: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1)    Стоимости программы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2)    Отсутствие программы на рынке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На данный момент клиенту приходится переплачивать денежные средства</a:t>
            </a:r>
            <a:r>
              <a:rPr lang="en-US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 </a:t>
            </a: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чтобы приобрести полный пакет программы для проведения расчетов которые являются её малой частью. Что делает покупку невыгодной.</a:t>
            </a: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Наша программа может являться является</a:t>
            </a:r>
            <a:r>
              <a:rPr lang="en-US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,</a:t>
            </a:r>
            <a:r>
              <a:rPr lang="ru-RU" sz="12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 как расчетной так и учебной.  Может применяться как в производстве так и в пособиях для изучения.</a:t>
            </a:r>
            <a:endParaRPr sz="1200" i="1" dirty="0">
              <a:solidFill>
                <a:schemeClr val="dk1"/>
              </a:solidFill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0" y="64775"/>
            <a:ext cx="3131327" cy="8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B3A0E62-057D-AB6F-53E9-F7E99539A072}"/>
              </a:ext>
            </a:extLst>
          </p:cNvPr>
          <p:cNvCxnSpPr>
            <a:cxnSpLocks/>
          </p:cNvCxnSpPr>
          <p:nvPr/>
        </p:nvCxnSpPr>
        <p:spPr>
          <a:xfrm>
            <a:off x="0" y="881507"/>
            <a:ext cx="305896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453372" y="786600"/>
            <a:ext cx="8394794" cy="3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Мы получили отзывы от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US"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- “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Тюменского индустриального университета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”,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- “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Волгоградского государственного технического университета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”</a:t>
            </a:r>
            <a:endParaRPr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Результаты пришли положительные</a:t>
            </a:r>
            <a:endParaRPr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Университеты проявляют заинтересованность в нашем продукте.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Это обусловленно потребностью перехода на новые учебные пособия.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А также возможностью преподавать удаленно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так как программа не только в бумажно виде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но и в электронном формате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что значительно поможет в обучении.</a:t>
            </a:r>
            <a:endParaRPr lang="ru"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1200"/>
              </a:spcBef>
              <a:buNone/>
            </a:pP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“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Предложенное Вами для ознакомления электронное учебное пособие </a:t>
            </a:r>
          </a:p>
          <a:p>
            <a:pPr marL="0" lvl="0" indent="0">
              <a:buNone/>
            </a:pP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“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Конструирование и расчет элементов технологического оборудования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”</a:t>
            </a:r>
            <a:endParaRPr lang="ru-RU"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представляет собой удачное сочетание элементов как классического учебного пособия,</a:t>
            </a:r>
          </a:p>
          <a:p>
            <a:pPr marL="0" lvl="0" indent="0">
              <a:buNone/>
            </a:pP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предлагающего изложение теоретических материалов в </a:t>
            </a:r>
          </a:p>
          <a:p>
            <a:pPr marL="0" lvl="0" indent="0">
              <a:buNone/>
            </a:pP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sz="11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pdf</a:t>
            </a:r>
            <a:r>
              <a:rPr lang="ru-RU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-формате, так и практических примеров.</a:t>
            </a:r>
            <a:r>
              <a:rPr lang="en-US" sz="11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”</a:t>
            </a:r>
            <a:endParaRPr lang="ru-RU" sz="11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ru-RU" sz="1100" i="1" dirty="0">
                <a:solidFill>
                  <a:srgbClr val="666666"/>
                </a:solidFill>
              </a:rPr>
              <a:t>                                         </a:t>
            </a:r>
            <a:endParaRPr sz="1600" i="1" dirty="0">
              <a:solidFill>
                <a:srgbClr val="666666"/>
              </a:solidFill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-1889072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600" b="1" dirty="0">
                <a:solidFill>
                  <a:schemeClr val="tx1"/>
                </a:solidFill>
                <a:latin typeface="Comic Sans MS" panose="030F0702030302020204" pitchFamily="66" charset="0"/>
              </a:rPr>
              <a:t>Инсайты, полученные из интервью с пользователями</a:t>
            </a:r>
            <a:endParaRPr sz="1800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D6506C8-8C22-3AA9-EA05-2935FBFDBC23}"/>
              </a:ext>
            </a:extLst>
          </p:cNvPr>
          <p:cNvCxnSpPr>
            <a:cxnSpLocks/>
            <a:endCxn id="95" idx="3"/>
          </p:cNvCxnSpPr>
          <p:nvPr/>
        </p:nvCxnSpPr>
        <p:spPr>
          <a:xfrm flipV="1">
            <a:off x="0" y="463500"/>
            <a:ext cx="5700928" cy="5421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694022" y="2284597"/>
            <a:ext cx="4223345" cy="1547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Он преобретает дорогие программы</a:t>
            </a: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д</a:t>
            </a:r>
            <a:r>
              <a:rPr lang="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ля реализации некоторых расчетов</a:t>
            </a:r>
            <a:r>
              <a:rPr lang="en-US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 что</a:t>
            </a: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приводит к большим тратам</a:t>
            </a:r>
            <a:endParaRPr lang="ru" sz="13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" sz="1300" i="1" dirty="0"/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300" i="1"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2"/>
          </p:nvPr>
        </p:nvSpPr>
        <p:spPr>
          <a:xfrm>
            <a:off x="4917367" y="2244667"/>
            <a:ext cx="3910865" cy="2086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Программа или библиотека с видами </a:t>
            </a:r>
          </a:p>
          <a:p>
            <a:pPr marL="0" lv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прочностных расчето</a:t>
            </a: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в</a:t>
            </a:r>
            <a:r>
              <a:rPr lang="en-US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Которая</a:t>
            </a:r>
          </a:p>
          <a:p>
            <a:pPr marL="0" lv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omic Sans MS" panose="030F0702030302020204" pitchFamily="66" charset="0"/>
              </a:rPr>
              <a:t>будет </a:t>
            </a: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значительно выгодней покупки </a:t>
            </a:r>
          </a:p>
          <a:p>
            <a:pPr marL="0" lv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дорогостоящей программы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lang="ru" i="1" dirty="0"/>
          </a:p>
        </p:txBody>
      </p:sp>
      <p:sp>
        <p:nvSpPr>
          <p:cNvPr id="102" name="Google Shape;102;p18"/>
          <p:cNvSpPr txBox="1"/>
          <p:nvPr/>
        </p:nvSpPr>
        <p:spPr>
          <a:xfrm>
            <a:off x="-52628" y="196464"/>
            <a:ext cx="3085277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6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Пользовательский</a:t>
            </a:r>
            <a:r>
              <a:rPr lang="ru" sz="1600" b="1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 </a:t>
            </a:r>
            <a:r>
              <a:rPr lang="ru" sz="16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сценарий</a:t>
            </a:r>
            <a:endParaRPr sz="16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4537DCA-9EA6-D78E-DD5F-5E3B0A0DED81}"/>
              </a:ext>
            </a:extLst>
          </p:cNvPr>
          <p:cNvCxnSpPr>
            <a:cxnSpLocks/>
            <a:endCxn id="102" idx="3"/>
          </p:cNvCxnSpPr>
          <p:nvPr/>
        </p:nvCxnSpPr>
        <p:spPr>
          <a:xfrm flipV="1">
            <a:off x="0" y="519564"/>
            <a:ext cx="3032649" cy="13287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B60D394-3881-D294-6B00-36B6ED560B0F}"/>
              </a:ext>
            </a:extLst>
          </p:cNvPr>
          <p:cNvSpPr txBox="1"/>
          <p:nvPr/>
        </p:nvSpPr>
        <p:spPr>
          <a:xfrm>
            <a:off x="1999839" y="1310357"/>
            <a:ext cx="743361" cy="307777"/>
          </a:xfrm>
          <a:prstGeom prst="rect">
            <a:avLst/>
          </a:prstGeom>
          <a:ln w="762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i="1" dirty="0">
                <a:latin typeface="Comic Sans MS" panose="030F0702030302020204" pitchFamily="66" charset="0"/>
              </a:rPr>
              <a:t>AS-IS</a:t>
            </a:r>
            <a:endParaRPr lang="ru-RU" i="1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8FE4C3-1D78-07D2-7496-405B0B91E6E4}"/>
              </a:ext>
            </a:extLst>
          </p:cNvPr>
          <p:cNvSpPr txBox="1"/>
          <p:nvPr/>
        </p:nvSpPr>
        <p:spPr>
          <a:xfrm>
            <a:off x="6381065" y="1310357"/>
            <a:ext cx="763096" cy="307777"/>
          </a:xfrm>
          <a:prstGeom prst="rect">
            <a:avLst/>
          </a:prstGeom>
          <a:ln w="762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i="1" dirty="0">
                <a:latin typeface="Comic Sans MS" panose="030F0702030302020204" pitchFamily="66" charset="0"/>
              </a:rPr>
              <a:t>TO BE</a:t>
            </a:r>
            <a:endParaRPr lang="ru-RU" i="1" dirty="0">
              <a:latin typeface="Comic Sans MS" panose="030F0702030302020204" pitchFamily="66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198AE54-70CE-E022-B7E1-3076FFDF99FE}"/>
              </a:ext>
            </a:extLst>
          </p:cNvPr>
          <p:cNvCxnSpPr>
            <a:cxnSpLocks/>
          </p:cNvCxnSpPr>
          <p:nvPr/>
        </p:nvCxnSpPr>
        <p:spPr>
          <a:xfrm flipV="1">
            <a:off x="4565422" y="2303873"/>
            <a:ext cx="0" cy="208686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28F51C-24FA-E16C-4C5E-ABD41D57193A}"/>
              </a:ext>
            </a:extLst>
          </p:cNvPr>
          <p:cNvSpPr txBox="1"/>
          <p:nvPr/>
        </p:nvSpPr>
        <p:spPr>
          <a:xfrm>
            <a:off x="480230" y="1759692"/>
            <a:ext cx="48022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200" i="1" dirty="0">
                <a:solidFill>
                  <a:schemeClr val="tx1"/>
                </a:solidFill>
                <a:latin typeface="Comic Sans MS" panose="030F0702030302020204" pitchFamily="66" charset="0"/>
              </a:rPr>
              <a:t>Как сейчас потребитель решает свою проблему?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871CA-5E23-2815-6A6E-C9331CB1ED4C}"/>
              </a:ext>
            </a:extLst>
          </p:cNvPr>
          <p:cNvSpPr txBox="1"/>
          <p:nvPr/>
        </p:nvSpPr>
        <p:spPr>
          <a:xfrm>
            <a:off x="5282475" y="1759076"/>
            <a:ext cx="3984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200" i="1" dirty="0">
                <a:solidFill>
                  <a:schemeClr val="tx1"/>
                </a:solidFill>
                <a:latin typeface="Comic Sans MS" panose="030F0702030302020204" pitchFamily="66" charset="0"/>
              </a:rPr>
              <a:t>Что будет после реализации проекта?</a:t>
            </a:r>
          </a:p>
          <a:p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181CD7E-242C-7785-6A0B-CDF25FB500CC}"/>
              </a:ext>
            </a:extLst>
          </p:cNvPr>
          <p:cNvCxnSpPr/>
          <p:nvPr/>
        </p:nvCxnSpPr>
        <p:spPr>
          <a:xfrm>
            <a:off x="2371519" y="1674632"/>
            <a:ext cx="0" cy="12499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EE9B391-87EF-F791-09CD-B499EA6EB4DB}"/>
              </a:ext>
            </a:extLst>
          </p:cNvPr>
          <p:cNvCxnSpPr/>
          <p:nvPr/>
        </p:nvCxnSpPr>
        <p:spPr>
          <a:xfrm>
            <a:off x="6762613" y="1674632"/>
            <a:ext cx="0" cy="12499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BE3F86D-125F-E960-6D5E-1A8C57C3F433}"/>
              </a:ext>
            </a:extLst>
          </p:cNvPr>
          <p:cNvCxnSpPr>
            <a:cxnSpLocks/>
          </p:cNvCxnSpPr>
          <p:nvPr/>
        </p:nvCxnSpPr>
        <p:spPr>
          <a:xfrm>
            <a:off x="5545606" y="2361652"/>
            <a:ext cx="3177375" cy="322342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DBEE582-62EF-2C01-AB94-7697F951C463}"/>
              </a:ext>
            </a:extLst>
          </p:cNvPr>
          <p:cNvCxnSpPr>
            <a:cxnSpLocks/>
          </p:cNvCxnSpPr>
          <p:nvPr/>
        </p:nvCxnSpPr>
        <p:spPr>
          <a:xfrm flipV="1">
            <a:off x="5598233" y="3161972"/>
            <a:ext cx="3124748" cy="350903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40A92E0-42E1-7711-CFF2-C11DA8256FFE}"/>
              </a:ext>
            </a:extLst>
          </p:cNvPr>
          <p:cNvCxnSpPr>
            <a:cxnSpLocks/>
          </p:cNvCxnSpPr>
          <p:nvPr/>
        </p:nvCxnSpPr>
        <p:spPr>
          <a:xfrm>
            <a:off x="5545606" y="1217007"/>
            <a:ext cx="3262895" cy="102485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59940" y="1066920"/>
            <a:ext cx="476025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PAM (Potential Available Market) — в стране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21 885 ед.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малых и микропредприятий . По прогнозам исследователей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,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в ближайшие несколько лет число предприятий увеличится на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4% - до 22 760 ед.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Стоимость продукта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14 990 руб. 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PAM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-  около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341 млн. руб.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chemeClr val="dk1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TAM (Total Addressable Market) —в стране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21 885 ед.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малых и микропредприятий. Стоимость продукта составляет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14 990 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TAM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составит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328 млн. 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900" i="1" dirty="0">
              <a:solidFill>
                <a:schemeClr val="dk1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SAM (Served/Serviceable Available Market) —в стране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21 885 ед.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малых и микропредприятий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,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которые могут приобрести библиотеку прочностных расчётов. Однако около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30%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таких предприятий покупают  библиотеку прочностных расчётов.</a:t>
            </a: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Число клиентов составит - 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6565</a:t>
            </a: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предприятий.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SAM составит – около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98 млн.руб.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900" i="1" dirty="0">
              <a:solidFill>
                <a:schemeClr val="dk1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SOM (Serviceable &amp; Obtainable Market) — к </a:t>
            </a:r>
            <a:r>
              <a:rPr lang="en-US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SAM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относится –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6565 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предприятий.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Где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656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 клиентов –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10%</a:t>
            </a:r>
            <a:r>
              <a:rPr lang="ru-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. Стоимость программы 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14 990 руб.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 dirty="0">
                <a:solidFill>
                  <a:schemeClr val="dk1"/>
                </a:solidFill>
                <a:latin typeface="Comic Sans MS" panose="030F0702030302020204" pitchFamily="66" charset="0"/>
              </a:rPr>
              <a:t>SOM составит около – </a:t>
            </a:r>
            <a:r>
              <a:rPr lang="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9</a:t>
            </a:r>
            <a:r>
              <a:rPr lang="en-US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,</a:t>
            </a:r>
            <a:r>
              <a:rPr lang="ru-RU" sz="900" i="1" dirty="0">
                <a:solidFill>
                  <a:schemeClr val="dk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8 млн. руб.</a:t>
            </a:r>
            <a:endParaRPr sz="900" i="1" dirty="0">
              <a:solidFill>
                <a:schemeClr val="dk1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-289450" y="127240"/>
            <a:ext cx="4075934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Объем рынка, его динамика</a:t>
            </a:r>
            <a:endParaRPr sz="20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7164" y="1270464"/>
            <a:ext cx="2336365" cy="2313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3CD6D9E-0E3E-541E-4D76-67E4FC91D330}"/>
              </a:ext>
            </a:extLst>
          </p:cNvPr>
          <p:cNvCxnSpPr>
            <a:cxnSpLocks/>
          </p:cNvCxnSpPr>
          <p:nvPr/>
        </p:nvCxnSpPr>
        <p:spPr>
          <a:xfrm>
            <a:off x="0" y="532852"/>
            <a:ext cx="384837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318B3D4-37F0-FCD8-F270-09C1CB7AB261}"/>
              </a:ext>
            </a:extLst>
          </p:cNvPr>
          <p:cNvCxnSpPr>
            <a:cxnSpLocks/>
          </p:cNvCxnSpPr>
          <p:nvPr/>
        </p:nvCxnSpPr>
        <p:spPr>
          <a:xfrm>
            <a:off x="99773" y="1095572"/>
            <a:ext cx="384837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15522C8-F24E-1053-7769-349FF06F00AA}"/>
              </a:ext>
            </a:extLst>
          </p:cNvPr>
          <p:cNvCxnSpPr>
            <a:cxnSpLocks/>
          </p:cNvCxnSpPr>
          <p:nvPr/>
        </p:nvCxnSpPr>
        <p:spPr>
          <a:xfrm>
            <a:off x="359940" y="833121"/>
            <a:ext cx="0" cy="352574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95442" y="714295"/>
            <a:ext cx="8520600" cy="42110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10"/>
              <a:buFont typeface="Wingdings" panose="05000000000000000000" pitchFamily="2" charset="2"/>
              <a:buChar char="q"/>
            </a:pPr>
            <a:r>
              <a:rPr lang="ru" sz="1400" i="1" dirty="0">
                <a:solidFill>
                  <a:schemeClr val="tx1"/>
                </a:solidFill>
                <a:latin typeface="Comic Sans MS" panose="030F0702030302020204" pitchFamily="66" charset="0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sz="1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Наша программа проста в использовании. Чтобы пользоваться ею. Не требуется обладать специальными навыками. Открыл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задал нужные параметры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получил расчет.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Данная программа сделана на отечественном ПО. Что обеспечивает безопасность если зарубежные ПО перестанут нас поддерживать.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Эта программа обладает не только возможностью производить расчеты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но её можно использовать и для обучения. Она легко впишется в учебное пособие. А это значит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учитывая стоимость и функционал она охватывает большой круг потенциальных клиентов. 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Расчеты проводятся в программе </a:t>
            </a:r>
            <a:r>
              <a:rPr lang="en-US" sz="1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Smath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Studio 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(отечественный аналог 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Mathcad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). Имеет версию для операционной системы </a:t>
            </a:r>
            <a:r>
              <a:rPr lang="en-US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Linux,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что дает ей серьезные преимущества в условиях </a:t>
            </a:r>
            <a:r>
              <a:rPr lang="ru-RU" sz="1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импортозамещения</a:t>
            </a:r>
            <a:r>
              <a:rPr lang="ru-RU" sz="1400" i="1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-1" y="153460"/>
            <a:ext cx="3144483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 dirty="0">
                <a:solidFill>
                  <a:schemeClr val="tx1"/>
                </a:solidFill>
                <a:latin typeface="Comic Sans MS" panose="030F0702030302020204" pitchFamily="66" charset="0"/>
                <a:ea typeface="Franklin Gothic"/>
                <a:cs typeface="Times New Roman" panose="02020603050405020304" pitchFamily="18" charset="0"/>
                <a:sym typeface="Franklin Gothic"/>
              </a:rPr>
              <a:t>Описание продукта</a:t>
            </a:r>
            <a:endParaRPr sz="1100" i="1" dirty="0">
              <a:solidFill>
                <a:schemeClr val="tx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4FA512F-DAE4-826E-C960-FD2584F9EDC6}"/>
              </a:ext>
            </a:extLst>
          </p:cNvPr>
          <p:cNvCxnSpPr>
            <a:cxnSpLocks/>
          </p:cNvCxnSpPr>
          <p:nvPr/>
        </p:nvCxnSpPr>
        <p:spPr>
          <a:xfrm>
            <a:off x="0" y="546008"/>
            <a:ext cx="289450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>
            <a:extLst>
              <a:ext uri="{FF2B5EF4-FFF2-40B4-BE49-F238E27FC236}">
                <a16:creationId xmlns:a16="http://schemas.microsoft.com/office/drawing/2014/main" id="{D9808AC3-4433-8790-6FF9-0D3A887B4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0740" t="23210" r="36420" b="16148"/>
          <a:stretch>
            <a:fillRect/>
          </a:stretch>
        </p:blipFill>
        <p:spPr bwMode="auto">
          <a:xfrm>
            <a:off x="2162314" y="741192"/>
            <a:ext cx="5106837" cy="3898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392DE3-0E4B-9C76-781D-65ACFCD0C184}"/>
              </a:ext>
            </a:extLst>
          </p:cNvPr>
          <p:cNvSpPr txBox="1"/>
          <p:nvPr/>
        </p:nvSpPr>
        <p:spPr>
          <a:xfrm>
            <a:off x="3306965" y="130629"/>
            <a:ext cx="1925053" cy="309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Описание продукта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очечный рисунок.bmp">
            <a:extLst>
              <a:ext uri="{FF2B5EF4-FFF2-40B4-BE49-F238E27FC236}">
                <a16:creationId xmlns:a16="http://schemas.microsoft.com/office/drawing/2014/main" id="{CAE0988A-099B-84B3-508C-97798190F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77573" y="832087"/>
            <a:ext cx="3801967" cy="3479325"/>
          </a:xfrm>
          <a:prstGeom prst="rect">
            <a:avLst/>
          </a:prstGeom>
        </p:spPr>
      </p:pic>
      <p:pic>
        <p:nvPicPr>
          <p:cNvPr id="6" name="Picture 2" descr="C:\Users\Pink_\OneDrive\Изображения\Снимок экрана 2023-11-14 123034.jpg">
            <a:extLst>
              <a:ext uri="{FF2B5EF4-FFF2-40B4-BE49-F238E27FC236}">
                <a16:creationId xmlns:a16="http://schemas.microsoft.com/office/drawing/2014/main" id="{BAFF6122-B4FC-8698-29A0-C95C995AF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47" y="603623"/>
            <a:ext cx="3134234" cy="414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113F15-3CA3-1FAE-F775-B2FCC83159A2}"/>
              </a:ext>
            </a:extLst>
          </p:cNvPr>
          <p:cNvSpPr txBox="1"/>
          <p:nvPr/>
        </p:nvSpPr>
        <p:spPr>
          <a:xfrm>
            <a:off x="2480780" y="65784"/>
            <a:ext cx="4522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Пример расчета кожухотрубчатого теплообменника</a:t>
            </a:r>
          </a:p>
        </p:txBody>
      </p:sp>
    </p:spTree>
    <p:extLst>
      <p:ext uri="{BB962C8B-B14F-4D97-AF65-F5344CB8AC3E}">
        <p14:creationId xmlns:p14="http://schemas.microsoft.com/office/powerpoint/2010/main" val="264025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3A2A924-5B40-EF97-1632-D5273B5C3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6602" t="10085" r="41667" b="11370"/>
          <a:stretch>
            <a:fillRect/>
          </a:stretch>
        </p:blipFill>
        <p:spPr bwMode="auto">
          <a:xfrm>
            <a:off x="401284" y="461752"/>
            <a:ext cx="4447010" cy="421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EBC2F39-814C-C04B-84EB-D14D333DC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6173" t="21136" r="24753" b="24049"/>
          <a:stretch>
            <a:fillRect/>
          </a:stretch>
        </p:blipFill>
        <p:spPr bwMode="auto">
          <a:xfrm>
            <a:off x="4572000" y="1202712"/>
            <a:ext cx="4217974" cy="294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C028B1-1D92-A4A4-44C1-6BB8F3B4B3F7}"/>
              </a:ext>
            </a:extLst>
          </p:cNvPr>
          <p:cNvSpPr txBox="1"/>
          <p:nvPr/>
        </p:nvSpPr>
        <p:spPr>
          <a:xfrm>
            <a:off x="4917367" y="46175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Пример расчета вертикального аппарата</a:t>
            </a:r>
          </a:p>
        </p:txBody>
      </p:sp>
    </p:spTree>
    <p:extLst>
      <p:ext uri="{BB962C8B-B14F-4D97-AF65-F5344CB8AC3E}">
        <p14:creationId xmlns:p14="http://schemas.microsoft.com/office/powerpoint/2010/main" val="3292900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-105254" y="36352"/>
            <a:ext cx="25293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1800" i="1" dirty="0">
                <a:solidFill>
                  <a:schemeClr val="tx1"/>
                </a:solidFill>
                <a:latin typeface="Comic Sans MS" panose="030F0702030302020204" pitchFamily="66" charset="0"/>
                <a:ea typeface="Franklin Gothic"/>
                <a:cs typeface="Times New Roman" panose="02020603050405020304" pitchFamily="18" charset="0"/>
                <a:sym typeface="Franklin Gothic"/>
              </a:rPr>
              <a:t>Конкуренты/аналоги</a:t>
            </a:r>
            <a:br>
              <a:rPr lang="ru" sz="2400" dirty="0"/>
            </a:br>
            <a:endParaRPr dirty="0"/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1533339616"/>
              </p:ext>
            </p:extLst>
          </p:nvPr>
        </p:nvGraphicFramePr>
        <p:xfrm>
          <a:off x="1511946" y="690730"/>
          <a:ext cx="6407392" cy="3836303"/>
        </p:xfrm>
        <a:graphic>
          <a:graphicData uri="http://schemas.openxmlformats.org/drawingml/2006/table">
            <a:tbl>
              <a:tblPr>
                <a:noFill/>
                <a:tableStyleId>{A2093009-5ADB-429B-B44D-5BE73BED1069}</a:tableStyleId>
              </a:tblPr>
              <a:tblGrid>
                <a:gridCol w="155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0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1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80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6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Пассат</a:t>
                      </a:r>
                      <a:endParaRPr sz="900" b="1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Программа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позволяющая производить прочностные расчеты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Большой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спектр прочностных расчетов.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Обновление и улучшение в реальном времени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Стоимость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2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PVP</a:t>
                      </a:r>
                      <a:r>
                        <a:rPr lang="en-US" sz="900" b="1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Design</a:t>
                      </a:r>
                      <a:endParaRPr sz="900" b="1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Программа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позволяющая производить прочностные расчеты</a:t>
                      </a:r>
                      <a:endParaRPr lang="ru-RU"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Большой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спектр прочностных расчетов.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Обновление и улучшение в реальном времени</a:t>
                      </a:r>
                      <a:endParaRPr lang="ru-RU"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Стоимость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92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APM</a:t>
                      </a:r>
                      <a:r>
                        <a:rPr lang="en-US" sz="900" b="1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900" b="1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WinMachine</a:t>
                      </a:r>
                      <a:endParaRPr sz="900" b="1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Программа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позволяющая производить прочностные расчеты</a:t>
                      </a:r>
                      <a:endParaRPr lang="ru-RU"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Большой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спектр прочностных расчетов.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Обновление и улучшение в реальном времени</a:t>
                      </a:r>
                      <a:endParaRPr lang="ru-RU"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Стоимость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718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ru-RU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УПСР</a:t>
                      </a:r>
                      <a:r>
                        <a:rPr lang="en-US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”(</a:t>
                      </a:r>
                      <a:r>
                        <a:rPr lang="ru-RU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Учебно-промышленная система расчета</a:t>
                      </a:r>
                      <a:r>
                        <a:rPr lang="en-US" sz="900" b="1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Программа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позволяющая производить прочностные расчеты.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endParaRPr lang="ru-RU"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Малая стоимость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Поддержка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программы </a:t>
                      </a:r>
                      <a:r>
                        <a:rPr lang="en-US" sz="900" b="0" u="none" strike="noStrike" cap="none" baseline="0" dirty="0" err="1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Lunix</a:t>
                      </a:r>
                      <a:r>
                        <a:rPr lang="en-US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так как написана в </a:t>
                      </a:r>
                      <a:r>
                        <a:rPr lang="en-US" sz="900" b="0" u="none" strike="noStrike" cap="none" baseline="0" dirty="0" err="1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Smath</a:t>
                      </a:r>
                      <a:r>
                        <a:rPr lang="en-US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Studio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Охват не только производства</a:t>
                      </a:r>
                      <a:r>
                        <a:rPr lang="en-US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но и учебную сферу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Не такой широкий спектр возможностей</a:t>
                      </a:r>
                      <a:r>
                        <a:rPr lang="en-US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900" b="0" u="none" strike="noStrike" cap="none" baseline="0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libri"/>
                          <a:cs typeface="Calibri"/>
                          <a:sym typeface="Calibri"/>
                        </a:rPr>
                        <a:t> как у конкурентов.</a:t>
                      </a:r>
                      <a:endParaRPr sz="900" b="0" u="none" strike="noStrike" cap="none" dirty="0">
                        <a:solidFill>
                          <a:srgbClr val="000000"/>
                        </a:solidFill>
                        <a:latin typeface="Comic Sans MS" panose="030F0702030302020204" pitchFamily="66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B02C2D1-A7A3-F4FF-2992-38B54953B827}"/>
              </a:ext>
            </a:extLst>
          </p:cNvPr>
          <p:cNvCxnSpPr>
            <a:cxnSpLocks/>
          </p:cNvCxnSpPr>
          <p:nvPr/>
        </p:nvCxnSpPr>
        <p:spPr>
          <a:xfrm>
            <a:off x="0" y="411700"/>
            <a:ext cx="242408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408958" y="1027952"/>
            <a:ext cx="8167880" cy="2796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ru" sz="17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Модель монетизации </a:t>
            </a:r>
            <a:r>
              <a:rPr lang="ru" sz="1700" i="1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- </a:t>
            </a:r>
            <a:r>
              <a:rPr lang="ru" sz="17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Фиксированная стоимость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7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Основные направления заработка</a:t>
            </a:r>
            <a:r>
              <a:rPr lang="en-US" sz="17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:</a:t>
            </a:r>
            <a:endParaRPr lang="ru-RU" sz="1700" i="1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ru-RU" sz="17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1.Продажа программы средне и малосерийным предприятиям для уменьшения затрат на расчёт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7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2.Продажа учебным заведениям(в качестве обучающего материала)</a:t>
            </a:r>
            <a:endParaRPr sz="1700" i="1" dirty="0">
              <a:solidFill>
                <a:schemeClr val="tx1"/>
              </a:solidFill>
              <a:highlight>
                <a:srgbClr val="FFFFFF"/>
              </a:highlight>
              <a:latin typeface="Comic Sans MS" panose="030F0702030302020204" pitchFamily="66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17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Цена-14 990 руб. </a:t>
            </a: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17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Calibri"/>
                <a:cs typeface="Times New Roman" panose="02020603050405020304" pitchFamily="18" charset="0"/>
                <a:sym typeface="Calibri"/>
              </a:rPr>
              <a:t>Нашими потенциальными покупателями будут являться учебные заведения и средне и малосерийные производства.</a:t>
            </a: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lang="ru-RU" sz="1700" i="1" dirty="0">
              <a:solidFill>
                <a:schemeClr val="tx1"/>
              </a:solidFill>
              <a:highlight>
                <a:srgbClr val="FFFFFF"/>
              </a:highlight>
              <a:latin typeface="Comic Sans MS" panose="030F0702030302020204" pitchFamily="66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25"/>
          <p:cNvSpPr txBox="1"/>
          <p:nvPr/>
        </p:nvSpPr>
        <p:spPr>
          <a:xfrm>
            <a:off x="59205" y="100154"/>
            <a:ext cx="3776011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Монетизация</a:t>
            </a:r>
            <a:endParaRPr sz="20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Модель коммерциализации</a:t>
            </a:r>
            <a:endParaRPr sz="20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F310D7C-6A09-3336-0DAC-D3B756473DD4}"/>
              </a:ext>
            </a:extLst>
          </p:cNvPr>
          <p:cNvCxnSpPr>
            <a:cxnSpLocks/>
          </p:cNvCxnSpPr>
          <p:nvPr/>
        </p:nvCxnSpPr>
        <p:spPr>
          <a:xfrm>
            <a:off x="0" y="863023"/>
            <a:ext cx="378259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170401B-6C1E-998E-C372-054997588ADC}"/>
              </a:ext>
            </a:extLst>
          </p:cNvPr>
          <p:cNvCxnSpPr>
            <a:cxnSpLocks/>
          </p:cNvCxnSpPr>
          <p:nvPr/>
        </p:nvCxnSpPr>
        <p:spPr>
          <a:xfrm>
            <a:off x="270810" y="1316935"/>
            <a:ext cx="0" cy="2551173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BA02BA0-61F2-8E52-3CDF-370C1CA0FC72}"/>
              </a:ext>
            </a:extLst>
          </p:cNvPr>
          <p:cNvCxnSpPr>
            <a:cxnSpLocks/>
          </p:cNvCxnSpPr>
          <p:nvPr/>
        </p:nvCxnSpPr>
        <p:spPr>
          <a:xfrm>
            <a:off x="172133" y="3824407"/>
            <a:ext cx="7893005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482738" y="1156258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p26"/>
          <p:cNvSpPr txBox="1"/>
          <p:nvPr/>
        </p:nvSpPr>
        <p:spPr>
          <a:xfrm>
            <a:off x="-447614" y="208562"/>
            <a:ext cx="256214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Бизнес-модель</a:t>
            </a:r>
            <a:endParaRPr sz="20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6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8CB3C27-276B-C972-7BED-EFB01D887F1F}"/>
              </a:ext>
            </a:extLst>
          </p:cNvPr>
          <p:cNvCxnSpPr>
            <a:cxnSpLocks/>
          </p:cNvCxnSpPr>
          <p:nvPr/>
        </p:nvCxnSpPr>
        <p:spPr>
          <a:xfrm>
            <a:off x="0" y="578901"/>
            <a:ext cx="2236319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C9EFD06-F8F3-7BD3-CBBF-D06EAD06D670}"/>
              </a:ext>
            </a:extLst>
          </p:cNvPr>
          <p:cNvSpPr txBox="1"/>
          <p:nvPr/>
        </p:nvSpPr>
        <p:spPr>
          <a:xfrm>
            <a:off x="1263520" y="1001608"/>
            <a:ext cx="14373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Наши заказчики хотят программу расчета на прочность Но существующие программы в которых содержится требуемые расчеты стоят дорого. Эти программы обладают большим количеством видов расчетов, которые не требуются в таком количестве малым предприятиям. Покупка таких программ ведет к большим тратам денежных средств.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27BC618-D632-5EC8-D7E9-230B96C68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90365"/>
              </p:ext>
            </p:extLst>
          </p:nvPr>
        </p:nvGraphicFramePr>
        <p:xfrm>
          <a:off x="1243761" y="847999"/>
          <a:ext cx="1437353" cy="2923087"/>
        </p:xfrm>
        <a:graphic>
          <a:graphicData uri="http://schemas.openxmlformats.org/drawingml/2006/table">
            <a:tbl>
              <a:tblPr/>
              <a:tblGrid>
                <a:gridCol w="1437353">
                  <a:extLst>
                    <a:ext uri="{9D8B030D-6E8A-4147-A177-3AD203B41FA5}">
                      <a16:colId xmlns:a16="http://schemas.microsoft.com/office/drawing/2014/main" val="3267302107"/>
                    </a:ext>
                  </a:extLst>
                </a:gridCol>
              </a:tblGrid>
              <a:tr h="2923087">
                <a:tc>
                  <a:txBody>
                    <a:bodyPr/>
                    <a:lstStyle/>
                    <a:p>
                      <a:endParaRPr lang="ru-RU" b="0" i="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603600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9E7EFFA-CBB3-E943-6A30-58BA0E35C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119679"/>
              </p:ext>
            </p:extLst>
          </p:nvPr>
        </p:nvGraphicFramePr>
        <p:xfrm>
          <a:off x="2681115" y="854762"/>
          <a:ext cx="1437353" cy="2923087"/>
        </p:xfrm>
        <a:graphic>
          <a:graphicData uri="http://schemas.openxmlformats.org/drawingml/2006/table">
            <a:tbl>
              <a:tblPr/>
              <a:tblGrid>
                <a:gridCol w="1437353">
                  <a:extLst>
                    <a:ext uri="{9D8B030D-6E8A-4147-A177-3AD203B41FA5}">
                      <a16:colId xmlns:a16="http://schemas.microsoft.com/office/drawing/2014/main" val="2086178435"/>
                    </a:ext>
                  </a:extLst>
                </a:gridCol>
              </a:tblGrid>
              <a:tr h="2923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564582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1119752-3C60-31B5-B4A0-836F46E21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775467"/>
              </p:ext>
            </p:extLst>
          </p:nvPr>
        </p:nvGraphicFramePr>
        <p:xfrm>
          <a:off x="4115470" y="850713"/>
          <a:ext cx="1437353" cy="2920557"/>
        </p:xfrm>
        <a:graphic>
          <a:graphicData uri="http://schemas.openxmlformats.org/drawingml/2006/table">
            <a:tbl>
              <a:tblPr/>
              <a:tblGrid>
                <a:gridCol w="1437353">
                  <a:extLst>
                    <a:ext uri="{9D8B030D-6E8A-4147-A177-3AD203B41FA5}">
                      <a16:colId xmlns:a16="http://schemas.microsoft.com/office/drawing/2014/main" val="2086178435"/>
                    </a:ext>
                  </a:extLst>
                </a:gridCol>
              </a:tblGrid>
              <a:tr h="29205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564582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38693B3E-AA8A-4427-85A0-09E0458F6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063801"/>
              </p:ext>
            </p:extLst>
          </p:nvPr>
        </p:nvGraphicFramePr>
        <p:xfrm>
          <a:off x="5552823" y="850712"/>
          <a:ext cx="1434355" cy="2920557"/>
        </p:xfrm>
        <a:graphic>
          <a:graphicData uri="http://schemas.openxmlformats.org/drawingml/2006/table">
            <a:tbl>
              <a:tblPr/>
              <a:tblGrid>
                <a:gridCol w="1434355">
                  <a:extLst>
                    <a:ext uri="{9D8B030D-6E8A-4147-A177-3AD203B41FA5}">
                      <a16:colId xmlns:a16="http://schemas.microsoft.com/office/drawing/2014/main" val="2086178435"/>
                    </a:ext>
                  </a:extLst>
                </a:gridCol>
              </a:tblGrid>
              <a:tr h="29205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564582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8BC0B567-D450-D156-7D7F-B05375222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476172"/>
              </p:ext>
            </p:extLst>
          </p:nvPr>
        </p:nvGraphicFramePr>
        <p:xfrm>
          <a:off x="6987178" y="850430"/>
          <a:ext cx="1434355" cy="2920840"/>
        </p:xfrm>
        <a:graphic>
          <a:graphicData uri="http://schemas.openxmlformats.org/drawingml/2006/table">
            <a:tbl>
              <a:tblPr/>
              <a:tblGrid>
                <a:gridCol w="1434355">
                  <a:extLst>
                    <a:ext uri="{9D8B030D-6E8A-4147-A177-3AD203B41FA5}">
                      <a16:colId xmlns:a16="http://schemas.microsoft.com/office/drawing/2014/main" val="2086178435"/>
                    </a:ext>
                  </a:extLst>
                </a:gridCol>
              </a:tblGrid>
              <a:tr h="292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564582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27226EB6-D0DF-C93F-6872-E3FCDCD53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301850"/>
              </p:ext>
            </p:extLst>
          </p:nvPr>
        </p:nvGraphicFramePr>
        <p:xfrm>
          <a:off x="1243762" y="3770835"/>
          <a:ext cx="3328238" cy="733930"/>
        </p:xfrm>
        <a:graphic>
          <a:graphicData uri="http://schemas.openxmlformats.org/drawingml/2006/table">
            <a:tbl>
              <a:tblPr/>
              <a:tblGrid>
                <a:gridCol w="3328238">
                  <a:extLst>
                    <a:ext uri="{9D8B030D-6E8A-4147-A177-3AD203B41FA5}">
                      <a16:colId xmlns:a16="http://schemas.microsoft.com/office/drawing/2014/main" val="1163490215"/>
                    </a:ext>
                  </a:extLst>
                </a:gridCol>
              </a:tblGrid>
              <a:tr h="7339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44218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ABE9D8EF-BB88-2077-A59C-8C8FB61EF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702196"/>
              </p:ext>
            </p:extLst>
          </p:nvPr>
        </p:nvGraphicFramePr>
        <p:xfrm>
          <a:off x="4572001" y="3770834"/>
          <a:ext cx="3849532" cy="733929"/>
        </p:xfrm>
        <a:graphic>
          <a:graphicData uri="http://schemas.openxmlformats.org/drawingml/2006/table">
            <a:tbl>
              <a:tblPr/>
              <a:tblGrid>
                <a:gridCol w="3849532">
                  <a:extLst>
                    <a:ext uri="{9D8B030D-6E8A-4147-A177-3AD203B41FA5}">
                      <a16:colId xmlns:a16="http://schemas.microsoft.com/office/drawing/2014/main" val="1250367357"/>
                    </a:ext>
                  </a:extLst>
                </a:gridCol>
              </a:tblGrid>
              <a:tr h="7339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148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F5FCC25-A6F8-81C3-4FDD-9268BB5E9FFF}"/>
              </a:ext>
            </a:extLst>
          </p:cNvPr>
          <p:cNvSpPr txBox="1"/>
          <p:nvPr/>
        </p:nvSpPr>
        <p:spPr>
          <a:xfrm>
            <a:off x="1263519" y="817424"/>
            <a:ext cx="877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E1D6D97-9F84-E477-751B-D05E266D068A}"/>
              </a:ext>
            </a:extLst>
          </p:cNvPr>
          <p:cNvCxnSpPr>
            <a:cxnSpLocks/>
          </p:cNvCxnSpPr>
          <p:nvPr/>
        </p:nvCxnSpPr>
        <p:spPr>
          <a:xfrm>
            <a:off x="2681115" y="2158253"/>
            <a:ext cx="1434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3136A47-5C9B-875E-B73E-0163ABB803BC}"/>
              </a:ext>
            </a:extLst>
          </p:cNvPr>
          <p:cNvSpPr txBox="1"/>
          <p:nvPr/>
        </p:nvSpPr>
        <p:spPr>
          <a:xfrm>
            <a:off x="2703002" y="847581"/>
            <a:ext cx="1075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B13F80-86C0-0074-4C31-780DD0C8EF1B}"/>
              </a:ext>
            </a:extLst>
          </p:cNvPr>
          <p:cNvSpPr txBox="1"/>
          <p:nvPr/>
        </p:nvSpPr>
        <p:spPr>
          <a:xfrm>
            <a:off x="2703144" y="1170886"/>
            <a:ext cx="12035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Библиотека прочностных расчетов работающая на программе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SMath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000" dirty="0"/>
            </a:b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809CA3-8F35-6075-1AAC-F58212240BFA}"/>
              </a:ext>
            </a:extLst>
          </p:cNvPr>
          <p:cNvSpPr txBox="1"/>
          <p:nvPr/>
        </p:nvSpPr>
        <p:spPr>
          <a:xfrm>
            <a:off x="2688591" y="2187132"/>
            <a:ext cx="1419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метрики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C07F5F-985E-F665-2CAE-713FE4BA8464}"/>
              </a:ext>
            </a:extLst>
          </p:cNvPr>
          <p:cNvSpPr txBox="1"/>
          <p:nvPr/>
        </p:nvSpPr>
        <p:spPr>
          <a:xfrm>
            <a:off x="1184630" y="3741427"/>
            <a:ext cx="1653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6283B6-5744-0C07-BC86-607FA7322A56}"/>
              </a:ext>
            </a:extLst>
          </p:cNvPr>
          <p:cNvSpPr txBox="1"/>
          <p:nvPr/>
        </p:nvSpPr>
        <p:spPr>
          <a:xfrm>
            <a:off x="1184630" y="3941424"/>
            <a:ext cx="34711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затраты на разработку = 0 библиотека прочностных расчетов - создается самостоятельно 2) постоянные расходы = 36тыс.</a:t>
            </a:r>
            <a:r>
              <a:rPr lang="en-US" sz="1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3D8D8E4-9584-23FB-E053-81EB0FF4359D}"/>
              </a:ext>
            </a:extLst>
          </p:cNvPr>
          <p:cNvSpPr txBox="1"/>
          <p:nvPr/>
        </p:nvSpPr>
        <p:spPr>
          <a:xfrm>
            <a:off x="6976703" y="1063645"/>
            <a:ext cx="1535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>
              <a:spcBef>
                <a:spcPts val="700"/>
              </a:spcBef>
              <a:buClr>
                <a:schemeClr val="dk1"/>
              </a:buClr>
              <a:buSzPts val="1100"/>
            </a:pPr>
            <a:r>
              <a:rPr lang="ru-RU" sz="10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Наш потенциальный клиент это учебные заведения</a:t>
            </a:r>
            <a:r>
              <a:rPr lang="en-US" sz="10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, </a:t>
            </a:r>
            <a:r>
              <a:rPr lang="ru-RU" sz="10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а также предприятия</a:t>
            </a:r>
            <a:r>
              <a:rPr lang="ru-RU" sz="1000" i="1" dirty="0">
                <a:solidFill>
                  <a:schemeClr val="dk1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C30E307-325A-6ABC-F3A5-E7450FF6F44D}"/>
              </a:ext>
            </a:extLst>
          </p:cNvPr>
          <p:cNvSpPr txBox="1"/>
          <p:nvPr/>
        </p:nvSpPr>
        <p:spPr>
          <a:xfrm>
            <a:off x="6909642" y="832952"/>
            <a:ext cx="1669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клиентов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FDD13D7-E19F-D4D5-6584-DF9595E2B30F}"/>
              </a:ext>
            </a:extLst>
          </p:cNvPr>
          <p:cNvSpPr txBox="1"/>
          <p:nvPr/>
        </p:nvSpPr>
        <p:spPr>
          <a:xfrm>
            <a:off x="4066504" y="1173476"/>
            <a:ext cx="15352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Наша программа проста в использовании. Эта программа обладает не только возможностью производить расчеты, но её можно использовать и для обучения.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CE6CAEC-1D4A-11DD-B220-EC657A933456}"/>
              </a:ext>
            </a:extLst>
          </p:cNvPr>
          <p:cNvSpPr txBox="1"/>
          <p:nvPr/>
        </p:nvSpPr>
        <p:spPr>
          <a:xfrm>
            <a:off x="4104995" y="847417"/>
            <a:ext cx="1669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ценность</a:t>
            </a:r>
          </a:p>
        </p:txBody>
      </p:sp>
      <p:cxnSp>
        <p:nvCxnSpPr>
          <p:cNvPr id="133" name="Прямая соединительная линия 132">
            <a:extLst>
              <a:ext uri="{FF2B5EF4-FFF2-40B4-BE49-F238E27FC236}">
                <a16:creationId xmlns:a16="http://schemas.microsoft.com/office/drawing/2014/main" id="{5DC592B7-C988-C016-AF56-83E9774D0636}"/>
              </a:ext>
            </a:extLst>
          </p:cNvPr>
          <p:cNvCxnSpPr/>
          <p:nvPr/>
        </p:nvCxnSpPr>
        <p:spPr>
          <a:xfrm>
            <a:off x="5552823" y="2158253"/>
            <a:ext cx="1434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CA23514-B794-0EAE-4031-4652F612885F}"/>
              </a:ext>
            </a:extLst>
          </p:cNvPr>
          <p:cNvSpPr txBox="1"/>
          <p:nvPr/>
        </p:nvSpPr>
        <p:spPr>
          <a:xfrm>
            <a:off x="1337069" y="3182038"/>
            <a:ext cx="11788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Альтернативы</a:t>
            </a:r>
          </a:p>
          <a:p>
            <a:r>
              <a:rPr lang="ru-RU" sz="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Пассат, </a:t>
            </a:r>
            <a:r>
              <a:rPr lang="en-US" sz="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PVP Design, APM </a:t>
            </a:r>
            <a:r>
              <a:rPr lang="en-US" sz="8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WinMachine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190D29-8ADF-91D9-C571-0F613621DFF1}"/>
              </a:ext>
            </a:extLst>
          </p:cNvPr>
          <p:cNvSpPr txBox="1"/>
          <p:nvPr/>
        </p:nvSpPr>
        <p:spPr>
          <a:xfrm>
            <a:off x="5539350" y="2142971"/>
            <a:ext cx="1067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B3C5CC-B595-B773-F847-D40F9FD54406}"/>
              </a:ext>
            </a:extLst>
          </p:cNvPr>
          <p:cNvSpPr txBox="1"/>
          <p:nvPr/>
        </p:nvSpPr>
        <p:spPr>
          <a:xfrm>
            <a:off x="5509032" y="840757"/>
            <a:ext cx="13853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Нерыночное конкурентное преимущество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F8803D-0B78-2106-8E50-53C2E497F15C}"/>
              </a:ext>
            </a:extLst>
          </p:cNvPr>
          <p:cNvSpPr txBox="1"/>
          <p:nvPr/>
        </p:nvSpPr>
        <p:spPr>
          <a:xfrm>
            <a:off x="4555642" y="3741077"/>
            <a:ext cx="1814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выручки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C6EA62-0E00-0941-D986-E3DCA01B3A66}"/>
              </a:ext>
            </a:extLst>
          </p:cNvPr>
          <p:cNvSpPr txBox="1"/>
          <p:nvPr/>
        </p:nvSpPr>
        <p:spPr>
          <a:xfrm>
            <a:off x="4555642" y="3918263"/>
            <a:ext cx="356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Фиксированная стоимость за покупку - </a:t>
            </a:r>
            <a:r>
              <a:rPr lang="ru-RU" sz="900" dirty="0" err="1"/>
              <a:t>единоразовая</a:t>
            </a:r>
            <a:r>
              <a:rPr lang="ru-RU" sz="900" dirty="0"/>
              <a:t> оплата при покупке продукта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05C84C-D954-CAD8-22A1-39DB095374BF}"/>
              </a:ext>
            </a:extLst>
          </p:cNvPr>
          <p:cNvSpPr txBox="1"/>
          <p:nvPr/>
        </p:nvSpPr>
        <p:spPr>
          <a:xfrm>
            <a:off x="2645039" y="2458763"/>
            <a:ext cx="16226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Количество продаж в месяц достигло 10-15 </a:t>
            </a:r>
          </a:p>
          <a:p>
            <a:br>
              <a:rPr lang="ru-RU" sz="800" dirty="0"/>
            </a:b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165 000 руб.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5582542" y="2389192"/>
            <a:ext cx="1374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1) прямые продажи 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2) коллаборация с учебными заведениями (например путем добавления наших расчетов в книгу выпускаемую нашим университетом)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82542" y="1485041"/>
            <a:ext cx="13749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</a:rPr>
              <a:t>SMath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поддерживает ПО от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</a:rPr>
              <a:t>Linux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body" idx="1"/>
          </p:nvPr>
        </p:nvSpPr>
        <p:spPr>
          <a:xfrm>
            <a:off x="1152479" y="1131232"/>
            <a:ext cx="6049629" cy="3507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Стратегия привлечения </a:t>
            </a:r>
            <a:r>
              <a:rPr lang="en-US" sz="24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: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1.</a:t>
            </a:r>
            <a:r>
              <a:rPr lang="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Телефонные обзвоны </a:t>
            </a:r>
            <a:endParaRPr lang="en-US" sz="2400" i="1" dirty="0">
              <a:solidFill>
                <a:schemeClr val="tx1"/>
              </a:solidFill>
              <a:highlight>
                <a:srgbClr val="FFFFFF"/>
              </a:highlight>
              <a:latin typeface="Comic Sans MS" panose="030F0702030302020204" pitchFamily="66" charset="0"/>
              <a:cs typeface="Times New Roman" panose="02020603050405020304" pitchFamily="18" charset="0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2.П</a:t>
            </a:r>
            <a:r>
              <a:rPr lang="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очтовые рассылки.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Процесс продаж</a:t>
            </a:r>
            <a:r>
              <a:rPr lang="en-US" sz="24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:</a:t>
            </a:r>
          </a:p>
          <a:p>
            <a:pPr lvl="0" indent="-457200" algn="l" rtl="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Клиент получает рассылку на продукт</a:t>
            </a:r>
          </a:p>
          <a:p>
            <a:pPr lvl="0" indent="-457200" algn="l" rtl="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Связывается с офисом продаж и договаривается о покупке</a:t>
            </a:r>
          </a:p>
          <a:p>
            <a:pPr lvl="0" indent="-457200" algn="l" rtl="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400" i="1" dirty="0">
                <a:solidFill>
                  <a:schemeClr val="tx1"/>
                </a:solidFill>
                <a:highlight>
                  <a:srgbClr val="FFFFFF"/>
                </a:highlight>
                <a:latin typeface="Comic Sans MS" panose="030F0702030302020204" pitchFamily="66" charset="0"/>
                <a:cs typeface="Times New Roman" panose="02020603050405020304" pitchFamily="18" charset="0"/>
                <a:sym typeface="Calibri"/>
              </a:rPr>
              <a:t>Приобретает продукт</a:t>
            </a:r>
          </a:p>
          <a:p>
            <a:pPr lvl="0" indent="-457200" algn="l" rtl="0">
              <a:spcBef>
                <a:spcPts val="1200"/>
              </a:spcBef>
              <a:spcAft>
                <a:spcPts val="1200"/>
              </a:spcAft>
              <a:buAutoNum type="arabicPeriod"/>
            </a:pPr>
            <a:endParaRPr lang="ru" sz="2400" i="1" dirty="0">
              <a:solidFill>
                <a:schemeClr val="tx1"/>
              </a:solidFill>
              <a:highlight>
                <a:srgbClr val="FFFFFF"/>
              </a:highlight>
              <a:latin typeface="Comic Sans MS" panose="030F0702030302020204" pitchFamily="66" charset="0"/>
              <a:cs typeface="Times New Roman" panose="02020603050405020304" pitchFamily="18" charset="0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ru" sz="2400" i="1" dirty="0">
              <a:solidFill>
                <a:schemeClr val="tx1"/>
              </a:solidFill>
              <a:highlight>
                <a:srgbClr val="FFFFFF"/>
              </a:highlight>
              <a:latin typeface="Comic Sans MS" panose="030F0702030302020204" pitchFamily="66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0" y="48450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Стратегии выхода на рынок </a:t>
            </a:r>
            <a:endParaRPr sz="18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Организация продаж и продвижения продукта</a:t>
            </a:r>
            <a:endParaRPr sz="18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26DC667-5546-1BDE-E120-C6C8F34EC4E6}"/>
              </a:ext>
            </a:extLst>
          </p:cNvPr>
          <p:cNvCxnSpPr>
            <a:cxnSpLocks/>
          </p:cNvCxnSpPr>
          <p:nvPr/>
        </p:nvCxnSpPr>
        <p:spPr>
          <a:xfrm>
            <a:off x="-19736" y="761746"/>
            <a:ext cx="508511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A6F5CD7-35D0-8DF4-12C1-2081618B4B5C}"/>
              </a:ext>
            </a:extLst>
          </p:cNvPr>
          <p:cNvCxnSpPr>
            <a:cxnSpLocks/>
          </p:cNvCxnSpPr>
          <p:nvPr/>
        </p:nvCxnSpPr>
        <p:spPr>
          <a:xfrm>
            <a:off x="738527" y="1124398"/>
            <a:ext cx="508511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80635F3-D019-2D75-E340-24F8ED8BDD6D}"/>
              </a:ext>
            </a:extLst>
          </p:cNvPr>
          <p:cNvCxnSpPr>
            <a:cxnSpLocks/>
          </p:cNvCxnSpPr>
          <p:nvPr/>
        </p:nvCxnSpPr>
        <p:spPr>
          <a:xfrm>
            <a:off x="3194918" y="4545433"/>
            <a:ext cx="508511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0" y="129875"/>
            <a:ext cx="8520600" cy="8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Смета (потребность в инвестициях)</a:t>
            </a:r>
            <a:r>
              <a:rPr lang="en-US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 </a:t>
            </a:r>
            <a:br>
              <a:rPr lang="en-US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</a:br>
            <a:r>
              <a:rPr lang="ru" sz="1800" i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Times New Roman" panose="02020603050405020304" pitchFamily="18" charset="0"/>
                <a:sym typeface="PT Sans"/>
              </a:rPr>
              <a:t>и/или финансовая модель проекта</a:t>
            </a:r>
            <a:endParaRPr sz="1800" i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226181" y="1933363"/>
            <a:ext cx="8520600" cy="16612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Постоянные расходы = 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36 000 руб.</a:t>
            </a:r>
            <a:r>
              <a:rPr lang="en-US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/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год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endParaRPr lang="ru-RU" sz="1600" i="1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Переменные расходы = 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701 532 руб.</a:t>
            </a:r>
            <a:r>
              <a:rPr lang="en-US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 /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год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endParaRPr lang="ru-RU" sz="1600" i="1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Доходы с клиентов = 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2.6 млн. руб.</a:t>
            </a:r>
            <a:r>
              <a:rPr lang="en-US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 /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год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endParaRPr lang="ru-RU" sz="1600" i="1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Прибыль= 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1.9 млн. руб.</a:t>
            </a:r>
            <a:r>
              <a:rPr lang="en-US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 /</a:t>
            </a:r>
            <a:r>
              <a:rPr lang="ru-RU" sz="16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  <a:cs typeface="Times New Roman" panose="02020603050405020304" pitchFamily="18" charset="0"/>
              </a:rPr>
              <a:t>год</a:t>
            </a:r>
            <a:endParaRPr sz="1600" i="1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700" dirty="0">
                <a:solidFill>
                  <a:srgbClr val="FF9900"/>
                </a:solidFill>
                <a:highlight>
                  <a:srgbClr val="FFFFFF"/>
                </a:highlight>
                <a:ea typeface="Roboto"/>
              </a:rPr>
              <a:t>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8A59AE8D-4C2A-16C1-B0AC-77DC90F3156A}"/>
              </a:ext>
            </a:extLst>
          </p:cNvPr>
          <p:cNvCxnSpPr>
            <a:cxnSpLocks/>
          </p:cNvCxnSpPr>
          <p:nvPr/>
        </p:nvCxnSpPr>
        <p:spPr>
          <a:xfrm>
            <a:off x="0" y="868097"/>
            <a:ext cx="448648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E35DD4C-C8E9-08AF-313C-C9E054C15828}"/>
              </a:ext>
            </a:extLst>
          </p:cNvPr>
          <p:cNvCxnSpPr>
            <a:cxnSpLocks/>
          </p:cNvCxnSpPr>
          <p:nvPr/>
        </p:nvCxnSpPr>
        <p:spPr>
          <a:xfrm>
            <a:off x="235274" y="1795216"/>
            <a:ext cx="0" cy="174985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288A573-0213-8223-6221-5827752C3DD7}"/>
              </a:ext>
            </a:extLst>
          </p:cNvPr>
          <p:cNvCxnSpPr>
            <a:cxnSpLocks/>
          </p:cNvCxnSpPr>
          <p:nvPr/>
        </p:nvCxnSpPr>
        <p:spPr>
          <a:xfrm>
            <a:off x="85519" y="3353112"/>
            <a:ext cx="448648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3A04842-11DE-12D7-0E67-319E8EC55F50}"/>
              </a:ext>
            </a:extLst>
          </p:cNvPr>
          <p:cNvCxnSpPr>
            <a:cxnSpLocks/>
          </p:cNvCxnSpPr>
          <p:nvPr/>
        </p:nvCxnSpPr>
        <p:spPr>
          <a:xfrm>
            <a:off x="8520147" y="1432085"/>
            <a:ext cx="0" cy="174985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F4B179B-BABF-BE22-2BFC-E2E2E2D0DEC1}"/>
              </a:ext>
            </a:extLst>
          </p:cNvPr>
          <p:cNvCxnSpPr>
            <a:cxnSpLocks/>
          </p:cNvCxnSpPr>
          <p:nvPr/>
        </p:nvCxnSpPr>
        <p:spPr>
          <a:xfrm>
            <a:off x="4428371" y="1801011"/>
            <a:ext cx="448648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1898553" y="1926124"/>
            <a:ext cx="4100308" cy="13473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</a:rPr>
              <a:t>ВУЗы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</a:rPr>
              <a:t>Мало-Среднесерийные предприятия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i="1" dirty="0">
                <a:solidFill>
                  <a:schemeClr val="tx1"/>
                </a:solidFill>
                <a:latin typeface="Comic Sans MS" panose="030F0702030302020204" pitchFamily="66" charset="0"/>
              </a:rPr>
              <a:t>Государственные программы </a:t>
            </a:r>
            <a:endParaRPr sz="1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0" y="296375"/>
            <a:ext cx="6380659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800" b="1" i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800" b="1" i="1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финансирования</a:t>
            </a:r>
            <a:endParaRPr sz="500" b="1" i="1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A06C4E2-32D8-33CA-5784-95B0F31A268A}"/>
              </a:ext>
            </a:extLst>
          </p:cNvPr>
          <p:cNvCxnSpPr>
            <a:cxnSpLocks/>
          </p:cNvCxnSpPr>
          <p:nvPr/>
        </p:nvCxnSpPr>
        <p:spPr>
          <a:xfrm>
            <a:off x="-46049" y="953871"/>
            <a:ext cx="3078699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1F64C6E-772C-A49A-E3EF-403FC578B132}"/>
              </a:ext>
            </a:extLst>
          </p:cNvPr>
          <p:cNvCxnSpPr/>
          <p:nvPr/>
        </p:nvCxnSpPr>
        <p:spPr>
          <a:xfrm>
            <a:off x="1893929" y="1689772"/>
            <a:ext cx="0" cy="138804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F2CC603-6CA1-F9C0-B83E-F64FA87CD8EE}"/>
              </a:ext>
            </a:extLst>
          </p:cNvPr>
          <p:cNvCxnSpPr>
            <a:cxnSpLocks/>
          </p:cNvCxnSpPr>
          <p:nvPr/>
        </p:nvCxnSpPr>
        <p:spPr>
          <a:xfrm flipH="1">
            <a:off x="1660871" y="1905763"/>
            <a:ext cx="267807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5DBB35A-9D4E-6F8F-3ADF-AEF1AE5A6655}"/>
              </a:ext>
            </a:extLst>
          </p:cNvPr>
          <p:cNvCxnSpPr>
            <a:cxnSpLocks/>
          </p:cNvCxnSpPr>
          <p:nvPr/>
        </p:nvCxnSpPr>
        <p:spPr>
          <a:xfrm flipH="1">
            <a:off x="3360916" y="3018613"/>
            <a:ext cx="267807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839B8F6-BE61-4EE6-F626-2C9B997B3FED}"/>
              </a:ext>
            </a:extLst>
          </p:cNvPr>
          <p:cNvCxnSpPr/>
          <p:nvPr/>
        </p:nvCxnSpPr>
        <p:spPr>
          <a:xfrm>
            <a:off x="5773037" y="1877727"/>
            <a:ext cx="0" cy="138804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/>
        </p:nvSpPr>
        <p:spPr>
          <a:xfrm>
            <a:off x="94714" y="104031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18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lang="ru" sz="18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</a:br>
            <a:r>
              <a:rPr lang="ru" sz="1800" b="1" dirty="0">
                <a:solidFill>
                  <a:schemeClr val="tx1"/>
                </a:solidFill>
                <a:latin typeface="Comic Sans MS" panose="030F0702030302020204" pitchFamily="66" charset="0"/>
                <a:ea typeface="PT Sans"/>
                <a:cs typeface="PT Sans"/>
                <a:sym typeface="PT Sans"/>
              </a:rPr>
              <a:t>(до выхода на рынок)</a:t>
            </a:r>
            <a:endParaRPr sz="1800" b="1" dirty="0">
              <a:solidFill>
                <a:schemeClr val="tx1"/>
              </a:solidFill>
              <a:latin typeface="Comic Sans MS" panose="030F0702030302020204" pitchFamily="66" charset="0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9F8D062-D1D3-09AC-24EC-3446EA70D784}"/>
              </a:ext>
            </a:extLst>
          </p:cNvPr>
          <p:cNvCxnSpPr>
            <a:cxnSpLocks/>
          </p:cNvCxnSpPr>
          <p:nvPr/>
        </p:nvCxnSpPr>
        <p:spPr>
          <a:xfrm>
            <a:off x="0" y="795989"/>
            <a:ext cx="45720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8" name="Диаграмма 7">
                <a:extLst>
                  <a:ext uri="{FF2B5EF4-FFF2-40B4-BE49-F238E27FC236}">
                    <a16:creationId xmlns:a16="http://schemas.microsoft.com/office/drawing/2014/main" id="{F4FA351E-126D-21B4-1CFB-82B5A935AA4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67390915"/>
                  </p:ext>
                </p:extLst>
              </p:nvPr>
            </p:nvGraphicFramePr>
            <p:xfrm>
              <a:off x="1109561" y="978976"/>
              <a:ext cx="7101600" cy="370485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Диаграмма 7">
                <a:extLst>
                  <a:ext uri="{FF2B5EF4-FFF2-40B4-BE49-F238E27FC236}">
                    <a16:creationId xmlns:cx2="http://schemas.microsoft.com/office/drawing/2015/10/21/chartex" xmlns="" xmlns:a16="http://schemas.microsoft.com/office/drawing/2014/main" id="{F4FA351E-126D-21B4-1CFB-82B5A935AA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9561" y="978976"/>
                <a:ext cx="7101600" cy="3704857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C58FE2E-2707-F5EE-012F-A6FC60AF39E9}"/>
              </a:ext>
            </a:extLst>
          </p:cNvPr>
          <p:cNvSpPr txBox="1"/>
          <p:nvPr/>
        </p:nvSpPr>
        <p:spPr>
          <a:xfrm>
            <a:off x="5640019" y="4090321"/>
            <a:ext cx="1177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omic Sans MS" panose="030F0702030302020204" pitchFamily="66" charset="0"/>
              </a:rPr>
              <a:t>Разработка прототипа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81A4D1-D6C9-D17B-FE3A-2E8A0C038B91}"/>
              </a:ext>
            </a:extLst>
          </p:cNvPr>
          <p:cNvSpPr txBox="1"/>
          <p:nvPr/>
        </p:nvSpPr>
        <p:spPr>
          <a:xfrm>
            <a:off x="4736592" y="3327532"/>
            <a:ext cx="1806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Проведение решенческого интервью с целевой аудиторией</a:t>
            </a:r>
            <a:endParaRPr lang="ru-RU" sz="1100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B717C0-E6CA-C519-20B1-90AA7A4A7A26}"/>
              </a:ext>
            </a:extLst>
          </p:cNvPr>
          <p:cNvSpPr txBox="1"/>
          <p:nvPr/>
        </p:nvSpPr>
        <p:spPr>
          <a:xfrm>
            <a:off x="4265997" y="2815332"/>
            <a:ext cx="27480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omic Sans MS" panose="030F0702030302020204" pitchFamily="66" charset="0"/>
              </a:rPr>
              <a:t>Основная часть разработки программы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47A95-0BC7-91AC-FEA3-A9596E0DA3F2}"/>
              </a:ext>
            </a:extLst>
          </p:cNvPr>
          <p:cNvSpPr txBox="1"/>
          <p:nvPr/>
        </p:nvSpPr>
        <p:spPr>
          <a:xfrm>
            <a:off x="4302321" y="2140509"/>
            <a:ext cx="29866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Настройка рекламных компаний среди студентов и работодателей</a:t>
            </a:r>
            <a:endParaRPr lang="ru-RU" sz="11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672ACB-FCF0-A87E-9D69-2027B5C6210F}"/>
              </a:ext>
            </a:extLst>
          </p:cNvPr>
          <p:cNvSpPr txBox="1"/>
          <p:nvPr/>
        </p:nvSpPr>
        <p:spPr>
          <a:xfrm>
            <a:off x="4908499" y="1563687"/>
            <a:ext cx="1909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u="none" strike="noStrike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Запуск продаж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815650" y="2134667"/>
            <a:ext cx="1487538" cy="36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Залукаев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Кирилл Витальевич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815650" y="2574873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Капитан</a:t>
            </a:r>
            <a:endParaRPr sz="1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2"/>
          <p:cNvSpPr/>
          <p:nvPr/>
        </p:nvSpPr>
        <p:spPr>
          <a:xfrm>
            <a:off x="3294999" y="2124129"/>
            <a:ext cx="1468500" cy="32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Ермаков Роман Алексеевич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3277171" y="2565305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Участник</a:t>
            </a:r>
            <a:endParaRPr sz="1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/>
          <p:nvPr/>
        </p:nvSpPr>
        <p:spPr>
          <a:xfrm>
            <a:off x="5856130" y="2094978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Джураев Бахром </a:t>
            </a: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Шухратович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5847320" y="249224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Участник</a:t>
            </a:r>
            <a:endParaRPr sz="1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794390" y="3433830"/>
            <a:ext cx="1468500" cy="42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Мокрозуб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Владимир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Григорьевич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794390" y="3826748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sz="1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 txBox="1"/>
          <p:nvPr/>
        </p:nvSpPr>
        <p:spPr>
          <a:xfrm>
            <a:off x="1638944" y="1742803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br>
              <a:rPr lang="ru" sz="2400" b="1" i="0" u="none" strike="noStrike" cap="none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400" b="0" i="0" u="none" strike="noStrike" cap="none" dirty="0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463924" y="3953856"/>
            <a:ext cx="6965700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lang="ru-RU" sz="1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Цифрахиммаш</a:t>
            </a: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 dirty="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33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23" name="Google Shape;223;p3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8" name="Google Shape;2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2CA48A-0920-3244-8EBE-12E2C6371EB1}"/>
              </a:ext>
            </a:extLst>
          </p:cNvPr>
          <p:cNvSpPr txBox="1"/>
          <p:nvPr/>
        </p:nvSpPr>
        <p:spPr>
          <a:xfrm>
            <a:off x="2311099" y="1732892"/>
            <a:ext cx="4572000" cy="1042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 marR="12700" lvl="0" algn="ctr">
              <a:lnSpc>
                <a:spcPct val="111800"/>
              </a:lnSpc>
              <a:buClr>
                <a:srgbClr val="2F5496"/>
              </a:buClr>
              <a:buSzPts val="3000"/>
            </a:pPr>
            <a:r>
              <a:rPr lang="ru-RU" sz="1400" i="1" dirty="0">
                <a:latin typeface="Comic Sans MS" panose="030F0702030302020204" pitchFamily="66" charset="0"/>
              </a:rPr>
              <a:t>Разработка автоматизированной учебно-промышленной системы расчета на прочность элементов технологического оборудования в условиях импортозамещения</a:t>
            </a:r>
            <a:endParaRPr lang="ru-RU" sz="1400" b="0" i="1" u="none" strike="noStrike" cap="none" dirty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2585</Words>
  <Application>Microsoft Office PowerPoint</Application>
  <PresentationFormat>Экран (16:9)</PresentationFormat>
  <Paragraphs>256</Paragraphs>
  <Slides>19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2" baseType="lpstr">
      <vt:lpstr>Roboto</vt:lpstr>
      <vt:lpstr>Courier New</vt:lpstr>
      <vt:lpstr>Lato</vt:lpstr>
      <vt:lpstr>Times New Roman</vt:lpstr>
      <vt:lpstr>Franklin Gothic</vt:lpstr>
      <vt:lpstr>Calibri</vt:lpstr>
      <vt:lpstr>PT Sans</vt:lpstr>
      <vt:lpstr>Comic Sans MS</vt:lpstr>
      <vt:lpstr>Arial</vt:lpstr>
      <vt:lpstr>Lato Black</vt:lpstr>
      <vt:lpstr>Helvetica Neue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Конкуренты/аналоги </vt:lpstr>
      <vt:lpstr>Презентация PowerPoint</vt:lpstr>
      <vt:lpstr>Презентация PowerPoint</vt:lpstr>
      <vt:lpstr>Презентация PowerPoint</vt:lpstr>
      <vt:lpstr>Смета (потребность в инвестициях)  и/или финансовая модель проекта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Pink_</dc:creator>
  <cp:lastModifiedBy>besadneel</cp:lastModifiedBy>
  <cp:revision>48</cp:revision>
  <dcterms:modified xsi:type="dcterms:W3CDTF">2023-12-03T18:08:03Z</dcterms:modified>
</cp:coreProperties>
</file>