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3" r:id="rId2"/>
    <p:sldId id="265" r:id="rId3"/>
    <p:sldId id="266" r:id="rId4"/>
    <p:sldId id="267" r:id="rId5"/>
    <p:sldId id="268" r:id="rId6"/>
    <p:sldId id="269" r:id="rId7"/>
    <p:sldId id="270" r:id="rId8"/>
    <p:sldId id="273" r:id="rId9"/>
    <p:sldId id="274" r:id="rId10"/>
  </p:sldIdLst>
  <p:sldSz cx="20104100" cy="11309350"/>
  <p:notesSz cx="20104100" cy="11309350"/>
  <p:embeddedFontLst>
    <p:embeddedFont>
      <p:font typeface="Lato" panose="020B0604020202020204" charset="0"/>
      <p:regular r:id="rId11"/>
      <p:bold r:id="rId12"/>
      <p:italic r:id="rId13"/>
      <p:bold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48" autoAdjust="0"/>
    <p:restoredTop sz="94660"/>
  </p:normalViewPr>
  <p:slideViewPr>
    <p:cSldViewPr>
      <p:cViewPr varScale="1">
        <p:scale>
          <a:sx n="64" d="100"/>
          <a:sy n="64" d="100"/>
        </p:scale>
        <p:origin x="114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733961349524763E-2"/>
          <c:y val="0.12897176867358914"/>
          <c:w val="0.70323269142196576"/>
          <c:h val="0.545963581095527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Респонденты от 18 до 70 лет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Хотят, чтобы в центре города была теплица</c:v>
                </c:pt>
                <c:pt idx="1">
                  <c:v>Не считают данный проект целесообразным и нужным</c:v>
                </c:pt>
                <c:pt idx="2">
                  <c:v>Воздержались</c:v>
                </c:pt>
                <c:pt idx="3">
                  <c:v>Не интересуются данной проблемой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0.57999999999999996</c:v>
                </c:pt>
                <c:pt idx="1">
                  <c:v>0.28999999999999998</c:v>
                </c:pt>
                <c:pt idx="2">
                  <c:v>0.02</c:v>
                </c:pt>
                <c:pt idx="3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29-4A3E-A555-E6DFCC640C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918336"/>
        <c:axId val="137919872"/>
      </c:barChart>
      <c:catAx>
        <c:axId val="137918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7919872"/>
        <c:crosses val="autoZero"/>
        <c:auto val="1"/>
        <c:lblAlgn val="ctr"/>
        <c:lblOffset val="100"/>
        <c:noMultiLvlLbl val="0"/>
      </c:catAx>
      <c:valAx>
        <c:axId val="13791987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379183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hyperlink" Target="https://pt.2035.university/project/green-stav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jpeg"/><Relationship Id="rId5" Type="http://schemas.openxmlformats.org/officeDocument/2006/relationships/image" Target="../media/image2.wm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tel:88002508304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teplica.hoz-agro.ru/" TargetMode="External"/><Relationship Id="rId2" Type="http://schemas.openxmlformats.org/officeDocument/2006/relationships/hyperlink" Target="tel:+78652243379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jpeg"/><Relationship Id="rId5" Type="http://schemas.openxmlformats.org/officeDocument/2006/relationships/image" Target="../media/image2.wmf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89079" y="2896781"/>
            <a:ext cx="13884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</a:rPr>
              <a:t>Акселерационная программа Ставропольского ГАУ </a:t>
            </a:r>
            <a:r>
              <a:rPr lang="ru-RU" sz="3200" b="1" cap="all" dirty="0">
                <a:solidFill>
                  <a:schemeClr val="tx2"/>
                </a:solidFill>
              </a:rPr>
              <a:t>«</a:t>
            </a:r>
            <a:r>
              <a:rPr lang="ru-RU" sz="3200" b="1" cap="all" dirty="0" err="1">
                <a:solidFill>
                  <a:schemeClr val="tx2"/>
                </a:solidFill>
              </a:rPr>
              <a:t>Agro&amp;InfraUP</a:t>
            </a:r>
            <a:r>
              <a:rPr lang="ru-RU" sz="3200" b="1" cap="all" dirty="0">
                <a:solidFill>
                  <a:schemeClr val="tx2"/>
                </a:solidFill>
              </a:rPr>
              <a:t>»</a:t>
            </a:r>
            <a:endParaRPr lang="ru-RU" sz="3200" b="1" dirty="0">
              <a:solidFill>
                <a:schemeClr val="tx2"/>
              </a:solidFill>
            </a:endParaRPr>
          </a:p>
        </p:txBody>
      </p:sp>
      <p:grpSp>
        <p:nvGrpSpPr>
          <p:cNvPr id="47" name="object 10"/>
          <p:cNvGrpSpPr/>
          <p:nvPr/>
        </p:nvGrpSpPr>
        <p:grpSpPr>
          <a:xfrm>
            <a:off x="13541856" y="4876221"/>
            <a:ext cx="6570386" cy="4157909"/>
            <a:chOff x="11566123" y="1047087"/>
            <a:chExt cx="8538210" cy="7333615"/>
          </a:xfrm>
        </p:grpSpPr>
        <p:sp>
          <p:nvSpPr>
            <p:cNvPr id="48" name="object 11"/>
            <p:cNvSpPr/>
            <p:nvPr/>
          </p:nvSpPr>
          <p:spPr>
            <a:xfrm>
              <a:off x="12830283" y="1108417"/>
              <a:ext cx="7273925" cy="7272655"/>
            </a:xfrm>
            <a:custGeom>
              <a:avLst/>
              <a:gdLst/>
              <a:ahLst/>
              <a:cxnLst/>
              <a:rect l="l" t="t" r="r" b="b"/>
              <a:pathLst>
                <a:path w="7273925" h="7272655">
                  <a:moveTo>
                    <a:pt x="7273809" y="0"/>
                  </a:moveTo>
                  <a:lnTo>
                    <a:pt x="5644561" y="0"/>
                  </a:lnTo>
                  <a:lnTo>
                    <a:pt x="5644561" y="2112050"/>
                  </a:lnTo>
                  <a:lnTo>
                    <a:pt x="2683876" y="2112050"/>
                  </a:lnTo>
                  <a:lnTo>
                    <a:pt x="2683876" y="3552080"/>
                  </a:lnTo>
                  <a:lnTo>
                    <a:pt x="12041" y="3552080"/>
                  </a:lnTo>
                  <a:lnTo>
                    <a:pt x="12041" y="5496115"/>
                  </a:lnTo>
                  <a:lnTo>
                    <a:pt x="0" y="5520125"/>
                  </a:lnTo>
                  <a:lnTo>
                    <a:pt x="2852373" y="5524093"/>
                  </a:lnTo>
                  <a:lnTo>
                    <a:pt x="2852373" y="7272155"/>
                  </a:lnTo>
                  <a:lnTo>
                    <a:pt x="7273809" y="7272155"/>
                  </a:lnTo>
                  <a:lnTo>
                    <a:pt x="7273809" y="0"/>
                  </a:lnTo>
                  <a:close/>
                </a:path>
              </a:pathLst>
            </a:custGeom>
            <a:solidFill>
              <a:srgbClr val="054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2"/>
            <p:cNvSpPr/>
            <p:nvPr/>
          </p:nvSpPr>
          <p:spPr>
            <a:xfrm>
              <a:off x="11587065" y="1068029"/>
              <a:ext cx="6450330" cy="3185795"/>
            </a:xfrm>
            <a:custGeom>
              <a:avLst/>
              <a:gdLst/>
              <a:ahLst/>
              <a:cxnLst/>
              <a:rect l="l" t="t" r="r" b="b"/>
              <a:pathLst>
                <a:path w="6450330" h="3185795">
                  <a:moveTo>
                    <a:pt x="6450002" y="1705937"/>
                  </a:moveTo>
                  <a:lnTo>
                    <a:pt x="3354002" y="1705937"/>
                  </a:lnTo>
                  <a:lnTo>
                    <a:pt x="3354002" y="3185295"/>
                  </a:lnTo>
                  <a:lnTo>
                    <a:pt x="0" y="3185295"/>
                  </a:lnTo>
                  <a:lnTo>
                    <a:pt x="0" y="990912"/>
                  </a:lnTo>
                  <a:lnTo>
                    <a:pt x="5136545" y="990912"/>
                  </a:lnTo>
                  <a:lnTo>
                    <a:pt x="5136545" y="0"/>
                  </a:lnTo>
                  <a:lnTo>
                    <a:pt x="6445112" y="0"/>
                  </a:lnTo>
                  <a:lnTo>
                    <a:pt x="6450002" y="1705937"/>
                  </a:lnTo>
                  <a:close/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13"/>
          <p:cNvSpPr/>
          <p:nvPr/>
        </p:nvSpPr>
        <p:spPr>
          <a:xfrm>
            <a:off x="16666097" y="9476992"/>
            <a:ext cx="3446145" cy="1437005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Прямоугольник 56"/>
          <p:cNvSpPr/>
          <p:nvPr/>
        </p:nvSpPr>
        <p:spPr>
          <a:xfrm>
            <a:off x="642037" y="4664075"/>
            <a:ext cx="162191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Название вуза : 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Ставропольский</a:t>
            </a:r>
            <a:r>
              <a:rPr lang="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Государственный Аграрный университет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7154" y="5730875"/>
            <a:ext cx="840544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Название  команды: Менеджеры 3/5 </a:t>
            </a:r>
            <a:endParaRPr lang="en-US" sz="4000" u="sng" dirty="0">
              <a:hlinkClick r:id="rId2"/>
            </a:endParaRPr>
          </a:p>
          <a:p>
            <a:endParaRPr lang="ru-RU" sz="4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54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Скругленный прямоугольник 2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491" y="6589093"/>
            <a:ext cx="8606211" cy="5078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3250" y="2454275"/>
            <a:ext cx="18466528" cy="3854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темы: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сложившихся условиях рынок испытывает дефицит в качественной и дешевой овощной продукции. В Ставрополе имеются некоторые овощные базы или оптовые магазины, но уровень обслуживания помещений и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клиентоориентированности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– на низком уровне. Теплица, которую мы хотим поставить, будет находиться в доступном для населения месте с гарантированно чистым помещением и всегда свежей зеленью и овощами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128166" y="320675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3672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60450" y="3063875"/>
            <a:ext cx="15544800" cy="471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СУТЬ РЕШЕНИЯ: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 рынке существуют огромные ниши для продвижения и развития, в такой сфере хотим работать и мы.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Суть решения заключается в том, чтобы реализовать скопившейся потенциал на рынке зелени и овощей, создать благоприятные условия для покупки качественной и доступной продукции для каждого человека и облегчить поиск заинтересованным лицам наиболее полезного и свежего товара</a:t>
            </a:r>
            <a:endParaRPr lang="ru-RU" sz="32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979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65249" y="1706734"/>
            <a:ext cx="16882341" cy="6840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Общая информация: Приверженцами правильного питания являются люди от 20 до 35 лет Показатель людей, которые правильно питаются растёт с каждым годом, т.к. тренд правильно питаться и вести здоровый образ жизни набирает популярность главным образом среди молодежи. За своим питанием следят 59% россиян -таковы данные опроса Всероссийского центра изучения общественного мнения Согласно опросам северо-Кавказский федеральный округ является лидером среди всех регионов по употреблению овощей. На его долю приходится 21,3% население. В других округах страны этот показатель в среднем 12,6%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24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Потенциальные партнеры: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AutoNum type="arabicPeriod"/>
              <a:tabLst>
                <a:tab pos="457200" algn="l"/>
              </a:tabLst>
            </a:pP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Рестораны кавказской кухни («</a:t>
            </a:r>
            <a:r>
              <a:rPr lang="ru-RU" sz="2400" i="1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Барбари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sz="2400" i="1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Сациви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»,  «Оазис», «</a:t>
            </a:r>
            <a:r>
              <a:rPr lang="ru-RU" sz="2400" i="1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Виандо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»)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AutoNum type="arabicPeriod"/>
              <a:tabLst>
                <a:tab pos="457200" algn="l"/>
              </a:tabLst>
            </a:pP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Семейные рестораны («Баклажан», «</a:t>
            </a:r>
            <a:r>
              <a:rPr lang="en-US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Baton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en-US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«Восвояси»)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AutoNum type="arabicPeriod"/>
              <a:tabLst>
                <a:tab pos="457200" algn="l"/>
              </a:tabLst>
            </a:pPr>
            <a:endParaRPr lang="ru-RU" sz="24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Информация по г. Ставрополь: опрошенных 100 человек (от 18 до 70 лет)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81354424"/>
              </p:ext>
            </p:extLst>
          </p:nvPr>
        </p:nvGraphicFramePr>
        <p:xfrm>
          <a:off x="1365248" y="6645275"/>
          <a:ext cx="11887201" cy="4191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19488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2850" y="2604545"/>
            <a:ext cx="160782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Теплица, расположенная в Ленинском районе (микрорайон №2, координаты: 45.038433, 41.96757), предназначенная для выращивания свежей зелени и некоторых овощных культур.</a:t>
            </a: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Конкурентами нашего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стартапа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являются такие компании как: «Овощная база», «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ЮниФрут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», «Маяк».</a:t>
            </a: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Показателями различий можно считать: различия в отношении к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саннормам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- у аналогов грязные помещения с неподходящим освещением, а также высокие цены, зачастую не свежая или порченная продукция, из чего следует, что за ней тщательно не ухаживают.</a:t>
            </a:r>
          </a:p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Также , компании «Овощная база» и «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ЮниФрут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» находятся на одной улице, что затрудняет доступность к продукции в логистическом плане.</a:t>
            </a: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8773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Lato"/>
                <a:cs typeface="Lato"/>
              </a:rPr>
              <a:t>8</a:t>
            </a:r>
            <a:endParaRPr sz="320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70050" y="2835275"/>
            <a:ext cx="17830800" cy="652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БИЗНЕС-МОДЕЛЬ</a:t>
            </a:r>
          </a:p>
          <a:p>
            <a:endParaRPr lang="ru-RU" sz="32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На полученные деньги планируется закупка строительных материалов у делового партнера: </a:t>
            </a:r>
          </a:p>
          <a:p>
            <a:endParaRPr lang="ru-RU" sz="32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А также поставщика семян:</a:t>
            </a:r>
          </a:p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ООО, Фирма Семена Ставрополья</a:t>
            </a:r>
          </a:p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Контакты</a:t>
            </a:r>
          </a:p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hlinkClick r:id="rId2"/>
              </a:rPr>
              <a:t>+78652243379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 Елена</a:t>
            </a:r>
          </a:p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semenast@yandex.ru</a:t>
            </a:r>
          </a:p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Ставрополь, ул. Лермонтова, д. 185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accent1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/>
                <a:t>Платформа</a:t>
              </a:r>
              <a:r>
                <a:rPr lang="ru-RU" sz="3200" dirty="0"/>
                <a:t> </a:t>
              </a:r>
              <a:r>
                <a:rPr lang="ru-RU" sz="32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72444" y="3902165"/>
            <a:ext cx="1628933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3200" dirty="0">
                <a:solidFill>
                  <a:srgbClr val="222222"/>
                </a:solidFill>
                <a:hlinkClick r:id="rId7"/>
              </a:rPr>
              <a:t/>
            </a:r>
            <a:br>
              <a:rPr lang="ru-RU" sz="3200" dirty="0">
                <a:solidFill>
                  <a:srgbClr val="222222"/>
                </a:solidFill>
                <a:hlinkClick r:id="rId7"/>
              </a:rPr>
            </a:br>
            <a:r>
              <a:rPr lang="ru-RU" sz="3200" dirty="0">
                <a:solidFill>
                  <a:srgbClr val="222222"/>
                </a:solidFill>
                <a:hlinkClick r:id="rId7"/>
              </a:rPr>
              <a:t>ХОЗАГРО ТЕПЛИЦЫ (</a:t>
            </a:r>
            <a:r>
              <a:rPr lang="ru-RU" sz="3200" dirty="0">
                <a:solidFill>
                  <a:srgbClr val="D3D3D3"/>
                </a:solidFill>
                <a:hlinkClick r:id="rId7"/>
              </a:rPr>
              <a:t>Проектирование и строительство промышленных теплиц под ключ</a:t>
            </a:r>
            <a:r>
              <a:rPr lang="ru-RU" sz="3200" dirty="0">
                <a:solidFill>
                  <a:srgbClr val="D3D3D3"/>
                </a:solidFill>
              </a:rPr>
              <a:t>)</a:t>
            </a:r>
            <a:endParaRPr lang="ru-RU" sz="3200" dirty="0">
              <a:solidFill>
                <a:srgbClr val="555555"/>
              </a:solidFill>
            </a:endParaRPr>
          </a:p>
          <a:p>
            <a:pPr fontAlgn="ctr"/>
            <a:r>
              <a:rPr lang="ru-RU" sz="3200" dirty="0">
                <a:solidFill>
                  <a:srgbClr val="4ACF85"/>
                </a:solidFill>
                <a:hlinkClick r:id="rId8"/>
              </a:rPr>
              <a:t>8 (800) 250-83-04</a:t>
            </a:r>
            <a:endParaRPr lang="ru-RU" sz="3200" dirty="0">
              <a:solidFill>
                <a:srgbClr val="555555"/>
              </a:solidFill>
            </a:endParaRPr>
          </a:p>
          <a:p>
            <a:pPr fontAlgn="ctr"/>
            <a:r>
              <a:rPr lang="ru-RU" sz="3200" dirty="0">
                <a:solidFill>
                  <a:srgbClr val="555555"/>
                </a:solidFill>
              </a:rPr>
              <a:t>Ростовская </a:t>
            </a:r>
            <a:r>
              <a:rPr lang="ru-RU" sz="3200" dirty="0" err="1">
                <a:solidFill>
                  <a:srgbClr val="555555"/>
                </a:solidFill>
              </a:rPr>
              <a:t>обл</a:t>
            </a:r>
            <a:r>
              <a:rPr lang="ru-RU" sz="3200" dirty="0">
                <a:solidFill>
                  <a:srgbClr val="555555"/>
                </a:solidFill>
              </a:rPr>
              <a:t>, Таганрог г, Инструментальная </a:t>
            </a:r>
            <a:r>
              <a:rPr lang="ru-RU" sz="3200" dirty="0" err="1">
                <a:solidFill>
                  <a:srgbClr val="555555"/>
                </a:solidFill>
              </a:rPr>
              <a:t>ул</a:t>
            </a:r>
            <a:r>
              <a:rPr lang="ru-RU" sz="3200" dirty="0">
                <a:solidFill>
                  <a:srgbClr val="555555"/>
                </a:solidFill>
              </a:rPr>
              <a:t>, дом № </a:t>
            </a:r>
            <a:r>
              <a:rPr lang="ru-RU" sz="3200" dirty="0" smtClean="0">
                <a:solidFill>
                  <a:srgbClr val="555555"/>
                </a:solidFill>
              </a:rPr>
              <a:t>2</a:t>
            </a:r>
          </a:p>
          <a:p>
            <a:pPr fontAlgn="ctr"/>
            <a:endParaRPr lang="ru-RU" sz="3200" b="0" i="0" dirty="0" smtClean="0">
              <a:solidFill>
                <a:srgbClr val="555555"/>
              </a:solidFill>
              <a:effectLst/>
            </a:endParaRPr>
          </a:p>
          <a:p>
            <a:pPr fontAlgn="ctr"/>
            <a:endParaRPr lang="ru-RU" sz="3200" b="0" i="0" dirty="0">
              <a:solidFill>
                <a:srgbClr val="555555"/>
              </a:solidFill>
              <a:effectLst/>
            </a:endParaRPr>
          </a:p>
          <a:p>
            <a:pPr fontAlgn="ctr"/>
            <a:endParaRPr lang="ru-RU" sz="3200" b="0" i="0" dirty="0">
              <a:solidFill>
                <a:srgbClr val="555555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06755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59456" y="2741403"/>
            <a:ext cx="17455077" cy="652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ПРОГНОЗЫ ИЛИ  ЭТАПЫ </a:t>
            </a: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lvl="0"/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План развития проекта в целом (2023-2025гг):</a:t>
            </a:r>
          </a:p>
          <a:p>
            <a:pPr marL="514350" lvl="0" indent="-514350">
              <a:buAutoNum type="arabicPeriod"/>
            </a:pP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проекта</a:t>
            </a:r>
          </a:p>
          <a:p>
            <a:pPr marL="514350" lvl="0" indent="-514350">
              <a:buAutoNum type="arabicPeriod"/>
            </a:pP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Получение гранта и финансовой помощи</a:t>
            </a:r>
          </a:p>
          <a:p>
            <a:pPr marL="514350" lvl="0" indent="-514350">
              <a:buAutoNum type="arabicPeriod"/>
            </a:pP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Получение разрешения на строительство объекта</a:t>
            </a:r>
          </a:p>
          <a:p>
            <a:pPr marL="514350" lvl="0" indent="-514350">
              <a:buAutoNum type="arabicPeriod"/>
            </a:pP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Закупка строительных материалов и сырья</a:t>
            </a:r>
          </a:p>
          <a:p>
            <a:pPr marL="514350" lvl="0" indent="-514350">
              <a:buAutoNum type="arabicPeriod"/>
            </a:pP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Наем рабочего персонала</a:t>
            </a:r>
          </a:p>
          <a:p>
            <a:pPr marL="514350" indent="-514350">
              <a:buFontTx/>
              <a:buAutoNum type="arabicPeriod"/>
            </a:pP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Установление деловых отношений с партнерами </a:t>
            </a:r>
          </a:p>
          <a:p>
            <a:pPr marL="514350" indent="-514350">
              <a:buFontTx/>
              <a:buAutoNum type="arabicPeriod"/>
            </a:pP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Запуск работы теплицы</a:t>
            </a:r>
          </a:p>
          <a:p>
            <a:pPr marL="514350" lvl="0" indent="-514350">
              <a:buAutoNum type="arabicPeriod"/>
            </a:pPr>
            <a:endParaRPr lang="ru-RU" sz="32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0" indent="-514350">
              <a:buAutoNum type="arabicPeriod"/>
            </a:pPr>
            <a:endParaRPr lang="ru-RU" sz="32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3914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60450" y="3521075"/>
            <a:ext cx="17602200" cy="1111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КОМАНДА</a:t>
            </a:r>
            <a:r>
              <a:rPr lang="ru-RU" dirty="0"/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319899"/>
              </p:ext>
            </p:extLst>
          </p:nvPr>
        </p:nvGraphicFramePr>
        <p:xfrm>
          <a:off x="3493698" y="3292475"/>
          <a:ext cx="15465590" cy="746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3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3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4583">
                <a:tc>
                  <a:txBody>
                    <a:bodyPr/>
                    <a:lstStyle/>
                    <a:p>
                      <a:r>
                        <a:rPr lang="ru-RU" sz="2800" dirty="0"/>
                        <a:t>Лидер:</a:t>
                      </a:r>
                    </a:p>
                    <a:p>
                      <a:r>
                        <a:rPr lang="ru-RU" sz="2800" dirty="0"/>
                        <a:t>Отвечающий</a:t>
                      </a:r>
                      <a:r>
                        <a:rPr lang="ru-RU" sz="2800" baseline="0" dirty="0"/>
                        <a:t> за ведение дневника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Гладких Александра (номер телефона 89899875336, </a:t>
                      </a:r>
                      <a:r>
                        <a:rPr lang="ru-RU" sz="2800" dirty="0" err="1"/>
                        <a:t>эл.почта</a:t>
                      </a:r>
                      <a:r>
                        <a:rPr lang="ru-RU" sz="2800" baseline="0" dirty="0"/>
                        <a:t> </a:t>
                      </a:r>
                      <a:r>
                        <a:rPr lang="en-US" sz="2800" baseline="0" dirty="0"/>
                        <a:t>gladkihaleksandra2002@gmail.com)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4583">
                <a:tc>
                  <a:txBody>
                    <a:bodyPr/>
                    <a:lstStyle/>
                    <a:p>
                      <a:r>
                        <a:rPr lang="ru-RU" sz="2800" dirty="0"/>
                        <a:t>Отвечающий за сбор информации о потребителях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Лукьянов Данил,</a:t>
                      </a:r>
                      <a:r>
                        <a:rPr lang="ru-RU" sz="2800" baseline="0" dirty="0"/>
                        <a:t> Анохина Ангелина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58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Отвечающий за анализ</a:t>
                      </a:r>
                      <a:r>
                        <a:rPr lang="ru-RU" sz="2800" baseline="0" dirty="0"/>
                        <a:t> рынка</a:t>
                      </a:r>
                      <a:endParaRPr lang="ru-RU" sz="2800" dirty="0"/>
                    </a:p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Денискина Виктория, </a:t>
                      </a:r>
                      <a:r>
                        <a:rPr lang="ru-RU" sz="2800" dirty="0" err="1"/>
                        <a:t>Масуд</a:t>
                      </a:r>
                      <a:r>
                        <a:rPr lang="ru-RU" sz="2800" dirty="0"/>
                        <a:t> Виолетта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458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Отвечающий за сбор информации о местах</a:t>
                      </a:r>
                      <a:r>
                        <a:rPr lang="ru-RU" sz="2800" baseline="0" dirty="0"/>
                        <a:t> сбыта продукции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Лебедева Полина, Павлов Арсений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458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Отвечающий за логотип</a:t>
                      </a:r>
                      <a:r>
                        <a:rPr lang="ru-RU" sz="2800" baseline="0" dirty="0"/>
                        <a:t>, название команды и проекта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err="1"/>
                        <a:t>Гайворонский</a:t>
                      </a:r>
                      <a:r>
                        <a:rPr lang="ru-RU" sz="2800" dirty="0"/>
                        <a:t> Алексей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458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Отвечающий за планирование</a:t>
                      </a:r>
                      <a:r>
                        <a:rPr lang="ru-RU" sz="2800" baseline="0" dirty="0"/>
                        <a:t>  формирование организационной структуры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Шевалье Эрика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458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Отвечающий за сбор информации о</a:t>
                      </a:r>
                      <a:r>
                        <a:rPr lang="ru-RU" sz="2800" baseline="0" dirty="0"/>
                        <a:t> строительных материалах, их количестве и стоимости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Калачев Кирилл, Гладких Александра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2211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650" y="4167786"/>
            <a:ext cx="16840200" cy="1225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7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Благодарим за внимание!</a:t>
            </a:r>
            <a:endParaRPr lang="ru-RU" sz="7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4212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</TotalTime>
  <Words>578</Words>
  <Application>Microsoft Office PowerPoint</Application>
  <PresentationFormat>Произвольный</PresentationFormat>
  <Paragraphs>84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Lato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Студент</cp:lastModifiedBy>
  <cp:revision>38</cp:revision>
  <dcterms:created xsi:type="dcterms:W3CDTF">2022-06-08T08:32:52Z</dcterms:created>
  <dcterms:modified xsi:type="dcterms:W3CDTF">2022-11-02T08:40:30Z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