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11315700" cx="20112025"/>
  <p:notesSz cx="9144000" cy="6858000"/>
  <p:embeddedFontLst>
    <p:embeddedFont>
      <p:font typeface="Nunito"/>
      <p:regular r:id="rId16"/>
      <p:bold r:id="rId17"/>
      <p:italic r:id="rId18"/>
      <p:boldItalic r:id="rId19"/>
    </p:embeddedFont>
    <p:embeddedFont>
      <p:font typeface="Oswal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hVTRRlKe3UUQZfOsSQkBGa9Wid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regular.fntdata"/><Relationship Id="rId22" Type="http://customschemas.google.com/relationships/presentationmetadata" Target="metadata"/><Relationship Id="rId21" Type="http://schemas.openxmlformats.org/officeDocument/2006/relationships/font" Target="fonts/Oswald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Nunito-bold.fntdata"/><Relationship Id="rId16" Type="http://schemas.openxmlformats.org/officeDocument/2006/relationships/font" Target="fonts/Nunito-regular.fntdata"/><Relationship Id="rId19" Type="http://schemas.openxmlformats.org/officeDocument/2006/relationships/font" Target="fonts/Nunito-boldItalic.fntdata"/><Relationship Id="rId18" Type="http://schemas.openxmlformats.org/officeDocument/2006/relationships/font" Target="fonts/Nuni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a3c4deb28d_1_1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2a3c4deb28d_1_1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4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2514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2514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11" Type="http://schemas.openxmlformats.org/officeDocument/2006/relationships/image" Target="../media/image13.png"/><Relationship Id="rId10" Type="http://schemas.openxmlformats.org/officeDocument/2006/relationships/image" Target="../media/image54.png"/><Relationship Id="rId12" Type="http://schemas.openxmlformats.org/officeDocument/2006/relationships/image" Target="../media/image15.png"/><Relationship Id="rId9" Type="http://schemas.openxmlformats.org/officeDocument/2006/relationships/image" Target="../media/image50.png"/><Relationship Id="rId5" Type="http://schemas.openxmlformats.org/officeDocument/2006/relationships/image" Target="../media/image9.png"/><Relationship Id="rId6" Type="http://schemas.openxmlformats.org/officeDocument/2006/relationships/image" Target="../media/image14.png"/><Relationship Id="rId7" Type="http://schemas.openxmlformats.org/officeDocument/2006/relationships/image" Target="../media/image10.png"/><Relationship Id="rId8" Type="http://schemas.openxmlformats.org/officeDocument/2006/relationships/image" Target="../media/image3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ctrTitle"/>
          </p:nvPr>
        </p:nvSpPr>
        <p:spPr>
          <a:xfrm>
            <a:off x="2514005" y="1851899"/>
            <a:ext cx="15084000" cy="39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98"/>
              <a:buFont typeface="Arial"/>
              <a:buNone/>
              <a:defRPr sz="9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subTitle"/>
          </p:nvPr>
        </p:nvSpPr>
        <p:spPr>
          <a:xfrm>
            <a:off x="2514005" y="5943363"/>
            <a:ext cx="15084029" cy="2732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959"/>
              <a:buNone/>
              <a:defRPr sz="3959"/>
            </a:lvl1pPr>
            <a:lvl2pPr lvl="1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None/>
              <a:defRPr sz="3299"/>
            </a:lvl2pPr>
            <a:lvl3pPr lvl="2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None/>
              <a:defRPr sz="2969"/>
            </a:lvl3pPr>
            <a:lvl4pPr lvl="3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4pPr>
            <a:lvl5pPr lvl="4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5pPr>
            <a:lvl6pPr lvl="5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6pPr>
            <a:lvl7pPr lvl="6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7pPr>
            <a:lvl8pPr lvl="7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8pPr>
            <a:lvl9pPr lvl="8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20112039" cy="1128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6356"/>
            <a:ext cx="20112039" cy="11313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894589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10533917" y="1589088"/>
            <a:ext cx="8793162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6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6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0174702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type="title"/>
          </p:nvPr>
        </p:nvSpPr>
        <p:spPr>
          <a:xfrm>
            <a:off x="906464" y="2508675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u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/>
        </p:nvSpPr>
        <p:spPr>
          <a:xfrm>
            <a:off x="906463" y="649025"/>
            <a:ext cx="97338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ПолитехNET 2023</a:t>
            </a:r>
            <a:endParaRPr b="1"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9129487" y="460357"/>
            <a:ext cx="10197569" cy="1736300"/>
            <a:chOff x="7832544" y="404608"/>
            <a:chExt cx="12312610" cy="2096420"/>
          </a:xfrm>
        </p:grpSpPr>
        <p:pic>
          <p:nvPicPr>
            <p:cNvPr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272326" y="538416"/>
              <a:ext cx="1336474" cy="84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05701" y="1501385"/>
              <a:ext cx="1038240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644105" y="1500771"/>
              <a:ext cx="2532835" cy="831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585687" y="1528901"/>
              <a:ext cx="1808244" cy="803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27644" y="1528592"/>
              <a:ext cx="2344603" cy="7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6936588" y="1383059"/>
              <a:ext cx="3208566" cy="111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7"/>
            <p:cNvPicPr preferRelativeResize="0"/>
            <p:nvPr/>
          </p:nvPicPr>
          <p:blipFill rotWithShape="1">
            <a:blip r:embed="rId9">
              <a:alphaModFix/>
            </a:blip>
            <a:srcRect b="2593" l="73075" r="0" t="0"/>
            <a:stretch/>
          </p:blipFill>
          <p:spPr>
            <a:xfrm>
              <a:off x="7832544" y="404608"/>
              <a:ext cx="3066446" cy="97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258334" y="497077"/>
              <a:ext cx="1808245" cy="8408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459186" y="497077"/>
              <a:ext cx="2593402" cy="9588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898990" y="564599"/>
              <a:ext cx="2675279" cy="8237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8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97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2" type="body"/>
          </p:nvPr>
        </p:nvSpPr>
        <p:spPr>
          <a:xfrm>
            <a:off x="894587" y="2942400"/>
            <a:ext cx="18377627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1385323" y="754380"/>
            <a:ext cx="6486655" cy="26403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79"/>
              <a:buFont typeface="Arial"/>
              <a:buNone/>
              <a:defRPr sz="52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/>
          <p:nvPr>
            <p:ph idx="2" type="pic"/>
          </p:nvPr>
        </p:nvSpPr>
        <p:spPr>
          <a:xfrm>
            <a:off x="8550236" y="1629252"/>
            <a:ext cx="10181719" cy="804148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385323" y="3394710"/>
            <a:ext cx="6486655" cy="62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639"/>
              <a:buNone/>
              <a:defRPr sz="2639"/>
            </a:lvl1pPr>
            <a:lvl2pPr indent="-2286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9"/>
              <a:buNone/>
              <a:defRPr sz="2309"/>
            </a:lvl2pPr>
            <a:lvl3pPr indent="-2286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79"/>
            </a:lvl3pPr>
            <a:lvl4pPr indent="-2286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4pPr>
            <a:lvl5pPr indent="-2286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5pPr>
            <a:lvl6pPr indent="-2286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6pPr>
            <a:lvl7pPr indent="-2286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7pPr>
            <a:lvl8pPr indent="-2286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8pPr>
            <a:lvl9pPr indent="-2286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9pPr>
          </a:lstStyle>
          <a:p/>
        </p:txBody>
      </p:sp>
      <p:sp>
        <p:nvSpPr>
          <p:cNvPr id="101" name="Google Shape;101;p20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 rot="5400000">
            <a:off x="6466165" y="-2071181"/>
            <a:ext cx="7179708" cy="17346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 rot="5400000">
            <a:off x="11766239" y="3228893"/>
            <a:ext cx="9589533" cy="4336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 rot="5400000">
            <a:off x="2967223" y="-982064"/>
            <a:ext cx="9589533" cy="12758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.xml"/><Relationship Id="rId22" Type="http://schemas.openxmlformats.org/officeDocument/2006/relationships/slideLayout" Target="../slideLayouts/slideLayout9.xml"/><Relationship Id="rId21" Type="http://schemas.openxmlformats.org/officeDocument/2006/relationships/slideLayout" Target="../slideLayouts/slideLayout8.xml"/><Relationship Id="rId24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10.xml"/><Relationship Id="rId1" Type="http://schemas.openxmlformats.org/officeDocument/2006/relationships/image" Target="../media/image45.jpg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46.png"/><Relationship Id="rId25" Type="http://schemas.openxmlformats.org/officeDocument/2006/relationships/theme" Target="../theme/theme2.xml"/><Relationship Id="rId5" Type="http://schemas.openxmlformats.org/officeDocument/2006/relationships/image" Target="../media/image16.png"/><Relationship Id="rId6" Type="http://schemas.openxmlformats.org/officeDocument/2006/relationships/image" Target="../media/image2.png"/><Relationship Id="rId7" Type="http://schemas.openxmlformats.org/officeDocument/2006/relationships/image" Target="../media/image21.png"/><Relationship Id="rId8" Type="http://schemas.openxmlformats.org/officeDocument/2006/relationships/image" Target="../media/image31.png"/><Relationship Id="rId11" Type="http://schemas.openxmlformats.org/officeDocument/2006/relationships/image" Target="../media/image1.png"/><Relationship Id="rId10" Type="http://schemas.openxmlformats.org/officeDocument/2006/relationships/image" Target="../media/image54.png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5" Type="http://schemas.openxmlformats.org/officeDocument/2006/relationships/slideLayout" Target="../slideLayouts/slideLayout2.xml"/><Relationship Id="rId14" Type="http://schemas.openxmlformats.org/officeDocument/2006/relationships/slideLayout" Target="../slideLayouts/slideLayout1.xml"/><Relationship Id="rId17" Type="http://schemas.openxmlformats.org/officeDocument/2006/relationships/slideLayout" Target="../slideLayouts/slideLayout4.xml"/><Relationship Id="rId16" Type="http://schemas.openxmlformats.org/officeDocument/2006/relationships/slideLayout" Target="../slideLayouts/slideLayout3.xml"/><Relationship Id="rId19" Type="http://schemas.openxmlformats.org/officeDocument/2006/relationships/slideLayout" Target="../slideLayouts/slideLayout6.xml"/><Relationship Id="rId1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0112038" cy="11280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1382703" y="602457"/>
            <a:ext cx="17346633" cy="2187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58"/>
              <a:buFont typeface="Arial"/>
              <a:buNone/>
              <a:defRPr b="0" i="0" sz="725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1382703" y="3012281"/>
            <a:ext cx="17346633" cy="717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21906" lvl="0" marL="457200" marR="0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4619"/>
              <a:buFont typeface="Arial"/>
              <a:buChar char="•"/>
              <a:defRPr b="0" i="0" sz="46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79996" lvl="1" marL="914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b="0" i="0" sz="395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38086" lvl="2" marL="1371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b="0" i="0" sz="32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7131" lvl="3" marL="1828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7131" lvl="4" marL="22860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7131" lvl="5" marL="2743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17131" lvl="6" marL="32004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17131" lvl="7" marL="36576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17131" lvl="8" marL="41148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0" type="dt"/>
          </p:nvPr>
        </p:nvSpPr>
        <p:spPr>
          <a:xfrm>
            <a:off x="1382702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6662113" y="10487978"/>
            <a:ext cx="6787813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9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14204127" y="10487978"/>
            <a:ext cx="4525209" cy="60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97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" name="Google Shape;16;p11"/>
          <p:cNvGrpSpPr/>
          <p:nvPr/>
        </p:nvGrpSpPr>
        <p:grpSpPr>
          <a:xfrm>
            <a:off x="10056019" y="451863"/>
            <a:ext cx="9991698" cy="1667958"/>
            <a:chOff x="9819248" y="412338"/>
            <a:chExt cx="10228469" cy="1707483"/>
          </a:xfrm>
        </p:grpSpPr>
        <p:grpSp>
          <p:nvGrpSpPr>
            <p:cNvPr id="17" name="Google Shape;17;p11"/>
            <p:cNvGrpSpPr/>
            <p:nvPr/>
          </p:nvGrpSpPr>
          <p:grpSpPr>
            <a:xfrm>
              <a:off x="9819248" y="412338"/>
              <a:ext cx="10228469" cy="1707483"/>
              <a:chOff x="4212800" y="260165"/>
              <a:chExt cx="15834918" cy="2643392"/>
            </a:xfrm>
          </p:grpSpPr>
          <p:pic>
            <p:nvPicPr>
              <p:cNvPr id="18" name="Google Shape;18;p1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3820722" y="433171"/>
                <a:ext cx="988211" cy="112358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9" name="Google Shape;19;p11"/>
              <p:cNvGrpSpPr/>
              <p:nvPr/>
            </p:nvGrpSpPr>
            <p:grpSpPr>
              <a:xfrm>
                <a:off x="4212800" y="260165"/>
                <a:ext cx="15834918" cy="2643392"/>
                <a:chOff x="7832544" y="404608"/>
                <a:chExt cx="12247233" cy="2044484"/>
              </a:xfrm>
            </p:grpSpPr>
            <p:pic>
              <p:nvPicPr>
                <p:cNvPr id="20" name="Google Shape;20;p1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18272327" y="538416"/>
                  <a:ext cx="1336474" cy="8437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21;p1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440322" y="1449449"/>
                  <a:ext cx="1038240" cy="794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2;p1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2578726" y="1448835"/>
                  <a:ext cx="2532835" cy="8317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23;p1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15520309" y="1476965"/>
                  <a:ext cx="1808245" cy="80366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4;p1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9762265" y="1476656"/>
                  <a:ext cx="2344603" cy="7949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5;p1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16871210" y="1331124"/>
                  <a:ext cx="3208567" cy="11179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6;p1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2593" l="73075" r="16746" t="0"/>
                <a:stretch/>
              </p:blipFill>
              <p:spPr>
                <a:xfrm>
                  <a:off x="7832544" y="404608"/>
                  <a:ext cx="1159129" cy="977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;p1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6258335" y="497077"/>
                  <a:ext cx="1808245" cy="840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;p1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898990" y="564599"/>
                  <a:ext cx="2675279" cy="8237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29" name="Google Shape;29;p1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67094" y="516129"/>
              <a:ext cx="1734885" cy="8551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530927" y="601430"/>
              <a:ext cx="1676540" cy="826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image" Target="../media/image43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22.png"/><Relationship Id="rId8" Type="http://schemas.openxmlformats.org/officeDocument/2006/relationships/image" Target="../media/image28.png"/><Relationship Id="rId11" Type="http://schemas.openxmlformats.org/officeDocument/2006/relationships/image" Target="../media/image48.png"/><Relationship Id="rId10" Type="http://schemas.openxmlformats.org/officeDocument/2006/relationships/image" Target="../media/image18.png"/><Relationship Id="rId13" Type="http://schemas.openxmlformats.org/officeDocument/2006/relationships/image" Target="../media/image41.png"/><Relationship Id="rId12" Type="http://schemas.openxmlformats.org/officeDocument/2006/relationships/image" Target="../media/image55.png"/><Relationship Id="rId15" Type="http://schemas.openxmlformats.org/officeDocument/2006/relationships/image" Target="../media/image23.png"/><Relationship Id="rId14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Relationship Id="rId6" Type="http://schemas.openxmlformats.org/officeDocument/2006/relationships/image" Target="../media/image2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9.jpg"/><Relationship Id="rId4" Type="http://schemas.openxmlformats.org/officeDocument/2006/relationships/image" Target="../media/image3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png"/><Relationship Id="rId4" Type="http://schemas.openxmlformats.org/officeDocument/2006/relationships/image" Target="../media/image40.jpg"/><Relationship Id="rId9" Type="http://schemas.openxmlformats.org/officeDocument/2006/relationships/image" Target="../media/image47.png"/><Relationship Id="rId5" Type="http://schemas.openxmlformats.org/officeDocument/2006/relationships/image" Target="../media/image38.png"/><Relationship Id="rId6" Type="http://schemas.openxmlformats.org/officeDocument/2006/relationships/image" Target="../media/image42.png"/><Relationship Id="rId7" Type="http://schemas.openxmlformats.org/officeDocument/2006/relationships/image" Target="../media/image44.png"/><Relationship Id="rId8" Type="http://schemas.openxmlformats.org/officeDocument/2006/relationships/image" Target="../media/image5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>
            <p:ph type="ctrTitle"/>
          </p:nvPr>
        </p:nvSpPr>
        <p:spPr>
          <a:xfrm>
            <a:off x="777525" y="4273450"/>
            <a:ext cx="20411100" cy="24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9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Сварной шов без внутренних дефектов</a:t>
            </a:r>
            <a:endParaRPr sz="13398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1" name="Google Shape;121;p1"/>
          <p:cNvSpPr txBox="1"/>
          <p:nvPr>
            <p:ph idx="1" type="subTitle"/>
          </p:nvPr>
        </p:nvSpPr>
        <p:spPr>
          <a:xfrm>
            <a:off x="888100" y="7243800"/>
            <a:ext cx="12266400" cy="24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b="1" lang="ru-RU" sz="3159">
                <a:latin typeface="Nunito"/>
                <a:ea typeface="Nunito"/>
                <a:cs typeface="Nunito"/>
                <a:sym typeface="Nunito"/>
              </a:rPr>
              <a:t>Р</a:t>
            </a:r>
            <a:r>
              <a:rPr b="1" lang="ru-RU" sz="3159">
                <a:latin typeface="Nunito"/>
                <a:ea typeface="Nunito"/>
                <a:cs typeface="Nunito"/>
                <a:sym typeface="Nunito"/>
              </a:rPr>
              <a:t>уководитель проекта: </a:t>
            </a:r>
            <a:endParaRPr b="1" sz="3159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b="1" lang="ru-RU" sz="3159">
                <a:latin typeface="Nunito"/>
                <a:ea typeface="Nunito"/>
                <a:cs typeface="Nunito"/>
                <a:sym typeface="Nunito"/>
              </a:rPr>
              <a:t>Минаков Евгений Александрович</a:t>
            </a:r>
            <a:endParaRPr b="1" sz="3159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 b="1" sz="3159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b="1" lang="ru-RU" sz="3159">
                <a:latin typeface="Nunito"/>
                <a:ea typeface="Nunito"/>
                <a:cs typeface="Nunito"/>
                <a:sym typeface="Nunito"/>
              </a:rPr>
              <a:t>Докладчики:</a:t>
            </a:r>
            <a:endParaRPr b="1" sz="3159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b="1" lang="ru-RU" sz="3159">
                <a:latin typeface="Nunito"/>
                <a:ea typeface="Nunito"/>
                <a:cs typeface="Nunito"/>
                <a:sym typeface="Nunito"/>
              </a:rPr>
              <a:t>Рысаев Данила Дмитриевич</a:t>
            </a:r>
            <a:endParaRPr b="1" sz="3159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b="1" lang="ru-RU" sz="3159">
                <a:latin typeface="Nunito"/>
                <a:ea typeface="Nunito"/>
                <a:cs typeface="Nunito"/>
                <a:sym typeface="Nunito"/>
              </a:rPr>
              <a:t>Быков Евгений Сергеевич</a:t>
            </a:r>
            <a:endParaRPr b="1" sz="3159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2" name="Google Shape;122;p1"/>
          <p:cNvSpPr txBox="1"/>
          <p:nvPr/>
        </p:nvSpPr>
        <p:spPr>
          <a:xfrm>
            <a:off x="910336" y="9744726"/>
            <a:ext cx="36783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Обозначение версионности документа</a:t>
            </a:r>
            <a:endParaRPr/>
          </a:p>
        </p:txBody>
      </p:sp>
      <p:pic>
        <p:nvPicPr>
          <p:cNvPr id="123" name="Google Shape;1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494" y="3046054"/>
            <a:ext cx="10294626" cy="237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0722" y="433171"/>
            <a:ext cx="988211" cy="112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0796" y="433170"/>
            <a:ext cx="1727979" cy="10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8620" y="1611079"/>
            <a:ext cx="1342380" cy="102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9321" y="1610286"/>
            <a:ext cx="3274800" cy="107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152607" y="1646657"/>
            <a:ext cx="2337949" cy="10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07810" y="1646256"/>
            <a:ext cx="3031427" cy="102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899238" y="1458093"/>
            <a:ext cx="4148480" cy="144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1">
            <a:alphaModFix/>
          </a:blip>
          <a:srcRect b="2593" l="73075" r="16746" t="0"/>
          <a:stretch/>
        </p:blipFill>
        <p:spPr>
          <a:xfrm>
            <a:off x="2796185" y="260165"/>
            <a:ext cx="1498682" cy="126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06829" y="379722"/>
            <a:ext cx="2337949" cy="108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477015" y="467022"/>
            <a:ext cx="3458971" cy="10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92332" y="99642"/>
            <a:ext cx="4969938" cy="162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024905" y="320833"/>
            <a:ext cx="3127702" cy="154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41" name="Google Shape;141;p2"/>
          <p:cNvSpPr txBox="1"/>
          <p:nvPr>
            <p:ph idx="2" type="body"/>
          </p:nvPr>
        </p:nvSpPr>
        <p:spPr>
          <a:xfrm>
            <a:off x="465725" y="5033950"/>
            <a:ext cx="12575700" cy="78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500"/>
              <a:t>Актуальность сварного шва без внутренних дефектов состоит в том, что такой шов обеспечивает высокую прочность и надежность соединяемых деталей или конструкций. Внутренние дефекты, такие как поры, трещины или неправильное заполнение сварного шва, могут привести к снижению прочности и возникновению потенциальных точек разрушения.</a:t>
            </a:r>
            <a:endParaRPr sz="45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500"/>
          </a:p>
        </p:txBody>
      </p:sp>
      <p:pic>
        <p:nvPicPr>
          <p:cNvPr id="142" name="Google Shape;14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85175" y="2631000"/>
            <a:ext cx="2432875" cy="786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96625" y="7312273"/>
            <a:ext cx="3055200" cy="31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79450" y="2639975"/>
            <a:ext cx="2432875" cy="39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775" y="2177924"/>
            <a:ext cx="13045575" cy="2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a3c4deb28d_1_1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>
                <a:latin typeface="Arial"/>
                <a:ea typeface="Arial"/>
                <a:cs typeface="Arial"/>
                <a:sym typeface="Arial"/>
              </a:rPr>
              <a:t>Актуальность</a:t>
            </a:r>
            <a:r>
              <a:rPr b="1" lang="ru-RU"/>
              <a:t> </a:t>
            </a:r>
            <a:r>
              <a:rPr b="1" lang="ru-RU">
                <a:latin typeface="Arial"/>
                <a:ea typeface="Arial"/>
                <a:cs typeface="Arial"/>
                <a:sym typeface="Arial"/>
              </a:rPr>
              <a:t>проекта</a:t>
            </a:r>
            <a:endParaRPr/>
          </a:p>
        </p:txBody>
      </p:sp>
      <p:sp>
        <p:nvSpPr>
          <p:cNvPr id="151" name="Google Shape;151;g2a3c4deb28d_1_1"/>
          <p:cNvSpPr txBox="1"/>
          <p:nvPr>
            <p:ph idx="2" type="body"/>
          </p:nvPr>
        </p:nvSpPr>
        <p:spPr>
          <a:xfrm>
            <a:off x="267800" y="2167425"/>
            <a:ext cx="11740800" cy="9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/>
          </a:p>
          <a:p>
            <a:pPr indent="0" lvl="0" marL="15875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100"/>
          </a:p>
          <a:p>
            <a:pPr indent="0" lvl="0" marL="15875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5100"/>
              <a:t>Поэтому актуальность сварного шва без внутренних дефектов заключается в обеспечении безопасности и надежности конструкций, а также в экономической эффективности процесса. </a:t>
            </a:r>
            <a:endParaRPr sz="5100"/>
          </a:p>
          <a:p>
            <a:pPr indent="0" lvl="0" marL="15875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100"/>
          </a:p>
          <a:p>
            <a:pPr indent="0" lvl="0" marL="15875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5100"/>
              <a:t>Выполнение качественной сварки с минимальным количеством дефектов позволяет снизить затраты на ремонт и повторную сварку, а также увеличить срок службы конструкций.</a:t>
            </a:r>
            <a:endParaRPr sz="5100"/>
          </a:p>
        </p:txBody>
      </p:sp>
      <p:pic>
        <p:nvPicPr>
          <p:cNvPr id="152" name="Google Shape;152;g2a3c4deb28d_1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06450" y="2418100"/>
            <a:ext cx="7905576" cy="879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/>
          <p:nvPr>
            <p:ph idx="1" type="body"/>
          </p:nvPr>
        </p:nvSpPr>
        <p:spPr>
          <a:xfrm>
            <a:off x="894600" y="2184425"/>
            <a:ext cx="8793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8" name="Google Shape;158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59" name="Google Shape;159;p3"/>
          <p:cNvSpPr txBox="1"/>
          <p:nvPr>
            <p:ph idx="2" type="body"/>
          </p:nvPr>
        </p:nvSpPr>
        <p:spPr>
          <a:xfrm>
            <a:off x="707225" y="1640775"/>
            <a:ext cx="9279000" cy="91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40000"/>
          </a:bodyPr>
          <a:lstStyle/>
          <a:p>
            <a:pPr indent="0" lvl="0" marL="15875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49481"/>
              <a:buNone/>
            </a:pPr>
            <a:r>
              <a:t/>
            </a:r>
            <a:endParaRPr sz="4041"/>
          </a:p>
          <a:p>
            <a:pPr indent="0" lvl="0" marL="15875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49481"/>
              <a:buNone/>
            </a:pPr>
            <a:r>
              <a:t/>
            </a:r>
            <a:endParaRPr sz="4041"/>
          </a:p>
          <a:p>
            <a:pPr indent="0" lvl="0" marL="15875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30557"/>
              <a:buNone/>
            </a:pPr>
            <a:r>
              <a:rPr lang="ru-RU" sz="6545"/>
              <a:t>В настоящее время при проведении сварочных работ возникает д</a:t>
            </a:r>
            <a:r>
              <a:rPr lang="ru-RU" sz="6545"/>
              <a:t>остаточно большое количество</a:t>
            </a:r>
            <a:r>
              <a:rPr lang="ru-RU" sz="6545"/>
              <a:t> внутренних </a:t>
            </a:r>
            <a:r>
              <a:rPr lang="ru-RU" sz="6545"/>
              <a:t>дефектов,</a:t>
            </a:r>
            <a:r>
              <a:rPr lang="ru-RU" sz="6545"/>
              <a:t> в виде пор, включений и микротрещин.</a:t>
            </a:r>
            <a:endParaRPr sz="6545"/>
          </a:p>
          <a:p>
            <a:pPr indent="0" lvl="0" marL="15875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30557"/>
              <a:buNone/>
            </a:pPr>
            <a:r>
              <a:t/>
            </a:r>
            <a:endParaRPr sz="6545"/>
          </a:p>
          <a:p>
            <a:pPr indent="0" lvl="0" marL="15875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30557"/>
              <a:buNone/>
            </a:pPr>
            <a:r>
              <a:rPr lang="ru-RU" sz="6545"/>
              <a:t>Низкое качество сварных швов ведет к снижению долговечности конструкции, а </a:t>
            </a:r>
            <a:r>
              <a:rPr lang="ru-RU" sz="6545"/>
              <a:t>также</a:t>
            </a:r>
            <a:r>
              <a:rPr lang="ru-RU" sz="6545"/>
              <a:t> к </a:t>
            </a:r>
            <a:r>
              <a:rPr lang="ru-RU" sz="6545"/>
              <a:t>расходам</a:t>
            </a:r>
            <a:r>
              <a:rPr lang="ru-RU" sz="6545"/>
              <a:t> на проведение </a:t>
            </a:r>
            <a:r>
              <a:rPr lang="ru-RU" sz="6545"/>
              <a:t>неразрушающего</a:t>
            </a:r>
            <a:r>
              <a:rPr lang="ru-RU" sz="6545"/>
              <a:t> ультразвукового контроля.</a:t>
            </a:r>
            <a:endParaRPr sz="6545"/>
          </a:p>
          <a:p>
            <a:pPr indent="0" lvl="0" marL="15875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30557"/>
              <a:buNone/>
            </a:pPr>
            <a:r>
              <a:t/>
            </a:r>
            <a:endParaRPr sz="6545"/>
          </a:p>
          <a:p>
            <a:pPr indent="0" lvl="0" marL="15875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30557"/>
              <a:buNone/>
            </a:pPr>
            <a:r>
              <a:rPr lang="ru-RU" sz="6545"/>
              <a:t>Основные причины возникновения дефектов сварного шва:</a:t>
            </a:r>
            <a:br>
              <a:rPr lang="ru-RU" sz="6545"/>
            </a:br>
            <a:endParaRPr sz="6545"/>
          </a:p>
          <a:p>
            <a:pPr indent="-394846" lvl="0" marL="4572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100000"/>
              <a:buChar char="-"/>
            </a:pPr>
            <a:r>
              <a:rPr lang="ru-RU" sz="6545"/>
              <a:t>Некачественная подготовка кромок. В результате на них остаются грязь, окалина, ржавчина;</a:t>
            </a:r>
            <a:endParaRPr sz="6545"/>
          </a:p>
          <a:p>
            <a:pPr indent="-394846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ru-RU" sz="6545"/>
              <a:t>Возникновение мельчайших частиц металла в производственном помещении в результате зачистки;</a:t>
            </a:r>
            <a:endParaRPr sz="6545"/>
          </a:p>
          <a:p>
            <a:pPr indent="-394846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ru-RU" sz="6545"/>
              <a:t>Высокая влажность воздуха в сварочном цехе;</a:t>
            </a:r>
            <a:endParaRPr sz="6545"/>
          </a:p>
          <a:p>
            <a:pPr indent="-394846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ru-RU" sz="6545"/>
              <a:t>Сквозняки в зоне работы; </a:t>
            </a:r>
            <a:endParaRPr sz="6545"/>
          </a:p>
          <a:p>
            <a:pPr indent="-394846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ru-RU" sz="6545"/>
              <a:t>Сильное магнитное дутье. В данном случае длина дуги сильно увеличивается из-за большого отклонения дуги; </a:t>
            </a:r>
            <a:endParaRPr sz="6545"/>
          </a:p>
          <a:p>
            <a:pPr indent="-394846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ru-RU" sz="6545"/>
              <a:t>Несовпадение химического состава основного и присадочного материала;</a:t>
            </a:r>
            <a:endParaRPr sz="6545"/>
          </a:p>
          <a:p>
            <a:pPr indent="-394846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ru-RU" sz="6545"/>
              <a:t>Большой градиент температур.</a:t>
            </a:r>
            <a:endParaRPr sz="6545"/>
          </a:p>
        </p:txBody>
      </p:sp>
      <p:sp>
        <p:nvSpPr>
          <p:cNvPr id="160" name="Google Shape;160;p3"/>
          <p:cNvSpPr txBox="1"/>
          <p:nvPr>
            <p:ph idx="3" type="body"/>
          </p:nvPr>
        </p:nvSpPr>
        <p:spPr>
          <a:xfrm>
            <a:off x="10544366" y="3439886"/>
            <a:ext cx="8793162" cy="70574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600"/>
              <a:t>Для выявления этих дефектов в готовых изделиях используется ультразвуковая дефектоскопия сварных швов с последующим исправлением дефектов, что также приводит к дополнительным затратам.</a:t>
            </a:r>
            <a:endParaRPr sz="2600"/>
          </a:p>
          <a:p>
            <a:pPr indent="0" lvl="0" marL="15875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15875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0" lvl="0" marL="15875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61" name="Google Shape;161;p3"/>
          <p:cNvSpPr txBox="1"/>
          <p:nvPr>
            <p:ph idx="4" type="body"/>
          </p:nvPr>
        </p:nvSpPr>
        <p:spPr>
          <a:xfrm>
            <a:off x="10533917" y="218443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Почему существующих вариантов решения </a:t>
            </a:r>
            <a:br>
              <a:rPr lang="ru-RU"/>
            </a:br>
            <a:r>
              <a:rPr lang="ru-RU"/>
              <a:t>не достаточно?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62" name="Google Shape;16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7950" y="5131000"/>
            <a:ext cx="7432100" cy="525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"/>
          <p:cNvSpPr txBox="1"/>
          <p:nvPr>
            <p:ph idx="1" type="body"/>
          </p:nvPr>
        </p:nvSpPr>
        <p:spPr>
          <a:xfrm>
            <a:off x="894588" y="1813822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68" name="Google Shape;168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69" name="Google Shape;169;p4"/>
          <p:cNvSpPr txBox="1"/>
          <p:nvPr>
            <p:ph idx="2" type="body"/>
          </p:nvPr>
        </p:nvSpPr>
        <p:spPr>
          <a:xfrm>
            <a:off x="509200" y="2348000"/>
            <a:ext cx="12588900" cy="89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800"/>
              <a:t>Разработка технологии сварки с минимальным количеством внутренних дефектов</a:t>
            </a:r>
            <a:endParaRPr b="1" sz="28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200"/>
          </a:p>
          <a:p>
            <a:pPr indent="0" lvl="0" marL="1587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/>
              <a:t>Данная технология включает основные рекомендации:</a:t>
            </a:r>
            <a:endParaRPr sz="2800"/>
          </a:p>
          <a:p>
            <a:pPr indent="0" lvl="0" marL="1587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3000"/>
          </a:p>
          <a:p>
            <a:pPr indent="-425450" lvl="0" marL="457200" rtl="0" algn="just">
              <a:spcBef>
                <a:spcPts val="0"/>
              </a:spcBef>
              <a:spcAft>
                <a:spcPts val="0"/>
              </a:spcAft>
              <a:buSzPts val="3100"/>
              <a:buAutoNum type="arabicPeriod"/>
            </a:pPr>
            <a:r>
              <a:rPr lang="ru-RU" sz="3100"/>
              <a:t>Создание чистоты и микроклимата в производственном помещении сварки</a:t>
            </a:r>
            <a:endParaRPr sz="3100"/>
          </a:p>
          <a:p>
            <a:pPr indent="-425450" lvl="0" marL="457200" rtl="0" algn="just">
              <a:spcBef>
                <a:spcPts val="0"/>
              </a:spcBef>
              <a:spcAft>
                <a:spcPts val="0"/>
              </a:spcAft>
              <a:buSzPts val="3100"/>
              <a:buAutoNum type="arabicPeriod"/>
            </a:pPr>
            <a:r>
              <a:rPr lang="ru-RU" sz="3100"/>
              <a:t>Разделение заготовительного и сварочного  производства по цехам</a:t>
            </a:r>
            <a:endParaRPr sz="3100"/>
          </a:p>
          <a:p>
            <a:pPr indent="-425450" lvl="0" marL="457200" rtl="0" algn="just">
              <a:spcBef>
                <a:spcPts val="0"/>
              </a:spcBef>
              <a:spcAft>
                <a:spcPts val="0"/>
              </a:spcAft>
              <a:buSzPts val="3100"/>
              <a:buAutoNum type="arabicPeriod"/>
            </a:pPr>
            <a:r>
              <a:rPr lang="ru-RU" sz="3100"/>
              <a:t>Предварительный подогрев свариваемых кромок с целью снижения влажности и внутренних напряжений </a:t>
            </a:r>
            <a:endParaRPr sz="3100"/>
          </a:p>
          <a:p>
            <a:pPr indent="-425450" lvl="0" marL="457200" rtl="0" algn="just">
              <a:spcBef>
                <a:spcPts val="0"/>
              </a:spcBef>
              <a:spcAft>
                <a:spcPts val="0"/>
              </a:spcAft>
              <a:buSzPts val="3100"/>
              <a:buAutoNum type="arabicPeriod"/>
            </a:pPr>
            <a:r>
              <a:rPr lang="ru-RU" sz="3100"/>
              <a:t>Применение сварочной оснастки, которая позволяет поднять заготовку над уровнем пола во избежании попадания инородных частиц с поверхности пола в сварной шов</a:t>
            </a:r>
            <a:endParaRPr sz="3100"/>
          </a:p>
          <a:p>
            <a:pPr indent="-425450" lvl="0" marL="457200" rtl="0" algn="just">
              <a:spcBef>
                <a:spcPts val="0"/>
              </a:spcBef>
              <a:spcAft>
                <a:spcPts val="0"/>
              </a:spcAft>
              <a:buSzPts val="3100"/>
              <a:buAutoNum type="arabicPeriod"/>
            </a:pPr>
            <a:r>
              <a:rPr lang="ru-RU" sz="3100"/>
              <a:t>Использование сварочной проволоки других марок и производителей</a:t>
            </a:r>
            <a:endParaRPr sz="3100"/>
          </a:p>
          <a:p>
            <a:pPr indent="-425450" lvl="0" marL="457200" rtl="0" algn="just">
              <a:spcBef>
                <a:spcPts val="0"/>
              </a:spcBef>
              <a:spcAft>
                <a:spcPts val="0"/>
              </a:spcAft>
              <a:buSzPts val="3100"/>
              <a:buAutoNum type="arabicPeriod"/>
            </a:pPr>
            <a:r>
              <a:rPr lang="ru-RU" sz="3100"/>
              <a:t>Выявление более оптимальных режимов сварки</a:t>
            </a:r>
            <a:endParaRPr sz="3100"/>
          </a:p>
          <a:p>
            <a:pPr indent="-425450" lvl="0" marL="457200" rtl="0" algn="just">
              <a:spcBef>
                <a:spcPts val="0"/>
              </a:spcBef>
              <a:spcAft>
                <a:spcPts val="0"/>
              </a:spcAft>
              <a:buSzPts val="3100"/>
              <a:buAutoNum type="arabicPeriod"/>
            </a:pPr>
            <a:r>
              <a:rPr lang="ru-RU" sz="3100"/>
              <a:t>Повышение квалификации рабочих-сварщиков, что приведет к снижению “человеческого фактора”</a:t>
            </a:r>
            <a:endParaRPr sz="3100"/>
          </a:p>
          <a:p>
            <a:pPr indent="-425450" lvl="0" marL="457200" rtl="0" algn="just">
              <a:spcBef>
                <a:spcPts val="0"/>
              </a:spcBef>
              <a:spcAft>
                <a:spcPts val="0"/>
              </a:spcAft>
              <a:buSzPts val="3100"/>
              <a:buAutoNum type="arabicPeriod"/>
            </a:pPr>
            <a:r>
              <a:rPr lang="ru-RU" sz="3100"/>
              <a:t>Применение средств автоматизации (робот, сварочная колонна) для исключения “человеческого фактора”</a:t>
            </a:r>
            <a:endParaRPr sz="3100"/>
          </a:p>
          <a:p>
            <a:pPr indent="0" lvl="0" marL="158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8923" l="42985" r="4841" t="32716"/>
          <a:stretch/>
        </p:blipFill>
        <p:spPr>
          <a:xfrm>
            <a:off x="13398700" y="2054850"/>
            <a:ext cx="6713325" cy="448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98700" y="6539450"/>
            <a:ext cx="6713325" cy="4623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sp>
        <p:nvSpPr>
          <p:cNvPr id="177" name="Google Shape;177;p5"/>
          <p:cNvSpPr txBox="1"/>
          <p:nvPr>
            <p:ph idx="2" type="body"/>
          </p:nvPr>
        </p:nvSpPr>
        <p:spPr>
          <a:xfrm>
            <a:off x="839713" y="2899450"/>
            <a:ext cx="18432600" cy="80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32500" lnSpcReduction="10000"/>
          </a:bodyPr>
          <a:lstStyle/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Технологии бездефектной сварки могут быть предоставлены на различных рынках, включая:</a:t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t/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1. Автомобильная промышленность: производители автомобилей и их поставщики могут использовать технологии бездефектной сварки для создания прочных и надежных сварных соединений в автомобилях.</a:t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t/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2. Авиационная и космическая промышленность: воздушно-космические компании требуют высокоточных и надежных сварных соединений для создания легких, но прочных конструкций.</a:t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t/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3. Энергетическая промышленность: производители энергетического оборудования, такого как турбины и солнечные панели, нуждаются в технологиях бездефектной сварки для обеспечения эффективной работы и долговечности своих изделий.</a:t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t/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4. Нефтегазовая промышленность: в нефтегазовой отрасли требуется использование технологий бездефектной сварки для создания сварных соединений в трубопроводах, резервуарах и других нефтегазовых сооружениях.</a:t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t/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5. Судостроительная промышленность: производители судов и морского оборудования нуждаются в технологиях бездефектной сварки для создания прочных и герметичных сварных соединений в морской среде.</a:t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t/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6. Машиностроительная промышленность: производители машин и оборудования могут использовать технологии бездефектной сварки для создания прочных и надежных сварных соединений в различных машинах и устройствах.</a:t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t/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7. Медицинская промышленность: производители медицинского оборудования, такого как инструменты и имплантаты, требуют высокоточных и бездефектных сварных соединений для обеспечения безопасности и эффективности своих изделий.</a:t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t/>
            </a:r>
            <a:endParaRPr sz="6545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0557"/>
              <a:buFont typeface="Arial"/>
              <a:buNone/>
            </a:pPr>
            <a:r>
              <a:rPr lang="ru-RU" sz="6545"/>
              <a:t>8. Оборонная промышленность: в оборонной отрасли требуется использование технологий бездефектной сварки для создания прочных и надежных сварных соединений в военной технике и оборудовании.</a:t>
            </a:r>
            <a:endParaRPr sz="6545"/>
          </a:p>
        </p:txBody>
      </p:sp>
      <p:sp>
        <p:nvSpPr>
          <p:cNvPr id="178" name="Google Shape;178;p5"/>
          <p:cNvSpPr txBox="1"/>
          <p:nvPr/>
        </p:nvSpPr>
        <p:spPr>
          <a:xfrm>
            <a:off x="894600" y="1426475"/>
            <a:ext cx="90276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ru-RU" sz="2300">
                <a:solidFill>
                  <a:schemeClr val="dk1"/>
                </a:solidFill>
              </a:rPr>
              <a:t>Годовые </a:t>
            </a:r>
            <a:r>
              <a:rPr b="1" lang="ru-RU" sz="2300">
                <a:solidFill>
                  <a:schemeClr val="dk1"/>
                </a:solidFill>
              </a:rPr>
              <a:t>затраты на ультразвуковой контроль в ОАО РЖД составляют в районе 500 тыс. руб.</a:t>
            </a:r>
            <a:endParaRPr b="1" sz="2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Бизнес</a:t>
            </a:r>
            <a:r>
              <a:rPr lang="ru-RU"/>
              <a:t> </a:t>
            </a:r>
            <a:r>
              <a:rPr b="1" lang="ru-RU"/>
              <a:t>- модель</a:t>
            </a:r>
            <a:endParaRPr/>
          </a:p>
        </p:txBody>
      </p:sp>
      <p:sp>
        <p:nvSpPr>
          <p:cNvPr id="184" name="Google Shape;184;p6"/>
          <p:cNvSpPr txBox="1"/>
          <p:nvPr>
            <p:ph idx="2" type="body"/>
          </p:nvPr>
        </p:nvSpPr>
        <p:spPr>
          <a:xfrm>
            <a:off x="839775" y="2942400"/>
            <a:ext cx="9741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3800"/>
              <a:t>Данный проект реализуется в рамках заявки ОАО “РЖД”.</a:t>
            </a:r>
            <a:endParaRPr sz="3800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800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3800"/>
              <a:t>Монетизация проекта планируется в виде финансирования научных исследований для </a:t>
            </a:r>
            <a:r>
              <a:rPr lang="ru-RU" sz="3800"/>
              <a:t>подтверждения</a:t>
            </a:r>
            <a:r>
              <a:rPr lang="ru-RU" sz="3800"/>
              <a:t> гипотез проекта.</a:t>
            </a:r>
            <a:endParaRPr sz="3800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3800"/>
              <a:t>Планируется подача заявки на участие в конкурсе инновационных проектов, направленных на научно-технологическое и инновационное развитие отрасли железнодорожного транспорта. Готовность заявки 75%.</a:t>
            </a:r>
            <a:endParaRPr sz="3800"/>
          </a:p>
          <a:p>
            <a:pPr indent="0" lvl="0" marL="15875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</p:txBody>
      </p:sp>
      <p:pic>
        <p:nvPicPr>
          <p:cNvPr id="185" name="Google Shape;18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2900" y="2942400"/>
            <a:ext cx="9149126" cy="61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 txBox="1"/>
          <p:nvPr>
            <p:ph type="title"/>
          </p:nvPr>
        </p:nvSpPr>
        <p:spPr>
          <a:xfrm>
            <a:off x="894600" y="198025"/>
            <a:ext cx="9741300" cy="14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Текущие</a:t>
            </a:r>
            <a:r>
              <a:rPr lang="ru-RU"/>
              <a:t> </a:t>
            </a:r>
            <a:r>
              <a:rPr b="1" lang="ru-RU"/>
              <a:t>результаты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07"/>
              <a:buFont typeface="Arial"/>
              <a:buNone/>
            </a:pPr>
            <a:r>
              <a:rPr b="1" lang="ru-RU" sz="6480">
                <a:solidFill>
                  <a:srgbClr val="1155CC"/>
                </a:solidFill>
              </a:rPr>
              <a:t>Газета “Инженер” 7/2023</a:t>
            </a:r>
            <a:endParaRPr b="1" sz="6480">
              <a:solidFill>
                <a:srgbClr val="1155CC"/>
              </a:solidFill>
            </a:endParaRPr>
          </a:p>
        </p:txBody>
      </p:sp>
      <p:sp>
        <p:nvSpPr>
          <p:cNvPr id="191" name="Google Shape;191;p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92" name="Google Shape;19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8525" y="2088275"/>
            <a:ext cx="15134751" cy="926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 txBox="1"/>
          <p:nvPr>
            <p:ph idx="1" type="body"/>
          </p:nvPr>
        </p:nvSpPr>
        <p:spPr>
          <a:xfrm>
            <a:off x="1017700" y="1698912"/>
            <a:ext cx="9741300" cy="10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Ключевые члены вашей команды (CEO, CTO и СMO), опыт и компетенции;</a:t>
            </a:r>
            <a:endParaRPr/>
          </a:p>
          <a:p>
            <a:pPr indent="0" lvl="0" marL="15875" rtl="0" algn="l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98" name="Google Shape;198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199" name="Google Shape;199;p8"/>
          <p:cNvSpPr txBox="1"/>
          <p:nvPr>
            <p:ph idx="2" type="body"/>
          </p:nvPr>
        </p:nvSpPr>
        <p:spPr>
          <a:xfrm>
            <a:off x="824938" y="5518831"/>
            <a:ext cx="4134600" cy="12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500"/>
              <a:t>Руководитель</a:t>
            </a:r>
            <a:r>
              <a:rPr lang="ru-RU"/>
              <a:t> </a:t>
            </a:r>
            <a:endParaRPr/>
          </a:p>
        </p:txBody>
      </p:sp>
      <p:sp>
        <p:nvSpPr>
          <p:cNvPr id="200" name="Google Shape;200;p8"/>
          <p:cNvSpPr txBox="1"/>
          <p:nvPr>
            <p:ph idx="4" type="body"/>
          </p:nvPr>
        </p:nvSpPr>
        <p:spPr>
          <a:xfrm>
            <a:off x="496100" y="5126738"/>
            <a:ext cx="44634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ru-RU" sz="1950"/>
              <a:t>Минаков Евгений Александрович</a:t>
            </a:r>
            <a:endParaRPr sz="1950"/>
          </a:p>
        </p:txBody>
      </p:sp>
      <p:sp>
        <p:nvSpPr>
          <p:cNvPr id="201" name="Google Shape;201;p8"/>
          <p:cNvSpPr txBox="1"/>
          <p:nvPr>
            <p:ph idx="5" type="body"/>
          </p:nvPr>
        </p:nvSpPr>
        <p:spPr>
          <a:xfrm>
            <a:off x="5574476" y="5518831"/>
            <a:ext cx="4134600" cy="12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02" name="Google Shape;202;p8"/>
          <p:cNvPicPr preferRelativeResize="0"/>
          <p:nvPr>
            <p:ph idx="6" type="pic"/>
          </p:nvPr>
        </p:nvPicPr>
        <p:blipFill rotWithShape="1">
          <a:blip r:embed="rId3">
            <a:alphaModFix/>
          </a:blip>
          <a:srcRect b="3557" l="0" r="0" t="3548"/>
          <a:stretch/>
        </p:blipFill>
        <p:spPr>
          <a:xfrm>
            <a:off x="6112350" y="2591850"/>
            <a:ext cx="2847275" cy="230167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8"/>
          <p:cNvSpPr txBox="1"/>
          <p:nvPr>
            <p:ph idx="7" type="body"/>
          </p:nvPr>
        </p:nvSpPr>
        <p:spPr>
          <a:xfrm>
            <a:off x="5574476" y="5126744"/>
            <a:ext cx="41346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950"/>
              <a:t>Агай Артём Александрович</a:t>
            </a:r>
            <a:endParaRPr sz="1950"/>
          </a:p>
        </p:txBody>
      </p:sp>
      <p:sp>
        <p:nvSpPr>
          <p:cNvPr id="204" name="Google Shape;204;p8"/>
          <p:cNvSpPr txBox="1"/>
          <p:nvPr>
            <p:ph idx="8" type="body"/>
          </p:nvPr>
        </p:nvSpPr>
        <p:spPr>
          <a:xfrm>
            <a:off x="10324013" y="5518831"/>
            <a:ext cx="4134600" cy="12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05" name="Google Shape;205;p8"/>
          <p:cNvPicPr preferRelativeResize="0"/>
          <p:nvPr>
            <p:ph idx="9" type="pic"/>
          </p:nvPr>
        </p:nvPicPr>
        <p:blipFill rotWithShape="1">
          <a:blip r:embed="rId4">
            <a:alphaModFix/>
          </a:blip>
          <a:srcRect b="23877" l="0" r="0" t="23872"/>
          <a:stretch/>
        </p:blipFill>
        <p:spPr>
          <a:xfrm>
            <a:off x="10759000" y="2631492"/>
            <a:ext cx="3193300" cy="222237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8"/>
          <p:cNvSpPr txBox="1"/>
          <p:nvPr>
            <p:ph idx="13" type="body"/>
          </p:nvPr>
        </p:nvSpPr>
        <p:spPr>
          <a:xfrm>
            <a:off x="10324013" y="5126744"/>
            <a:ext cx="41346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950"/>
              <a:t>Озерсков Никита Алексеевич</a:t>
            </a:r>
            <a:endParaRPr sz="1950"/>
          </a:p>
        </p:txBody>
      </p:sp>
      <p:sp>
        <p:nvSpPr>
          <p:cNvPr id="207" name="Google Shape;207;p8"/>
          <p:cNvSpPr txBox="1"/>
          <p:nvPr>
            <p:ph idx="14" type="body"/>
          </p:nvPr>
        </p:nvSpPr>
        <p:spPr>
          <a:xfrm>
            <a:off x="15073551" y="5518831"/>
            <a:ext cx="4134600" cy="12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08" name="Google Shape;208;p8"/>
          <p:cNvPicPr preferRelativeResize="0"/>
          <p:nvPr>
            <p:ph idx="15" type="pic"/>
          </p:nvPr>
        </p:nvPicPr>
        <p:blipFill rotWithShape="1">
          <a:blip r:embed="rId5">
            <a:alphaModFix/>
          </a:blip>
          <a:srcRect b="9909" l="0" r="0" t="9917"/>
          <a:stretch/>
        </p:blipFill>
        <p:spPr>
          <a:xfrm>
            <a:off x="15410550" y="2668950"/>
            <a:ext cx="3193300" cy="23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 txBox="1"/>
          <p:nvPr>
            <p:ph idx="16" type="body"/>
          </p:nvPr>
        </p:nvSpPr>
        <p:spPr>
          <a:xfrm>
            <a:off x="15073551" y="5126744"/>
            <a:ext cx="41346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950"/>
              <a:t>Быков Евгений Сергеевич</a:t>
            </a:r>
            <a:endParaRPr sz="1950"/>
          </a:p>
        </p:txBody>
      </p:sp>
      <p:sp>
        <p:nvSpPr>
          <p:cNvPr id="210" name="Google Shape;210;p8"/>
          <p:cNvSpPr txBox="1"/>
          <p:nvPr>
            <p:ph idx="2" type="body"/>
          </p:nvPr>
        </p:nvSpPr>
        <p:spPr>
          <a:xfrm>
            <a:off x="3035275" y="9582638"/>
            <a:ext cx="4134600" cy="14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11" name="Google Shape;211;p8"/>
          <p:cNvPicPr preferRelativeResize="0"/>
          <p:nvPr>
            <p:ph idx="3" type="pic"/>
          </p:nvPr>
        </p:nvPicPr>
        <p:blipFill rotWithShape="1">
          <a:blip r:embed="rId6">
            <a:alphaModFix/>
          </a:blip>
          <a:srcRect b="0" l="1969" r="1969" t="0"/>
          <a:stretch/>
        </p:blipFill>
        <p:spPr>
          <a:xfrm>
            <a:off x="3979750" y="6405975"/>
            <a:ext cx="2437575" cy="2661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8"/>
          <p:cNvSpPr txBox="1"/>
          <p:nvPr>
            <p:ph idx="4" type="body"/>
          </p:nvPr>
        </p:nvSpPr>
        <p:spPr>
          <a:xfrm>
            <a:off x="3035275" y="9141244"/>
            <a:ext cx="41346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lang="ru-RU" sz="1950"/>
              <a:t>Абдулалиев Амир Зюлфигарович</a:t>
            </a:r>
            <a:endParaRPr sz="1950"/>
          </a:p>
        </p:txBody>
      </p:sp>
      <p:sp>
        <p:nvSpPr>
          <p:cNvPr id="213" name="Google Shape;213;p8"/>
          <p:cNvSpPr txBox="1"/>
          <p:nvPr>
            <p:ph idx="5" type="body"/>
          </p:nvPr>
        </p:nvSpPr>
        <p:spPr>
          <a:xfrm>
            <a:off x="7784825" y="9809974"/>
            <a:ext cx="4134600" cy="12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14" name="Google Shape;214;p8"/>
          <p:cNvPicPr preferRelativeResize="0"/>
          <p:nvPr>
            <p:ph idx="6" type="pic"/>
          </p:nvPr>
        </p:nvPicPr>
        <p:blipFill rotWithShape="1">
          <a:blip r:embed="rId7">
            <a:alphaModFix/>
          </a:blip>
          <a:srcRect b="23902" l="0" r="0" t="23907"/>
          <a:stretch/>
        </p:blipFill>
        <p:spPr>
          <a:xfrm>
            <a:off x="8062450" y="6671575"/>
            <a:ext cx="3336425" cy="23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8"/>
          <p:cNvSpPr txBox="1"/>
          <p:nvPr>
            <p:ph idx="7" type="body"/>
          </p:nvPr>
        </p:nvSpPr>
        <p:spPr>
          <a:xfrm>
            <a:off x="7784817" y="9141244"/>
            <a:ext cx="41346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950"/>
              <a:t>Шомухамедов Анвар Рустам угли</a:t>
            </a:r>
            <a:endParaRPr sz="1950"/>
          </a:p>
        </p:txBody>
      </p:sp>
      <p:sp>
        <p:nvSpPr>
          <p:cNvPr id="216" name="Google Shape;216;p8"/>
          <p:cNvSpPr txBox="1"/>
          <p:nvPr>
            <p:ph idx="8" type="body"/>
          </p:nvPr>
        </p:nvSpPr>
        <p:spPr>
          <a:xfrm>
            <a:off x="12534358" y="9582638"/>
            <a:ext cx="4134600" cy="14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17" name="Google Shape;217;p8"/>
          <p:cNvPicPr preferRelativeResize="0"/>
          <p:nvPr>
            <p:ph idx="9" type="pic"/>
          </p:nvPr>
        </p:nvPicPr>
        <p:blipFill rotWithShape="1">
          <a:blip r:embed="rId8">
            <a:alphaModFix/>
          </a:blip>
          <a:srcRect b="24126" l="0" r="0" t="24121"/>
          <a:stretch/>
        </p:blipFill>
        <p:spPr>
          <a:xfrm>
            <a:off x="12811077" y="6720668"/>
            <a:ext cx="3193301" cy="2203478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8"/>
          <p:cNvSpPr txBox="1"/>
          <p:nvPr>
            <p:ph idx="13" type="body"/>
          </p:nvPr>
        </p:nvSpPr>
        <p:spPr>
          <a:xfrm>
            <a:off x="12534358" y="9141244"/>
            <a:ext cx="41346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950"/>
              <a:t>Рысаев Данила Дмитриевич</a:t>
            </a:r>
            <a:endParaRPr sz="1950"/>
          </a:p>
        </p:txBody>
      </p:sp>
      <p:pic>
        <p:nvPicPr>
          <p:cNvPr id="219" name="Google Shape;219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59150" y="2481925"/>
            <a:ext cx="2720600" cy="25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2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225" name="Google Shape;225;p9"/>
          <p:cNvSpPr txBox="1"/>
          <p:nvPr>
            <p:ph idx="2" type="body"/>
          </p:nvPr>
        </p:nvSpPr>
        <p:spPr>
          <a:xfrm>
            <a:off x="957300" y="2160575"/>
            <a:ext cx="19154700" cy="90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4400"/>
              <a:t>Предложенные нами решения проблемы требуют достаточно больших материальных и человеческих затрат для производства, но некоторые оптимизации технологии сварки доступны и сейчас</a:t>
            </a:r>
            <a:r>
              <a:rPr lang="ru-RU" sz="3300"/>
              <a:t>: </a:t>
            </a:r>
            <a:endParaRPr sz="3300"/>
          </a:p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600"/>
          </a:p>
          <a:p>
            <a:pPr indent="-508000" lvl="0" marL="457200" rtl="0" algn="l">
              <a:spcBef>
                <a:spcPts val="1000"/>
              </a:spcBef>
              <a:spcAft>
                <a:spcPts val="0"/>
              </a:spcAft>
              <a:buSzPts val="4400"/>
              <a:buChar char="●"/>
            </a:pPr>
            <a:r>
              <a:rPr lang="ru-RU" sz="4400"/>
              <a:t>На данный момент куплен и введен в эксплуатацию комплекс по очистке воздуха в помещении сварочного цеха компании “СОВПЛИМ”;</a:t>
            </a:r>
            <a:endParaRPr sz="4400"/>
          </a:p>
          <a:p>
            <a:pPr indent="-508000" lvl="0" marL="457200" rtl="0" algn="l">
              <a:spcBef>
                <a:spcPts val="1000"/>
              </a:spcBef>
              <a:spcAft>
                <a:spcPts val="0"/>
              </a:spcAft>
              <a:buSzPts val="4400"/>
              <a:buChar char="●"/>
            </a:pPr>
            <a:r>
              <a:rPr lang="ru-RU" sz="4400"/>
              <a:t>Также приобретен ультразвуковой дефектоскоп и до конца 2023 года пройдет обучение двух сотрудников компании для работы на нем;</a:t>
            </a:r>
            <a:endParaRPr sz="4400"/>
          </a:p>
          <a:p>
            <a:pPr indent="-508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400"/>
              <a:buChar char="●"/>
            </a:pPr>
            <a:r>
              <a:rPr lang="ru-RU" sz="4400"/>
              <a:t>Достигнута договоренность об остановке заготовительных процессов, проводимых в цеху сварки с целью устранения внешних воздействий на сварочный шов;</a:t>
            </a:r>
            <a:endParaRPr sz="4400"/>
          </a:p>
          <a:p>
            <a:pPr indent="-508000" lvl="0" marL="457200" rtl="0" algn="l">
              <a:spcBef>
                <a:spcPts val="1000"/>
              </a:spcBef>
              <a:spcAft>
                <a:spcPts val="0"/>
              </a:spcAft>
              <a:buSzPts val="4400"/>
              <a:buChar char="●"/>
            </a:pPr>
            <a:r>
              <a:rPr lang="ru-RU" sz="4400"/>
              <a:t>Для контроля влажности помещения нами лично был куплен гигрометр;</a:t>
            </a:r>
            <a:endParaRPr sz="4400"/>
          </a:p>
          <a:p>
            <a:pPr indent="-508000" lvl="0" marL="457200" rtl="0" algn="l">
              <a:spcBef>
                <a:spcPts val="1000"/>
              </a:spcBef>
              <a:spcAft>
                <a:spcPts val="0"/>
              </a:spcAft>
              <a:buSzPts val="4400"/>
              <a:buChar char="●"/>
            </a:pPr>
            <a:r>
              <a:rPr lang="ru-RU" sz="4400"/>
              <a:t>Для осуществления качественного сварного шва без внутренних дефектов требуется не только контроль влажности, но и её корректировка при необходимости;</a:t>
            </a:r>
            <a:endParaRPr sz="4400"/>
          </a:p>
          <a:p>
            <a:pPr indent="-508000" lvl="0" marL="457200" rtl="0" algn="l">
              <a:spcBef>
                <a:spcPts val="1000"/>
              </a:spcBef>
              <a:spcAft>
                <a:spcPts val="0"/>
              </a:spcAft>
              <a:buSzPts val="4400"/>
              <a:buChar char="●"/>
            </a:pPr>
            <a:r>
              <a:rPr lang="ru-RU" sz="4400"/>
              <a:t>Однозначно рекомендуется продление проекта на следующий семестр и подача заявки в инновационный фонд.  </a:t>
            </a:r>
            <a:endParaRPr sz="4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 txBox="1"/>
          <p:nvPr>
            <p:ph type="title"/>
          </p:nvPr>
        </p:nvSpPr>
        <p:spPr>
          <a:xfrm>
            <a:off x="1034250" y="2537450"/>
            <a:ext cx="13817700" cy="21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ru-RU"/>
              <a:t>Спасибо за внимание!</a:t>
            </a:r>
            <a:endParaRPr/>
          </a:p>
        </p:txBody>
      </p:sp>
      <p:sp>
        <p:nvSpPr>
          <p:cNvPr id="231" name="Google Shape;231;p10"/>
          <p:cNvSpPr txBox="1"/>
          <p:nvPr/>
        </p:nvSpPr>
        <p:spPr>
          <a:xfrm>
            <a:off x="1034254" y="5948671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7099" lvl="0" marL="377099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377099" lvl="0" marL="377099" marR="0" rtl="0" algn="l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3799839" y="5933450"/>
            <a:ext cx="89586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http://livt.samgtu.ru/node/55</a:t>
            </a: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3799875" y="6603075"/>
            <a:ext cx="52065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+7(</a:t>
            </a:r>
            <a:r>
              <a:rPr lang="ru-RU" sz="3200">
                <a:solidFill>
                  <a:schemeClr val="dk1"/>
                </a:solidFill>
              </a:rPr>
              <a:t>927</a:t>
            </a: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ru-RU" sz="3200">
                <a:solidFill>
                  <a:schemeClr val="dk1"/>
                </a:solidFill>
              </a:rPr>
              <a:t>6540851</a:t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3799875" y="7446100"/>
            <a:ext cx="52065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</a:rPr>
              <a:t>goodspik@yandex.ru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2023-10-12T08:46:59Z</dcterms:created>
  <dc:creator>Acer</dc:creator>
</cp:coreProperties>
</file>