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2" r:id="rId5"/>
    <p:sldId id="275" r:id="rId6"/>
    <p:sldId id="276" r:id="rId7"/>
    <p:sldId id="294" r:id="rId8"/>
    <p:sldId id="293" r:id="rId9"/>
    <p:sldId id="281" r:id="rId10"/>
    <p:sldId id="295" r:id="rId11"/>
    <p:sldId id="289" r:id="rId1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992"/>
    <a:srgbClr val="AEC2D8"/>
    <a:srgbClr val="98432A"/>
    <a:srgbClr val="D84400"/>
    <a:srgbClr val="44678D"/>
    <a:srgbClr val="263E5A"/>
    <a:srgbClr val="D6E0EB"/>
    <a:srgbClr val="728DAB"/>
    <a:srgbClr val="C95B3A"/>
    <a:srgbClr val="2D4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634"/>
  </p:normalViewPr>
  <p:slideViewPr>
    <p:cSldViewPr snapToGrid="0" showGuides="1">
      <p:cViewPr varScale="1">
        <p:scale>
          <a:sx n="114" d="100"/>
          <a:sy n="114" d="100"/>
        </p:scale>
        <p:origin x="414" y="96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28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B0A635D-C2B0-4636-9ECE-88BEDE5BF8F9}" type="datetime1">
              <a:rPr lang="ru-RU" smtClean="0"/>
              <a:t>19.11.2023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B8DC1D1-B6C2-C644-8BF1-C34DBFFE1C7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A894A48D-3417-BE20-3062-A36609690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/>
          </a:p>
        </p:txBody>
      </p:sp>
      <p:sp>
        <p:nvSpPr>
          <p:cNvPr id="9" name="Образ слайда 8">
            <a:extLst>
              <a:ext uri="{FF2B5EF4-FFF2-40B4-BE49-F238E27FC236}">
                <a16:creationId xmlns:a16="http://schemas.microsoft.com/office/drawing/2014/main" id="{AC9ED954-709D-51DC-3EA0-0E06FE1D7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1F57F2FB-2942-7663-E6DB-E3A976549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/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ED31FE42-8AA6-DC9C-5EE7-8737143C1D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307981A-DBA8-4B87-A4F1-9ADC24B802AB}" type="datetime1">
              <a:rPr lang="ru-RU" smtClean="0"/>
              <a:t>19.11.2023</a:t>
            </a:fld>
            <a:endParaRPr lang="ru-RU" dirty="0"/>
          </a:p>
        </p:txBody>
      </p:sp>
      <p:sp>
        <p:nvSpPr>
          <p:cNvPr id="12" name="Заметки 11">
            <a:extLst>
              <a:ext uri="{FF2B5EF4-FFF2-40B4-BE49-F238E27FC236}">
                <a16:creationId xmlns:a16="http://schemas.microsoft.com/office/drawing/2014/main" id="{5F659C92-43C4-05C5-9170-5CF256AF9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74923A81-0599-8ECF-BDF0-A4898D468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fld id="{FDBF3159-94EB-4F6B-8273-09F1A6B019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1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71288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2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1437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3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3581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4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799336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5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889056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smtClean="0"/>
              <a:t>6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1077465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smtClean="0"/>
              <a:t>7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424331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t>8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76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24" name="Прямая соединительная линия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800" b="0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47" name="Контент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изображение≈≈</a:t>
            </a:r>
          </a:p>
        </p:txBody>
      </p:sp>
      <p:sp>
        <p:nvSpPr>
          <p:cNvPr id="9" name="Полилиния: Фигура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: фигура 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2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26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6" name="Полилиния: Фигура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8" name="Полилиния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30" name="Полилиния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 dirty="0"/>
              <a:t>Название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noProof="0" smtClean="0"/>
              <a:pPr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4" name="Контент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1" name="Текст 47" descr="Щелкните значок, чтобы добавить фото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1" cap="all" baseline="0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Контент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онтент с оформл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аблица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9" name="Полилиния: Фигура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3" name="Полилиния: Фигура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rtlCol="0" anchor="b">
            <a:noAutofit/>
          </a:bodyPr>
          <a:lstStyle>
            <a:lvl1pPr>
              <a:defRPr lang="ru-RU" sz="2700">
                <a:latin typeface="+mn-lt"/>
              </a:defRPr>
            </a:lvl1pPr>
          </a:lstStyle>
          <a:p>
            <a:pPr rtl="0"/>
            <a:r>
              <a:rPr lang="ru-RU"/>
              <a:t>Щелкните, чтобы изменить стиль текста</a:t>
            </a:r>
          </a:p>
        </p:txBody>
      </p:sp>
      <p:sp>
        <p:nvSpPr>
          <p:cNvPr id="11" name="Подзаголовок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4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" name="Полилиния: Фигура 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Полилиния: Фигура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Полилиния: Фигура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  <a:endParaRPr lang="ru-RU" noProof="0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участника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52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3" name="Контент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2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Контент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1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2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участников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6" name="Контент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8" name="Контент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 dirty="0"/>
          </a:p>
        </p:txBody>
      </p:sp>
      <p:sp>
        <p:nvSpPr>
          <p:cNvPr id="4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6" name="Контент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9" name="Контент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0" name="Контент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5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2" name="Контент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5" name="Контент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5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8" name="Контент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5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 rtlCol="0">
            <a:noAutofit/>
          </a:bodyPr>
          <a:lstStyle>
            <a:lvl1pPr>
              <a:defRPr lang="ru-RU" b="0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столбцов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Полилиния: Фигура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6" name="Полилиния: Фигура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7" name="Полилиния: Фигура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4" name="Контент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6" name="Контент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1" name="Контент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3" name="Контент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45" name="Контент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25" name="Заголовок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0" name="Контент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1" name="Контент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27" name="Контент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4" name="Заголовок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5" name="Контент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8" name="Контент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9" name="Контент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олилиния: Форма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7" name="Полилиния: Фигура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8" name="Полилиния: Фигура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9" name="Полилиния: Фигура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0" name="Полилиния: Фигура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1" name="Полилиния: Фигура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2" name="Полилиния: Фигура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3" name="Полилиния: Фигура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4" name="Полилиния: Фигура 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5" name="Полилиния: Фигура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6" name="Полилиния: Фигура 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7" name="Полилиния: Фигура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8" name="Полилиния: Фигура 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9" name="Полилиния: фигура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0" name="Полилиния: фигура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1" name="Полилиния: Фигура 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Полилиния: фигура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Полилиния: Фигура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Полилиния: Фигура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6" name="Контент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8" name="Контент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ru-RU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0" name="Контент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2" name="Контент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4" name="Контент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8" name="Полилиния: Фигура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1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3" name="Контент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7" name="Рисунок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2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3" name="Объект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4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Объект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7" name="Полилиния: Фигура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en-US"/>
          </a:p>
        </p:txBody>
      </p:sp>
      <p:sp>
        <p:nvSpPr>
          <p:cNvPr id="18" name="Объект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19" name="Полилиния: Форма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0" name="Полилиния: Фигура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олилиния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9" name="Шестиугольник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0" name="Шестиугольник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1" name="Шестиугольник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2" name="Шестиугольник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4" name="Полилиния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4" name="Шестиугольник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5" name="Шестиугольник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3" name="Полилиния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8" name="Шестиугольник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6" name="Полилиния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29" name="Объект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30" name="Объект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31" name="Объект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altLang="zh-CN" dirty="0"/>
          </a:p>
        </p:txBody>
      </p:sp>
      <p:sp>
        <p:nvSpPr>
          <p:cNvPr id="21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0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нт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fld id="{47FEACEE-25B4-4A2D-B147-27296E36371D}" type="slidenum">
              <a:rPr lang="ru-RU" altLang="zh-CN" smtClean="0"/>
              <a:pPr/>
              <a:t>‹#›</a:t>
            </a:fld>
            <a:endParaRPr lang="ru-RU" altLang="zh-CN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28" y="2400279"/>
            <a:ext cx="5412396" cy="2057441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2000" b="0" i="0" dirty="0">
                <a:solidFill>
                  <a:schemeClr val="tx1"/>
                </a:solidFill>
                <a:effectLst/>
                <a:latin typeface="Bahnschrift Light Condensed" panose="020B0502040204020203" pitchFamily="34" charset="0"/>
              </a:rPr>
              <a:t> Образовательный онлайн-сервис для школьников, который работает по принципу «социальной образовательной платформой» по аналогии с социальной сетью.</a:t>
            </a:r>
            <a:endParaRPr lang="ru-RU" sz="2000" dirty="0">
              <a:solidFill>
                <a:schemeClr val="tx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01366" y="4172084"/>
            <a:ext cx="2156902" cy="76028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  <a:p>
            <a:pPr rtl="0"/>
            <a:r>
              <a:rPr lang="ru-RU" dirty="0"/>
              <a:t>Студент ПИШ </a:t>
            </a:r>
            <a:r>
              <a:rPr lang="ru-RU" dirty="0" err="1"/>
              <a:t>ПсковГУ</a:t>
            </a:r>
            <a:endParaRPr lang="ru-RU" dirty="0"/>
          </a:p>
        </p:txBody>
      </p:sp>
      <p:pic>
        <p:nvPicPr>
          <p:cNvPr id="30" name="Рисунок 29" descr="Люди в офисе обсуждают работу рядом с ноутбуком&#10;">
            <a:extLst>
              <a:ext uri="{FF2B5EF4-FFF2-40B4-BE49-F238E27FC236}">
                <a16:creationId xmlns:a16="http://schemas.microsoft.com/office/drawing/2014/main" id="{18C88B4D-F554-49C2-A23C-DFE94D4C835B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" r="1875"/>
          <a:stretch/>
        </p:blipFill>
        <p:spPr>
          <a:xfrm>
            <a:off x="6742557" y="821836"/>
            <a:ext cx="4405503" cy="5066346"/>
          </a:xfrm>
        </p:spPr>
      </p:pic>
      <p:sp>
        <p:nvSpPr>
          <p:cNvPr id="10" name="Полилиния: Фигура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илиния: Фигура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95" y="3429000"/>
            <a:ext cx="4253399" cy="1740114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b="0" dirty="0">
                <a:latin typeface="Bahnschrift Light Condensed" panose="020B0502040204020203" pitchFamily="34" charset="0"/>
              </a:rPr>
              <a:t>Решаемые проблемы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FEA3BB9-F064-CFBE-C0BE-BB7A22A4DC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Bahnschrift Light Condensed" panose="020B0502040204020203" pitchFamily="34" charset="0"/>
              </a:rPr>
              <a:t>Отсутствие мотивации учиться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8024C77-A2F8-1ABA-5412-E6BB88B5FA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65668" y="1076241"/>
            <a:ext cx="1914694" cy="10547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Bahnschrift Light Condensed" panose="020B0502040204020203" pitchFamily="34" charset="0"/>
              </a:rPr>
              <a:t>Отсутствие заинтересованности в учёбе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41202DB-E499-EB19-8A48-A3301DA59E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Bahnschrift Light Condensed" panose="020B0502040204020203" pitchFamily="34" charset="0"/>
              </a:rPr>
              <a:t>Стопор в решении различных задач по учёбе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D5402852-C1AD-6A4E-DAA7-0AE582A742F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Bahnschrift Light Condensed" panose="020B0502040204020203" pitchFamily="34" charset="0"/>
              </a:rPr>
              <a:t>Отсутствие друзей по интересам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ABF1D337-2A3C-A0FB-A6CD-5E4B9D6DFD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Bahnschrift Light Condensed" panose="020B0502040204020203" pitchFamily="34" charset="0"/>
              </a:rPr>
              <a:t>Малое количество полезных проектов и изобретений</a:t>
            </a:r>
          </a:p>
        </p:txBody>
      </p:sp>
      <p:sp>
        <p:nvSpPr>
          <p:cNvPr id="21" name="Нижний колонтитул 19">
            <a:extLst>
              <a:ext uri="{FF2B5EF4-FFF2-40B4-BE49-F238E27FC236}">
                <a16:creationId xmlns:a16="http://schemas.microsoft.com/office/drawing/2014/main" id="{A6E539FA-B60E-5585-524F-1BFA8C5B3E2F}"/>
              </a:ext>
            </a:extLst>
          </p:cNvPr>
          <p:cNvSpPr txBox="1">
            <a:spLocks/>
          </p:cNvSpPr>
          <p:nvPr/>
        </p:nvSpPr>
        <p:spPr>
          <a:xfrm>
            <a:off x="486699" y="6085719"/>
            <a:ext cx="4114800" cy="365125"/>
          </a:xfrm>
          <a:prstGeom prst="rect">
            <a:avLst/>
          </a:prstGeom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lang="ru-RU"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r>
              <a:rPr lang="ru-RU" sz="120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Название презентации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6D0CF6-7418-9349-F7A8-045EA96B2D0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Социальная образовательная программа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smtClean="0"/>
              <a:pPr/>
              <a:t>2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Введение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9574" y="3435546"/>
            <a:ext cx="4260180" cy="243633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Проект «</a:t>
            </a:r>
            <a:r>
              <a:rPr lang="en-US" dirty="0" err="1"/>
              <a:t>Uchebkavkaif</a:t>
            </a:r>
            <a:r>
              <a:rPr lang="ru-RU" dirty="0"/>
              <a:t>» направлен на повышение увлечённости детей и подростков в учёбу. В этом проекте дети смогут помогать друг другу в обучении, смогут соревноваться за лучшее место в рейтинге успеваемости по учёбе. Ребята смогут найти друзей по интересам и вместе будут создавать всевозможные проекты.</a:t>
            </a:r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01EC1F-42C9-66C4-9D49-F6AF79D5BE91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Социальная образовательная программа</a:t>
            </a:r>
          </a:p>
        </p:txBody>
      </p:sp>
      <p:pic>
        <p:nvPicPr>
          <p:cNvPr id="12" name="Рисунок 11" descr="Люди с ноутбуками сидят вокруг стола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4821" y="311581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dirty="0">
              <a:ln>
                <a:noFill/>
              </a:ln>
              <a:solidFill>
                <a:srgbClr val="F7D95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smtClean="0"/>
              <a:pPr/>
              <a:t>3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08" y="2836026"/>
            <a:ext cx="4757180" cy="365125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latin typeface="Bahnschrift Light Condensed" panose="020B0502040204020203" pitchFamily="34" charset="0"/>
              </a:rPr>
              <a:t>Конкуренты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610345-FF40-D90A-5C88-A462A10E487B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Социальная образовательная программа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4</a:t>
            </a:fld>
            <a:endParaRPr lang="ru-RU" altLang="zh-CN" noProof="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D5DCCC-B246-45A7-B7D7-A8B904A585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42" r="-8" b="19728"/>
          <a:stretch/>
        </p:blipFill>
        <p:spPr>
          <a:xfrm>
            <a:off x="7602225" y="813542"/>
            <a:ext cx="3166467" cy="4775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5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59">
            <a:extLst>
              <a:ext uri="{FF2B5EF4-FFF2-40B4-BE49-F238E27FC236}">
                <a16:creationId xmlns:a16="http://schemas.microsoft.com/office/drawing/2014/main" id="{0031CE36-F77D-3964-C169-771DBA49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Преимущества нашего проекта</a:t>
            </a:r>
          </a:p>
        </p:txBody>
      </p:sp>
      <p:pic>
        <p:nvPicPr>
          <p:cNvPr id="26" name="Рисунок 25" descr="Макет дизайна веб-сайта: наброски на белой бумаге">
            <a:extLst>
              <a:ext uri="{FF2B5EF4-FFF2-40B4-BE49-F238E27FC236}">
                <a16:creationId xmlns:a16="http://schemas.microsoft.com/office/drawing/2014/main" id="{4CBFAFCC-A306-4EA1-BEE3-7557795635A8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7" name="Текст 36">
            <a:extLst>
              <a:ext uri="{FF2B5EF4-FFF2-40B4-BE49-F238E27FC236}">
                <a16:creationId xmlns:a16="http://schemas.microsoft.com/office/drawing/2014/main" id="{16D3C8BC-FB28-3127-D29E-D4195120A3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Охват возрастной категории больше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520E98B6-7B33-8FD4-A662-31DD4B85E22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50705" y="4246516"/>
            <a:ext cx="2653545" cy="138249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У конкурентов проект ориентирован на 1-4 классы, а у нас охват от школьников до студентов, тем самым клиентоориентированность выше.</a:t>
            </a:r>
          </a:p>
          <a:p>
            <a:pPr rtl="0"/>
            <a:endParaRPr lang="ru-RU" dirty="0"/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2C8E94EA-2767-D144-C1BB-32AA2C99723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1506" y="3649390"/>
            <a:ext cx="3012438" cy="3843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Возможности 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78466807-A2DA-EC5D-ACDE-B83D6F7169EA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811506" y="4213562"/>
            <a:ext cx="2653545" cy="172710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 нашей сети будет куда больше возможностей для наших пользователей. </a:t>
            </a:r>
            <a:br>
              <a:rPr lang="ru-RU" dirty="0"/>
            </a:br>
            <a:r>
              <a:rPr lang="ru-RU" dirty="0"/>
              <a:t>Например: таблица лидеров по успеваемости, которая стимулирует ребят заниматься лучше. </a:t>
            </a:r>
            <a:br>
              <a:rPr lang="ru-RU" dirty="0"/>
            </a:br>
            <a:r>
              <a:rPr lang="ru-RU" dirty="0"/>
              <a:t>Возможность находить друзей со схожими интересами и создавать совместные проекты.</a:t>
            </a:r>
          </a:p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243AAE-D428-CAAE-DCAF-0266FEEEAC70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smtClean="0"/>
              <a:pPr rtl="0"/>
              <a:t>5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418214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446CC6CC-33D7-4181-9969-72896FDB1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Знакомьтесь с нашей командой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B0A05F6-A265-D617-87EB-C8B6D39D74EB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3"/>
          <a:srcRect/>
          <a:stretch/>
        </p:blipFill>
        <p:spPr>
          <a:xfrm>
            <a:off x="1247740" y="2560353"/>
            <a:ext cx="2102177" cy="2102177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DB6BD53F-D255-3797-F9DC-749DBF8EDF8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27BA33-7687-746F-7A99-5769ACAA19D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Президент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FA36B7F-14F3-90DF-9E76-191C5C5FAC68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4"/>
          <a:srcRect/>
          <a:stretch/>
        </p:blipFill>
        <p:spPr>
          <a:xfrm>
            <a:off x="3843118" y="1895852"/>
            <a:ext cx="1852682" cy="2102177"/>
          </a:xfr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C77216C-99F2-F20D-361E-FC77B2A1C2D5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673DA38-7DA2-CC40-82FC-BFB56BC10F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Генеральный директор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54A63EA-7896-2DED-D661-BA5C81B77241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5"/>
          <a:srcRect t="29050" b="14682"/>
          <a:stretch/>
        </p:blipFill>
        <p:spPr>
          <a:xfrm>
            <a:off x="6373523" y="2558254"/>
            <a:ext cx="2073502" cy="2271668"/>
          </a:xfrm>
        </p:spPr>
      </p:pic>
      <p:sp>
        <p:nvSpPr>
          <p:cNvPr id="22" name="Текст 21">
            <a:extLst>
              <a:ext uri="{FF2B5EF4-FFF2-40B4-BE49-F238E27FC236}">
                <a16:creationId xmlns:a16="http://schemas.microsoft.com/office/drawing/2014/main" id="{A386226D-550B-455D-862A-19F0F7E85FDF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517DFAED-4F69-372D-790F-14ABD197D92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Директор по производству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1777469-AD50-4BAD-6B31-B56D669485CE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6"/>
          <a:srcRect/>
          <a:stretch/>
        </p:blipFill>
        <p:spPr>
          <a:xfrm>
            <a:off x="9124748" y="1945511"/>
            <a:ext cx="1392830" cy="2102177"/>
          </a:xfrm>
        </p:spPr>
      </p:pic>
      <p:sp>
        <p:nvSpPr>
          <p:cNvPr id="26" name="Текст 25">
            <a:extLst>
              <a:ext uri="{FF2B5EF4-FFF2-40B4-BE49-F238E27FC236}">
                <a16:creationId xmlns:a16="http://schemas.microsoft.com/office/drawing/2014/main" id="{D32E8129-4557-FB4F-128A-16770815B5B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78DDF0BA-462B-C044-14AF-F2FD2BFBAE3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Вице-президент по маркетингу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AB8CE6-4705-57FA-7F0F-F4A5C574996B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Социальная образовательная программа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30A8DD-65EB-D1E9-81DF-DAAA9451B1A9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smtClean="0"/>
              <a:pPr rtl="0"/>
              <a:t>6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10788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721E73BA-53B9-C0C1-476A-00736A64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Как мы этого достигнем</a:t>
            </a:r>
          </a:p>
        </p:txBody>
      </p:sp>
      <p:pic>
        <p:nvPicPr>
          <p:cNvPr id="192" name="Рисунок 191" descr="Счеты (сплошная заливка)">
            <a:extLst>
              <a:ext uri="{FF2B5EF4-FFF2-40B4-BE49-F238E27FC236}">
                <a16:creationId xmlns:a16="http://schemas.microsoft.com/office/drawing/2014/main" id="{03D5E3D1-D423-EF5A-EE43-00CF1BD7FF6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182" r="5182"/>
          <a:stretch>
            <a:fillRect/>
          </a:stretch>
        </p:blipFill>
        <p:spPr/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FA96FE97-5E27-FC36-5E3A-511A31E6C78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Окупаемость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CE5DE1C-24E7-3841-9376-89E91B4A476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271608" y="1469069"/>
            <a:ext cx="5297780" cy="150616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 затрат то нет по факту, только разработчикам для мотивации</a:t>
            </a:r>
          </a:p>
          <a:p>
            <a:pPr rtl="0"/>
            <a:endParaRPr lang="ru-RU" dirty="0"/>
          </a:p>
        </p:txBody>
      </p:sp>
      <p:pic>
        <p:nvPicPr>
          <p:cNvPr id="194" name="Рисунок 193" descr="Линейчатая диаграмма с трендом повышения (сплошная заливка)">
            <a:extLst>
              <a:ext uri="{FF2B5EF4-FFF2-40B4-BE49-F238E27FC236}">
                <a16:creationId xmlns:a16="http://schemas.microsoft.com/office/drawing/2014/main" id="{FAB9DE8A-4935-A3E0-0122-F76CDEAC29D1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61" r="2661"/>
          <a:stretch>
            <a:fillRect/>
          </a:stretch>
        </p:blipFill>
        <p:spPr/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DC774673-50D8-2D6F-C339-6E4B0A126B0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Сразу в топ ворвёмся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EB5763E-8BC0-F6C3-3814-6649A828C00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271608" y="3419684"/>
            <a:ext cx="5297780" cy="1177789"/>
          </a:xfrm>
        </p:spPr>
        <p:txBody>
          <a:bodyPr rtlCol="0"/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Отвечаю</a:t>
            </a:r>
          </a:p>
          <a:p>
            <a:pPr rtl="0"/>
            <a:endParaRPr lang="ru-RU" dirty="0"/>
          </a:p>
        </p:txBody>
      </p:sp>
      <p:pic>
        <p:nvPicPr>
          <p:cNvPr id="196" name="Рисунок 195" descr="Звено цепи (сплошная заливка)">
            <a:extLst>
              <a:ext uri="{FF2B5EF4-FFF2-40B4-BE49-F238E27FC236}">
                <a16:creationId xmlns:a16="http://schemas.microsoft.com/office/drawing/2014/main" id="{B21D7164-3991-2960-0F80-CB302359CD8D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528" r="2528"/>
          <a:stretch>
            <a:fillRect/>
          </a:stretch>
        </p:blipFill>
        <p:spPr/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D3E02E0C-26E8-8160-D35F-2398015C05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Реклама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C78180D0-1AB6-8416-0EB1-10648E1A605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В </a:t>
            </a:r>
            <a:r>
              <a:rPr lang="en-US" dirty="0"/>
              <a:t>Google Play</a:t>
            </a:r>
            <a:r>
              <a:rPr lang="ru-RU" dirty="0"/>
              <a:t> покупаем рекламу и выводим своё приложение в топ, а там само пойдет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96C503-BABC-632E-06CA-12C8474920E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smtClean="0"/>
              <a:pPr rtl="0"/>
              <a:t>7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519727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Спасибо!</a:t>
            </a:r>
          </a:p>
        </p:txBody>
      </p:sp>
      <p:pic>
        <p:nvPicPr>
          <p:cNvPr id="14" name="Рисунок 13" descr="Люди, работающие в офисе">
            <a:extLst>
              <a:ext uri="{FF2B5EF4-FFF2-40B4-BE49-F238E27FC236}">
                <a16:creationId xmlns:a16="http://schemas.microsoft.com/office/drawing/2014/main" id="{496155F4-61B2-441D-9F16-788866450DA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Рисунок 15" descr="Люди в офисе обсуждают работу рядом с ноутбуком&#10;">
            <a:extLst>
              <a:ext uri="{FF2B5EF4-FFF2-40B4-BE49-F238E27FC236}">
                <a16:creationId xmlns:a16="http://schemas.microsoft.com/office/drawing/2014/main" id="{BCD5762E-DD49-42B3-9CA8-46A4AD7193E2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Рисунок 17" descr="Макет дизайна веб-сайта: наброски на белой бумаге">
            <a:extLst>
              <a:ext uri="{FF2B5EF4-FFF2-40B4-BE49-F238E27FC236}">
                <a16:creationId xmlns:a16="http://schemas.microsoft.com/office/drawing/2014/main" id="{1051CD21-1408-4D13-BF0B-0D7013AD2D0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5" name="Текст 24">
            <a:extLst>
              <a:ext uri="{FF2B5EF4-FFF2-40B4-BE49-F238E27FC236}">
                <a16:creationId xmlns:a16="http://schemas.microsoft.com/office/drawing/2014/main" id="{B993E4D5-4AD0-4740-096D-6822944C8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96000" y="3093990"/>
            <a:ext cx="4029512" cy="187979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Щербаков Павел</a:t>
            </a:r>
          </a:p>
          <a:p>
            <a:pPr lvl="0" rtl="0"/>
            <a:r>
              <a:rPr lang="en-US" dirty="0"/>
              <a:t>scherbakov.paul2004@gmail.com</a:t>
            </a:r>
            <a:endParaRPr lang="ru-RU" dirty="0"/>
          </a:p>
          <a:p>
            <a:pPr rtl="0"/>
            <a:r>
              <a:rPr lang="en-US" dirty="0"/>
              <a:t>+79532378676</a:t>
            </a:r>
            <a:endParaRPr lang="ru-RU" dirty="0"/>
          </a:p>
        </p:txBody>
      </p:sp>
      <p:pic>
        <p:nvPicPr>
          <p:cNvPr id="28" name="Рисунок 27" descr="Женщина-бизнесмен смотрит на наклейки на стене">
            <a:extLst>
              <a:ext uri="{FF2B5EF4-FFF2-40B4-BE49-F238E27FC236}">
                <a16:creationId xmlns:a16="http://schemas.microsoft.com/office/drawing/2014/main" id="{B746A775-E65C-70F6-9DB4-E51F7F2DAEC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​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Arial Black"/>
        <a:ea typeface=""/>
        <a:cs typeface="Arial Black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71627982_TF00951641_Win32" id="{FCC91359-B634-4883-A2B8-19CEDDDA07B5}" vid="{8CC0BCB0-159C-4E0C-8711-4CE9AA66106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AD9BE2-6B3D-4616-B044-300A8177DEA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515263-A3DE-4193-B6AA-5C449C945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CFA8B0-C7B8-4655-A378-2962C0479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Светлая презентация с шестиугольником</Template>
  <TotalTime>42</TotalTime>
  <Words>270</Words>
  <Application>Microsoft Office PowerPoint</Application>
  <PresentationFormat>Широкоэкранный</PresentationFormat>
  <Paragraphs>56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Abadi</vt:lpstr>
      <vt:lpstr>Arial</vt:lpstr>
      <vt:lpstr>Arial Black</vt:lpstr>
      <vt:lpstr>Bahnschrift Light Condensed</vt:lpstr>
      <vt:lpstr>Calibri</vt:lpstr>
      <vt:lpstr>Пользовательская​</vt:lpstr>
      <vt:lpstr> Образовательный онлайн-сервис для школьников, который работает по принципу «социальной образовательной платформой» по аналогии с социальной сетью.</vt:lpstr>
      <vt:lpstr>Решаемые проблемы</vt:lpstr>
      <vt:lpstr>Введение</vt:lpstr>
      <vt:lpstr>Конкуренты</vt:lpstr>
      <vt:lpstr>Преимущества нашего проекта</vt:lpstr>
      <vt:lpstr>Знакомьтесь с нашей командой</vt:lpstr>
      <vt:lpstr>Как мы этого достигнем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Образовательный онлайн-сервис для школьников, который работает по принципу «социальной образовательной платформой» по аналогии с социальной сетью.</dc:title>
  <dc:creator>qw1p</dc:creator>
  <cp:lastModifiedBy>qw1p</cp:lastModifiedBy>
  <cp:revision>5</cp:revision>
  <dcterms:created xsi:type="dcterms:W3CDTF">2023-11-19T18:41:01Z</dcterms:created>
  <dcterms:modified xsi:type="dcterms:W3CDTF">2023-11-19T19:24:00Z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