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8" r:id="rId2"/>
    <p:sldId id="277" r:id="rId3"/>
    <p:sldId id="270" r:id="rId4"/>
    <p:sldId id="279" r:id="rId5"/>
    <p:sldId id="274" r:id="rId6"/>
    <p:sldId id="259" r:id="rId7"/>
    <p:sldId id="273" r:id="rId8"/>
    <p:sldId id="264" r:id="rId9"/>
    <p:sldId id="269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5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80" autoAdjust="0"/>
  </p:normalViewPr>
  <p:slideViewPr>
    <p:cSldViewPr snapToGrid="0" showGuides="1">
      <p:cViewPr varScale="1">
        <p:scale>
          <a:sx n="90" d="100"/>
          <a:sy n="90" d="100"/>
        </p:scale>
        <p:origin x="466" y="67"/>
      </p:cViewPr>
      <p:guideLst>
        <p:guide pos="765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F70B1-3ECE-4938-AA5E-E3AF2260F3F3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BF12B-7BAA-47C7-AF8D-7E2509A3CF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1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AEBA6-E1C6-4C34-A4FE-DBA8869DCEA8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E0FCB-907E-4DA5-AF1F-8F6A2D9E2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607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E0FCB-907E-4DA5-AF1F-8F6A2D9E258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29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1819275" y="1733550"/>
            <a:ext cx="8839200" cy="2305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aseline="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ru-RU" dirty="0"/>
              <a:t>Название </a:t>
            </a:r>
            <a:r>
              <a:rPr lang="ru-RU" dirty="0" err="1"/>
              <a:t>стартапа</a:t>
            </a:r>
            <a:endParaRPr lang="ru-R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2867A0"/>
                </a:solidFill>
              </a:rPr>
              <a:t>Технологическое направление: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4829174" y="4356100"/>
            <a:ext cx="5864226" cy="368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8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наименование</a:t>
            </a:r>
          </a:p>
        </p:txBody>
      </p:sp>
    </p:spTree>
    <p:extLst>
      <p:ext uri="{BB962C8B-B14F-4D97-AF65-F5344CB8AC3E}">
        <p14:creationId xmlns:p14="http://schemas.microsoft.com/office/powerpoint/2010/main" val="215027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5316" y="10432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Аннотация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86675" y="3181350"/>
            <a:ext cx="1985025" cy="2819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0" y="3181350"/>
            <a:ext cx="2749550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49625" y="3181350"/>
            <a:ext cx="33185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1" y="800100"/>
            <a:ext cx="4705350" cy="723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(1-2 предложения)</a:t>
            </a:r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7239001" y="800100"/>
            <a:ext cx="4362450" cy="723900"/>
          </a:xfrm>
        </p:spPr>
        <p:txBody>
          <a:bodyPr>
            <a:normAutofit/>
          </a:bodyPr>
          <a:lstStyle>
            <a:lvl1pPr marL="285750" indent="-285750">
              <a:lnSpc>
                <a:spcPct val="70000"/>
              </a:lnSpc>
              <a:buClr>
                <a:srgbClr val="2867A0"/>
              </a:buClr>
              <a:buFont typeface="Arial" panose="020B0604020202020204" pitchFamily="34" charset="0"/>
              <a:buChar char="•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 (5-7 задач)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2752075" y="3181350"/>
            <a:ext cx="19850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652489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Решение: как продукт решает проблему потребителя</a:t>
            </a:r>
          </a:p>
        </p:txBody>
      </p:sp>
      <p:grpSp>
        <p:nvGrpSpPr>
          <p:cNvPr id="17" name="Группа 16"/>
          <p:cNvGrpSpPr/>
          <p:nvPr userDrawn="1"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Преимущества, выгоды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gains)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Проблемы, боли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мешает потребителю выполнять свои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волнует потребителя до, во время и после выполнения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Потребности/задачи/работы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jobs)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потребности закрывает?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</p:spPr>
      </p:pic>
      <p:sp>
        <p:nvSpPr>
          <p:cNvPr id="40" name="Прямоугольник 39"/>
          <p:cNvSpPr/>
          <p:nvPr userDrawn="1"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6195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6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3053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2296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28790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Проблема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проблемной ситуации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4" y="3742870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Статистика, результаты опросов, ссылки на 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1427527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B2B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юр.лиц</a:t>
            </a:r>
            <a:r>
              <a:rPr lang="ru-RU" dirty="0"/>
              <a:t> /компаний указать: категория бизнеса (малый, средний, крупный), отрасль, география, специфика деятельности </a:t>
            </a:r>
            <a:r>
              <a:rPr lang="ru-RU" dirty="0" err="1"/>
              <a:t>итд</a:t>
            </a:r>
            <a:r>
              <a:rPr lang="ru-RU" dirty="0"/>
              <a:t>.. При наличии привести конкретные примеры таких компаний с указанием полного наименования юридического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787891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B2C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физ.лиц</a:t>
            </a:r>
            <a:r>
              <a:rPr lang="ru-RU" dirty="0"/>
              <a:t> указать: социально-демографические характеристики (пол, возраст, образование, уровень дохода </a:t>
            </a:r>
            <a:r>
              <a:rPr lang="ru-RU" dirty="0" err="1"/>
              <a:t>итд</a:t>
            </a:r>
            <a:r>
              <a:rPr lang="ru-RU" dirty="0"/>
              <a:t>.), вкусы, предпочтения, привычки, модели потребления </a:t>
            </a:r>
            <a:r>
              <a:rPr lang="ru-RU" dirty="0" err="1"/>
              <a:t>итд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4410" y="142426"/>
            <a:ext cx="28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Результат / продукт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5" y="3481614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Описание продукта – технические, функциональные, эксплуатационные и иные характеристики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5" y="1028700"/>
            <a:ext cx="4996996" cy="66947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Технология, сервис, устройство, свой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248196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Ценностное</a:t>
            </a:r>
            <a:r>
              <a:rPr lang="ru-RU" sz="2400" b="1" baseline="0" dirty="0">
                <a:solidFill>
                  <a:srgbClr val="2867A0"/>
                </a:solidFill>
              </a:rPr>
              <a:t> предложение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74173" y="740454"/>
            <a:ext cx="7812313" cy="1233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02789" y="3545114"/>
            <a:ext cx="4007953" cy="236220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4646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Бизнес-модель</a:t>
            </a:r>
          </a:p>
        </p:txBody>
      </p:sp>
      <p:sp>
        <p:nvSpPr>
          <p:cNvPr id="5" name="Google Shape;526;p43">
            <a:extLst>
              <a:ext uri="{FF2B5EF4-FFF2-40B4-BE49-F238E27FC236}">
                <a16:creationId xmlns:a16="http://schemas.microsoft.com/office/drawing/2014/main" id="{BF8B7A66-5663-FB08-2AD6-0085C6794F2A}"/>
              </a:ext>
            </a:extLst>
          </p:cNvPr>
          <p:cNvSpPr txBox="1"/>
          <p:nvPr userDrawn="1"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527;p43">
            <a:extLst>
              <a:ext uri="{FF2B5EF4-FFF2-40B4-BE49-F238E27FC236}">
                <a16:creationId xmlns:a16="http://schemas.microsoft.com/office/drawing/2014/main" id="{F8B339A6-31D8-60BF-A026-59D4910E122E}"/>
              </a:ext>
            </a:extLst>
          </p:cNvPr>
          <p:cNvSpPr txBox="1"/>
          <p:nvPr userDrawn="1"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Google Shape;528;p43">
            <a:extLst>
              <a:ext uri="{FF2B5EF4-FFF2-40B4-BE49-F238E27FC236}">
                <a16:creationId xmlns:a16="http://schemas.microsoft.com/office/drawing/2014/main" id="{F785EAA9-2531-EAF0-68A8-89D15B70C1FE}"/>
              </a:ext>
            </a:extLst>
          </p:cNvPr>
          <p:cNvSpPr txBox="1"/>
          <p:nvPr userDrawn="1"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529;p43">
            <a:extLst>
              <a:ext uri="{FF2B5EF4-FFF2-40B4-BE49-F238E27FC236}">
                <a16:creationId xmlns:a16="http://schemas.microsoft.com/office/drawing/2014/main" id="{87F3961D-6689-BF38-238D-FEA48614AF58}"/>
              </a:ext>
            </a:extLst>
          </p:cNvPr>
          <p:cNvSpPr txBox="1"/>
          <p:nvPr userDrawn="1"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Google Shape;530;p43">
            <a:extLst>
              <a:ext uri="{FF2B5EF4-FFF2-40B4-BE49-F238E27FC236}">
                <a16:creationId xmlns:a16="http://schemas.microsoft.com/office/drawing/2014/main" id="{7EA61AB4-6721-CA02-3313-616534F2C4E4}"/>
              </a:ext>
            </a:extLst>
          </p:cNvPr>
          <p:cNvSpPr txBox="1"/>
          <p:nvPr userDrawn="1"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531;p43">
            <a:extLst>
              <a:ext uri="{FF2B5EF4-FFF2-40B4-BE49-F238E27FC236}">
                <a16:creationId xmlns:a16="http://schemas.microsoft.com/office/drawing/2014/main" id="{74A6E597-B0CE-A9F4-6B64-A3AD8BB95AF7}"/>
              </a:ext>
            </a:extLst>
          </p:cNvPr>
          <p:cNvSpPr txBox="1"/>
          <p:nvPr userDrawn="1"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532;p43">
            <a:extLst>
              <a:ext uri="{FF2B5EF4-FFF2-40B4-BE49-F238E27FC236}">
                <a16:creationId xmlns:a16="http://schemas.microsoft.com/office/drawing/2014/main" id="{516158E5-FD7E-3C0A-41F2-4BCD6BFCA71C}"/>
              </a:ext>
            </a:extLst>
          </p:cNvPr>
          <p:cNvSpPr txBox="1"/>
          <p:nvPr userDrawn="1"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 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Google Shape;533;p43">
            <a:extLst>
              <a:ext uri="{FF2B5EF4-FFF2-40B4-BE49-F238E27FC236}">
                <a16:creationId xmlns:a16="http://schemas.microsoft.com/office/drawing/2014/main" id="{60B2C170-FA35-BFC9-ECD7-FF744DD8D75B}"/>
              </a:ext>
            </a:extLst>
          </p:cNvPr>
          <p:cNvSpPr txBox="1"/>
          <p:nvPr userDrawn="1"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534;p43">
            <a:extLst>
              <a:ext uri="{FF2B5EF4-FFF2-40B4-BE49-F238E27FC236}">
                <a16:creationId xmlns:a16="http://schemas.microsoft.com/office/drawing/2014/main" id="{91777D51-2994-B0E0-67D7-D50EA322786C}"/>
              </a:ext>
            </a:extLst>
          </p:cNvPr>
          <p:cNvSpPr txBox="1"/>
          <p:nvPr userDrawn="1"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535;p43">
            <a:extLst>
              <a:ext uri="{FF2B5EF4-FFF2-40B4-BE49-F238E27FC236}">
                <a16:creationId xmlns:a16="http://schemas.microsoft.com/office/drawing/2014/main" id="{57F846ED-75F4-B41F-642B-8517EB818FEE}"/>
              </a:ext>
            </a:extLst>
          </p:cNvPr>
          <p:cNvSpPr/>
          <p:nvPr userDrawn="1"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Google Shape;536;p43">
            <a:extLst>
              <a:ext uri="{FF2B5EF4-FFF2-40B4-BE49-F238E27FC236}">
                <a16:creationId xmlns:a16="http://schemas.microsoft.com/office/drawing/2014/main" id="{4F8A154F-300F-1087-42E0-C06690A4F2A2}"/>
              </a:ext>
            </a:extLst>
          </p:cNvPr>
          <p:cNvSpPr/>
          <p:nvPr userDrawn="1"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Google Shape;537;p43">
            <a:extLst>
              <a:ext uri="{FF2B5EF4-FFF2-40B4-BE49-F238E27FC236}">
                <a16:creationId xmlns:a16="http://schemas.microsoft.com/office/drawing/2014/main" id="{C720B44E-B5EE-52AE-F1D3-31211EB8E5E9}"/>
              </a:ext>
            </a:extLst>
          </p:cNvPr>
          <p:cNvSpPr/>
          <p:nvPr userDrawn="1"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Google Shape;538;p43">
            <a:extLst>
              <a:ext uri="{FF2B5EF4-FFF2-40B4-BE49-F238E27FC236}">
                <a16:creationId xmlns:a16="http://schemas.microsoft.com/office/drawing/2014/main" id="{43178A68-8C80-B5EC-9EA8-A9E67FFE514E}"/>
              </a:ext>
            </a:extLst>
          </p:cNvPr>
          <p:cNvSpPr/>
          <p:nvPr userDrawn="1"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20" name="Google Shape;539;p43">
            <a:extLst>
              <a:ext uri="{FF2B5EF4-FFF2-40B4-BE49-F238E27FC236}">
                <a16:creationId xmlns:a16="http://schemas.microsoft.com/office/drawing/2014/main" id="{E51B4A1B-5FB6-F7D0-CE38-4B37A2AB51E6}"/>
              </a:ext>
            </a:extLst>
          </p:cNvPr>
          <p:cNvGrpSpPr/>
          <p:nvPr userDrawn="1"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1" name="Google Shape;540;p43">
              <a:extLst>
                <a:ext uri="{FF2B5EF4-FFF2-40B4-BE49-F238E27FC236}">
                  <a16:creationId xmlns:a16="http://schemas.microsoft.com/office/drawing/2014/main" id="{A919B29D-BA12-6D0C-4BC9-F82E9210DD87}"/>
                </a:ext>
              </a:extLst>
            </p:cNvPr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Google Shape;541;p43">
              <a:extLst>
                <a:ext uri="{FF2B5EF4-FFF2-40B4-BE49-F238E27FC236}">
                  <a16:creationId xmlns:a16="http://schemas.microsoft.com/office/drawing/2014/main" id="{FDF7956E-CC78-0626-4682-B391A7F608DF}"/>
                </a:ext>
              </a:extLst>
            </p:cNvPr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23" name="Google Shape;542;p43">
            <a:extLst>
              <a:ext uri="{FF2B5EF4-FFF2-40B4-BE49-F238E27FC236}">
                <a16:creationId xmlns:a16="http://schemas.microsoft.com/office/drawing/2014/main" id="{99983DDE-1C49-6282-D4C4-A09013D39479}"/>
              </a:ext>
            </a:extLst>
          </p:cNvPr>
          <p:cNvGrpSpPr/>
          <p:nvPr userDrawn="1"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4" name="Google Shape;543;p43">
              <a:extLst>
                <a:ext uri="{FF2B5EF4-FFF2-40B4-BE49-F238E27FC236}">
                  <a16:creationId xmlns:a16="http://schemas.microsoft.com/office/drawing/2014/main" id="{13D3020D-3311-976D-C4F4-0531483A42BF}"/>
                </a:ext>
              </a:extLst>
            </p:cNvPr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Google Shape;544;p43">
              <a:extLst>
                <a:ext uri="{FF2B5EF4-FFF2-40B4-BE49-F238E27FC236}">
                  <a16:creationId xmlns:a16="http://schemas.microsoft.com/office/drawing/2014/main" id="{B3497A46-C83E-CF92-658B-9D3A1FDB55F7}"/>
                </a:ext>
              </a:extLst>
            </p:cNvPr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Google Shape;545;p43">
              <a:extLst>
                <a:ext uri="{FF2B5EF4-FFF2-40B4-BE49-F238E27FC236}">
                  <a16:creationId xmlns:a16="http://schemas.microsoft.com/office/drawing/2014/main" id="{3F8A6066-4A19-5E11-45FE-0878C9FAB247}"/>
                </a:ext>
              </a:extLst>
            </p:cNvPr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Google Shape;546;p43">
              <a:extLst>
                <a:ext uri="{FF2B5EF4-FFF2-40B4-BE49-F238E27FC236}">
                  <a16:creationId xmlns:a16="http://schemas.microsoft.com/office/drawing/2014/main" id="{72FBD693-E722-3B29-1B73-D6258B899ED5}"/>
                </a:ext>
              </a:extLst>
            </p:cNvPr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Google Shape;547;p43">
              <a:extLst>
                <a:ext uri="{FF2B5EF4-FFF2-40B4-BE49-F238E27FC236}">
                  <a16:creationId xmlns:a16="http://schemas.microsoft.com/office/drawing/2014/main" id="{109A1987-952B-FC2A-48F5-C468DBBC4536}"/>
                </a:ext>
              </a:extLst>
            </p:cNvPr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Google Shape;548;p43">
              <a:extLst>
                <a:ext uri="{FF2B5EF4-FFF2-40B4-BE49-F238E27FC236}">
                  <a16:creationId xmlns:a16="http://schemas.microsoft.com/office/drawing/2014/main" id="{0FFBC526-B6D5-D4FD-C53B-2E2A853106CC}"/>
                </a:ext>
              </a:extLst>
            </p:cNvPr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Google Shape;549;p43">
              <a:extLst>
                <a:ext uri="{FF2B5EF4-FFF2-40B4-BE49-F238E27FC236}">
                  <a16:creationId xmlns:a16="http://schemas.microsoft.com/office/drawing/2014/main" id="{40B6A416-7C10-34AC-D1F2-AC43B6980A7D}"/>
                </a:ext>
              </a:extLst>
            </p:cNvPr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31" name="Google Shape;550;p43">
            <a:extLst>
              <a:ext uri="{FF2B5EF4-FFF2-40B4-BE49-F238E27FC236}">
                <a16:creationId xmlns:a16="http://schemas.microsoft.com/office/drawing/2014/main" id="{43A3729C-1C9F-4CD2-8BF8-5419DAF5E859}"/>
              </a:ext>
            </a:extLst>
          </p:cNvPr>
          <p:cNvGrpSpPr/>
          <p:nvPr userDrawn="1"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32" name="Google Shape;551;p43">
              <a:extLst>
                <a:ext uri="{FF2B5EF4-FFF2-40B4-BE49-F238E27FC236}">
                  <a16:creationId xmlns:a16="http://schemas.microsoft.com/office/drawing/2014/main" id="{6D05467E-716B-64E6-0A51-EEF811ECB716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Google Shape;552;p43">
              <a:extLst>
                <a:ext uri="{FF2B5EF4-FFF2-40B4-BE49-F238E27FC236}">
                  <a16:creationId xmlns:a16="http://schemas.microsoft.com/office/drawing/2014/main" id="{845CDFA5-ADE1-1EBF-EAC0-6E2031F70342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Google Shape;553;p43">
              <a:extLst>
                <a:ext uri="{FF2B5EF4-FFF2-40B4-BE49-F238E27FC236}">
                  <a16:creationId xmlns:a16="http://schemas.microsoft.com/office/drawing/2014/main" id="{E3082F2A-8EE5-301F-3949-2BFF4550067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Google Shape;554;p43">
              <a:extLst>
                <a:ext uri="{FF2B5EF4-FFF2-40B4-BE49-F238E27FC236}">
                  <a16:creationId xmlns:a16="http://schemas.microsoft.com/office/drawing/2014/main" id="{A8E038D9-B049-5D26-E2A1-78C5D6B9A66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Google Shape;555;p43">
              <a:extLst>
                <a:ext uri="{FF2B5EF4-FFF2-40B4-BE49-F238E27FC236}">
                  <a16:creationId xmlns:a16="http://schemas.microsoft.com/office/drawing/2014/main" id="{3F9DE3DD-B452-4EF8-7B8C-13032BF5D495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Google Shape;556;p43">
              <a:extLst>
                <a:ext uri="{FF2B5EF4-FFF2-40B4-BE49-F238E27FC236}">
                  <a16:creationId xmlns:a16="http://schemas.microsoft.com/office/drawing/2014/main" id="{E2FDB3C9-2DF9-4822-B443-193244422A8A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Google Shape;557;p43">
              <a:extLst>
                <a:ext uri="{FF2B5EF4-FFF2-40B4-BE49-F238E27FC236}">
                  <a16:creationId xmlns:a16="http://schemas.microsoft.com/office/drawing/2014/main" id="{FAF13B28-A97B-DD6A-FF26-E03BB2618C4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Google Shape;558;p43">
              <a:extLst>
                <a:ext uri="{FF2B5EF4-FFF2-40B4-BE49-F238E27FC236}">
                  <a16:creationId xmlns:a16="http://schemas.microsoft.com/office/drawing/2014/main" id="{FF65F6D0-A3CB-199C-F2F8-DFE858AD2E3B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Google Shape;559;p43">
              <a:extLst>
                <a:ext uri="{FF2B5EF4-FFF2-40B4-BE49-F238E27FC236}">
                  <a16:creationId xmlns:a16="http://schemas.microsoft.com/office/drawing/2014/main" id="{91BEF464-C04E-76C4-2A3C-392FFBC3FAA1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Google Shape;560;p43">
              <a:extLst>
                <a:ext uri="{FF2B5EF4-FFF2-40B4-BE49-F238E27FC236}">
                  <a16:creationId xmlns:a16="http://schemas.microsoft.com/office/drawing/2014/main" id="{0C655085-ECDF-35BF-9F2C-23E6BDEE6597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Google Shape;561;p43">
              <a:extLst>
                <a:ext uri="{FF2B5EF4-FFF2-40B4-BE49-F238E27FC236}">
                  <a16:creationId xmlns:a16="http://schemas.microsoft.com/office/drawing/2014/main" id="{83D03064-9000-7818-9888-912F75794F5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43" name="Google Shape;562;p43">
            <a:extLst>
              <a:ext uri="{FF2B5EF4-FFF2-40B4-BE49-F238E27FC236}">
                <a16:creationId xmlns:a16="http://schemas.microsoft.com/office/drawing/2014/main" id="{8C974379-768E-BEDB-8505-21D6E4D0DB7F}"/>
              </a:ext>
            </a:extLst>
          </p:cNvPr>
          <p:cNvGrpSpPr/>
          <p:nvPr userDrawn="1"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44" name="Google Shape;563;p43">
              <a:extLst>
                <a:ext uri="{FF2B5EF4-FFF2-40B4-BE49-F238E27FC236}">
                  <a16:creationId xmlns:a16="http://schemas.microsoft.com/office/drawing/2014/main" id="{A17C81AE-A760-FD64-1D22-5ABD95057CA9}"/>
                </a:ext>
              </a:extLst>
            </p:cNvPr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Google Shape;564;p43">
              <a:extLst>
                <a:ext uri="{FF2B5EF4-FFF2-40B4-BE49-F238E27FC236}">
                  <a16:creationId xmlns:a16="http://schemas.microsoft.com/office/drawing/2014/main" id="{1C2787CD-124B-4143-DA6D-3E2847244E8D}"/>
                </a:ext>
              </a:extLst>
            </p:cNvPr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Google Shape;565;p43">
              <a:extLst>
                <a:ext uri="{FF2B5EF4-FFF2-40B4-BE49-F238E27FC236}">
                  <a16:creationId xmlns:a16="http://schemas.microsoft.com/office/drawing/2014/main" id="{0EC9BE64-3A24-2872-5EFF-A771FF34803C}"/>
                </a:ext>
              </a:extLst>
            </p:cNvPr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Google Shape;566;p43">
              <a:extLst>
                <a:ext uri="{FF2B5EF4-FFF2-40B4-BE49-F238E27FC236}">
                  <a16:creationId xmlns:a16="http://schemas.microsoft.com/office/drawing/2014/main" id="{0C39EEBC-B1A4-DA2A-B51E-BAA02B53387A}"/>
                </a:ext>
              </a:extLst>
            </p:cNvPr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Google Shape;567;p43">
              <a:extLst>
                <a:ext uri="{FF2B5EF4-FFF2-40B4-BE49-F238E27FC236}">
                  <a16:creationId xmlns:a16="http://schemas.microsoft.com/office/drawing/2014/main" id="{94E05834-673D-8A06-A8A6-90E3541D14F4}"/>
                </a:ext>
              </a:extLst>
            </p:cNvPr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49" name="Google Shape;568;p43">
            <a:extLst>
              <a:ext uri="{FF2B5EF4-FFF2-40B4-BE49-F238E27FC236}">
                <a16:creationId xmlns:a16="http://schemas.microsoft.com/office/drawing/2014/main" id="{644FBAA9-2B0B-7D04-9744-8E34EB1A83AE}"/>
              </a:ext>
            </a:extLst>
          </p:cNvPr>
          <p:cNvSpPr/>
          <p:nvPr userDrawn="1"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76249948-23D1-936D-0BE4-3CA48626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2544670" y="787012"/>
            <a:ext cx="1777856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виды деятельности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9D4D51F8-ADC7-BEB2-C008-8C7C894F2B98}"/>
              </a:ext>
            </a:extLst>
          </p:cNvPr>
          <p:cNvSpPr txBox="1">
            <a:spLocks/>
          </p:cNvSpPr>
          <p:nvPr userDrawn="1"/>
        </p:nvSpPr>
        <p:spPr>
          <a:xfrm>
            <a:off x="4816641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Ценностное предложение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159B9228-F4F8-484D-E563-1F8351D4D9D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68DCBEE0-1D27-B0C3-B027-663871E965FA}"/>
              </a:ext>
            </a:extLst>
          </p:cNvPr>
          <p:cNvSpPr txBox="1">
            <a:spLocks/>
          </p:cNvSpPr>
          <p:nvPr userDrawn="1"/>
        </p:nvSpPr>
        <p:spPr>
          <a:xfrm>
            <a:off x="709053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Взаимоотношения с клиентом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EA1E0FC6-EE65-32E0-56C1-F41ADC2EA3AF}"/>
              </a:ext>
            </a:extLst>
          </p:cNvPr>
          <p:cNvSpPr txBox="1">
            <a:spLocks/>
          </p:cNvSpPr>
          <p:nvPr userDrawn="1"/>
        </p:nvSpPr>
        <p:spPr>
          <a:xfrm>
            <a:off x="937184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Потребительские сегменты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C0EED07D-C54D-FF28-1D78-FE45CE87A4E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1831C6AE-DADE-A4AD-E923-5AAFD14B61B5}"/>
              </a:ext>
            </a:extLst>
          </p:cNvPr>
          <p:cNvSpPr txBox="1">
            <a:spLocks/>
          </p:cNvSpPr>
          <p:nvPr userDrawn="1"/>
        </p:nvSpPr>
        <p:spPr>
          <a:xfrm>
            <a:off x="7090532" y="2885486"/>
            <a:ext cx="1806565" cy="2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Каналы сбыта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9C78F5F0-2800-C973-F285-31DA41FAB94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DAE86C55-C4E0-0530-D442-CC1617DB96E2}"/>
              </a:ext>
            </a:extLst>
          </p:cNvPr>
          <p:cNvSpPr txBox="1">
            <a:spLocks/>
          </p:cNvSpPr>
          <p:nvPr userDrawn="1"/>
        </p:nvSpPr>
        <p:spPr>
          <a:xfrm>
            <a:off x="288265" y="5068819"/>
            <a:ext cx="4763700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Структура издержек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DC9925C3-5767-5386-4AB6-76DC1903717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4E15BFD6-F51F-9A90-D15F-494EF71C4C50}"/>
              </a:ext>
            </a:extLst>
          </p:cNvPr>
          <p:cNvSpPr txBox="1">
            <a:spLocks/>
          </p:cNvSpPr>
          <p:nvPr userDrawn="1"/>
        </p:nvSpPr>
        <p:spPr>
          <a:xfrm>
            <a:off x="5992464" y="5068819"/>
            <a:ext cx="5006266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Потоки доходов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2C7DAA4C-3857-7BCC-B467-F26BAC523EFC}"/>
              </a:ext>
            </a:extLst>
          </p:cNvPr>
          <p:cNvSpPr txBox="1">
            <a:spLocks/>
          </p:cNvSpPr>
          <p:nvPr userDrawn="1"/>
        </p:nvSpPr>
        <p:spPr>
          <a:xfrm>
            <a:off x="2544670" y="2910468"/>
            <a:ext cx="1777856" cy="232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ресурсы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FDD7F521-55C0-78BD-7DC9-6078F3E004E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5" name="Текст 256">
            <a:extLst>
              <a:ext uri="{FF2B5EF4-FFF2-40B4-BE49-F238E27FC236}">
                <a16:creationId xmlns:a16="http://schemas.microsoft.com/office/drawing/2014/main" id="{DEE1F5CA-DB39-A830-3018-CCC982A5A9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63048D07-DB93-E1EF-DEF7-16451197C0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9679F"/>
              </a:buClr>
              <a:buFontTx/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7" name="Текст 262">
            <a:extLst>
              <a:ext uri="{FF2B5EF4-FFF2-40B4-BE49-F238E27FC236}">
                <a16:creationId xmlns:a16="http://schemas.microsoft.com/office/drawing/2014/main" id="{EB987EDB-AAA1-C171-F93E-12A9943D89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335688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5000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Что</a:t>
            </a:r>
            <a:r>
              <a:rPr lang="ru-RU" sz="2400" b="1" baseline="0" dirty="0">
                <a:solidFill>
                  <a:srgbClr val="2867A0"/>
                </a:solidFill>
              </a:rPr>
              <a:t> есть сейчас?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9159876" cy="13371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Задел команды (патенты, публикации, подтвержденные результаты экспериментов, опросов </a:t>
            </a:r>
            <a:r>
              <a:rPr lang="ru-RU" dirty="0" err="1"/>
              <a:t>итд</a:t>
            </a:r>
            <a:r>
              <a:rPr lang="ru-RU" dirty="0"/>
              <a:t>.)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55575" y="3016250"/>
            <a:ext cx="4073525" cy="26670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Указывается стадия готовности продукта на момент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615827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Команда</a:t>
            </a: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7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7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42"/>
          </p:nvPr>
        </p:nvSpPr>
        <p:spPr>
          <a:xfrm>
            <a:off x="228603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1" name="Текст 6"/>
          <p:cNvSpPr>
            <a:spLocks noGrp="1"/>
          </p:cNvSpPr>
          <p:nvPr>
            <p:ph type="body" sz="quarter" idx="43" hasCustomPrompt="1"/>
          </p:nvPr>
        </p:nvSpPr>
        <p:spPr>
          <a:xfrm>
            <a:off x="4509863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2" name="Текст 6"/>
          <p:cNvSpPr>
            <a:spLocks noGrp="1"/>
          </p:cNvSpPr>
          <p:nvPr>
            <p:ph type="body" sz="quarter" idx="44" hasCustomPrompt="1"/>
          </p:nvPr>
        </p:nvSpPr>
        <p:spPr>
          <a:xfrm>
            <a:off x="4509863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45"/>
          </p:nvPr>
        </p:nvSpPr>
        <p:spPr>
          <a:xfrm>
            <a:off x="4582889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8" name="Текст 6"/>
          <p:cNvSpPr>
            <a:spLocks noGrp="1"/>
          </p:cNvSpPr>
          <p:nvPr>
            <p:ph type="body" sz="quarter" idx="46" hasCustomPrompt="1"/>
          </p:nvPr>
        </p:nvSpPr>
        <p:spPr>
          <a:xfrm>
            <a:off x="8457749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9" name="Текст 6"/>
          <p:cNvSpPr>
            <a:spLocks noGrp="1"/>
          </p:cNvSpPr>
          <p:nvPr>
            <p:ph type="body" sz="quarter" idx="47" hasCustomPrompt="1"/>
          </p:nvPr>
        </p:nvSpPr>
        <p:spPr>
          <a:xfrm>
            <a:off x="8457749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48"/>
          </p:nvPr>
        </p:nvSpPr>
        <p:spPr>
          <a:xfrm>
            <a:off x="8530775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2" name="Текст 6"/>
          <p:cNvSpPr>
            <a:spLocks noGrp="1"/>
          </p:cNvSpPr>
          <p:nvPr>
            <p:ph type="body" sz="quarter" idx="49" hasCustomPrompt="1"/>
          </p:nvPr>
        </p:nvSpPr>
        <p:spPr>
          <a:xfrm>
            <a:off x="155577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3" name="Текст 6"/>
          <p:cNvSpPr>
            <a:spLocks noGrp="1"/>
          </p:cNvSpPr>
          <p:nvPr>
            <p:ph type="body" sz="quarter" idx="50" hasCustomPrompt="1"/>
          </p:nvPr>
        </p:nvSpPr>
        <p:spPr>
          <a:xfrm>
            <a:off x="155577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4" name="Рисунок 73"/>
          <p:cNvSpPr>
            <a:spLocks noGrp="1"/>
          </p:cNvSpPr>
          <p:nvPr>
            <p:ph type="pic" sz="quarter" idx="51"/>
          </p:nvPr>
        </p:nvSpPr>
        <p:spPr>
          <a:xfrm>
            <a:off x="228603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5" name="Текст 6"/>
          <p:cNvSpPr>
            <a:spLocks noGrp="1"/>
          </p:cNvSpPr>
          <p:nvPr>
            <p:ph type="body" sz="quarter" idx="52" hasCustomPrompt="1"/>
          </p:nvPr>
        </p:nvSpPr>
        <p:spPr>
          <a:xfrm>
            <a:off x="4509863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6" name="Текст 6"/>
          <p:cNvSpPr>
            <a:spLocks noGrp="1"/>
          </p:cNvSpPr>
          <p:nvPr>
            <p:ph type="body" sz="quarter" idx="53" hasCustomPrompt="1"/>
          </p:nvPr>
        </p:nvSpPr>
        <p:spPr>
          <a:xfrm>
            <a:off x="4509863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7" name="Рисунок 76"/>
          <p:cNvSpPr>
            <a:spLocks noGrp="1"/>
          </p:cNvSpPr>
          <p:nvPr>
            <p:ph type="pic" sz="quarter" idx="54"/>
          </p:nvPr>
        </p:nvSpPr>
        <p:spPr>
          <a:xfrm>
            <a:off x="4582889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8" name="Текст 6"/>
          <p:cNvSpPr>
            <a:spLocks noGrp="1"/>
          </p:cNvSpPr>
          <p:nvPr>
            <p:ph type="body" sz="quarter" idx="55" hasCustomPrompt="1"/>
          </p:nvPr>
        </p:nvSpPr>
        <p:spPr>
          <a:xfrm>
            <a:off x="8457749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9" name="Текст 6"/>
          <p:cNvSpPr>
            <a:spLocks noGrp="1"/>
          </p:cNvSpPr>
          <p:nvPr>
            <p:ph type="body" sz="quarter" idx="56" hasCustomPrompt="1"/>
          </p:nvPr>
        </p:nvSpPr>
        <p:spPr>
          <a:xfrm>
            <a:off x="8457749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80" name="Рисунок 79"/>
          <p:cNvSpPr>
            <a:spLocks noGrp="1"/>
          </p:cNvSpPr>
          <p:nvPr>
            <p:ph type="pic" sz="quarter" idx="57"/>
          </p:nvPr>
        </p:nvSpPr>
        <p:spPr>
          <a:xfrm>
            <a:off x="8530775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1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План развития </a:t>
            </a:r>
            <a:r>
              <a:rPr lang="ru-RU" sz="2400" b="1" dirty="0" err="1">
                <a:solidFill>
                  <a:srgbClr val="2867A0"/>
                </a:solidFill>
              </a:rPr>
              <a:t>стартапа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900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793050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BF81-F2CB-472B-B977-1DEB2A2C0535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1CBF-2E74-42F5-A5E2-D116955461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2" r:id="rId4"/>
    <p:sldLayoutId id="2147483664" r:id="rId5"/>
    <p:sldLayoutId id="2147483673" r:id="rId6"/>
    <p:sldLayoutId id="2147483666" r:id="rId7"/>
    <p:sldLayoutId id="2147483665" r:id="rId8"/>
    <p:sldLayoutId id="2147483667" r:id="rId9"/>
    <p:sldLayoutId id="2147483668" r:id="rId10"/>
    <p:sldLayoutId id="214748366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ru-RU" dirty="0"/>
              <a:t>Электронная образовательная среда –</a:t>
            </a:r>
          </a:p>
          <a:p>
            <a:pPr algn="ctr"/>
            <a:r>
              <a:rPr lang="ru-RU" dirty="0"/>
              <a:t> «Здоровое питание для всех»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4829174" y="4414156"/>
            <a:ext cx="6564540" cy="665844"/>
          </a:xfrm>
        </p:spPr>
        <p:txBody>
          <a:bodyPr>
            <a:noAutofit/>
          </a:bodyPr>
          <a:lstStyle/>
          <a:p>
            <a:r>
              <a:rPr lang="ru-RU" sz="1400" dirty="0"/>
              <a:t>Нано-, </a:t>
            </a:r>
            <a:r>
              <a:rPr lang="ru-RU" sz="1400" dirty="0" err="1"/>
              <a:t>био</a:t>
            </a:r>
            <a:r>
              <a:rPr lang="ru-RU" sz="1400" dirty="0"/>
              <a:t>-, информационные, когнитивные технологии. </a:t>
            </a:r>
          </a:p>
          <a:p>
            <a:r>
              <a:rPr lang="ru-RU" sz="1400" dirty="0"/>
              <a:t>Технологии снижения потерь от социально значимых заболеваний.</a:t>
            </a:r>
          </a:p>
        </p:txBody>
      </p:sp>
    </p:spTree>
    <p:extLst>
      <p:ext uri="{BB962C8B-B14F-4D97-AF65-F5344CB8AC3E}">
        <p14:creationId xmlns:p14="http://schemas.microsoft.com/office/powerpoint/2010/main" val="286260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55575" y="3962480"/>
            <a:ext cx="2021535" cy="2271582"/>
          </a:xfrm>
        </p:spPr>
        <p:txBody>
          <a:bodyPr/>
          <a:lstStyle/>
          <a:p>
            <a:r>
              <a:rPr lang="ru-RU" sz="1400" b="0" i="0" dirty="0">
                <a:solidFill>
                  <a:srgbClr val="000000"/>
                </a:solidFill>
                <a:effectLst/>
              </a:rPr>
              <a:t>Люди, имеющие хронические заболевания (в т.ч. страдающие от пищевых аллергий и непереносимости;)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795637" y="3524476"/>
            <a:ext cx="3058077" cy="281214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effectLst/>
                <a:ea typeface="Times New Roman" panose="02020603050405020304" pitchFamily="18" charset="0"/>
              </a:rPr>
              <a:t>Результатом проекта является сайт, который позволит получить пользователям </a:t>
            </a:r>
            <a:r>
              <a:rPr lang="ru-RU" dirty="0">
                <a:ea typeface="Times New Roman" panose="02020603050405020304" pitchFamily="18" charset="0"/>
              </a:rPr>
              <a:t>как</a:t>
            </a:r>
            <a:r>
              <a:rPr lang="ru-RU" dirty="0">
                <a:effectLst/>
                <a:ea typeface="Times New Roman" panose="02020603050405020304" pitchFamily="18" charset="0"/>
              </a:rPr>
              <a:t> теоретические знания, так и доступ к рецептам и технологиям приготовления, разработанным с учетом принципов здорового питания</a:t>
            </a:r>
            <a:r>
              <a:rPr lang="ru-RU" dirty="0">
                <a:ea typeface="Times New Roman" panose="02020603050405020304" pitchFamily="18" charset="0"/>
              </a:rPr>
              <a:t> и физиологических особенностей пользователя. А также предоставление возможности записи на онлайн-консультации к  специалистам (врачам) в области питания через сайт.</a:t>
            </a:r>
            <a:endParaRPr lang="ru-RU" dirty="0">
              <a:effectLst/>
              <a:ea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9304866" y="3727222"/>
            <a:ext cx="2952750" cy="240665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Пищевая промышленность;</a:t>
            </a:r>
          </a:p>
          <a:p>
            <a:pPr marL="0" indent="0" algn="just">
              <a:buNone/>
            </a:pPr>
            <a:r>
              <a:rPr lang="ru-RU" dirty="0"/>
              <a:t>Образование;</a:t>
            </a:r>
          </a:p>
          <a:p>
            <a:pPr marL="0" indent="0" algn="just">
              <a:buNone/>
            </a:pPr>
            <a:r>
              <a:rPr lang="ru-RU" dirty="0"/>
              <a:t>Медицина. 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636829" y="1045259"/>
            <a:ext cx="4914900" cy="1651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Предоставить возможность свободного доступа к рецептам и технологиям приготовления полезных блюд в зависимости от продуктовой корзины пользователя, а также с учетом физиологических особенностей организма пользователя электронно-образовательной среды.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309329" y="1011626"/>
            <a:ext cx="5520267" cy="199736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  Подробное изучение целевой аудитории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  Разработка индивидуальных рецептур и рекомендаций по питанию с учетом ограничений на фоне различных заболеваний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  Доработка структуры сайта с учетом пожеланий пользователей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  Составление и апробирование опроса на целевой аудитории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  Тестирование сайта на фокус-группе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2182810" y="3661357"/>
            <a:ext cx="3549550" cy="287382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0" i="0" dirty="0">
                <a:solidFill>
                  <a:srgbClr val="000000"/>
                </a:solidFill>
                <a:effectLst/>
              </a:rPr>
              <a:t>рынок B2C – демографические данные: мужчины и женщины от 18 лет</a:t>
            </a:r>
            <a:r>
              <a:rPr lang="ru-RU" sz="4000" dirty="0">
                <a:solidFill>
                  <a:srgbClr val="000000"/>
                </a:solidFill>
              </a:rPr>
              <a:t> до 65 лет</a:t>
            </a:r>
            <a:endParaRPr lang="ru-RU" sz="4000" b="0" i="0" dirty="0">
              <a:solidFill>
                <a:srgbClr val="000000"/>
              </a:solidFill>
              <a:effectLst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>
                <a:solidFill>
                  <a:srgbClr val="000000"/>
                </a:solidFill>
              </a:rPr>
              <a:t>    </a:t>
            </a:r>
            <a:r>
              <a:rPr lang="ru-RU" sz="4000" b="0" i="0" dirty="0">
                <a:solidFill>
                  <a:srgbClr val="000000"/>
                </a:solidFill>
                <a:effectLst/>
              </a:rPr>
              <a:t>Сегменты ЦА: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4000" b="0" i="0" dirty="0">
                <a:solidFill>
                  <a:srgbClr val="000000"/>
                </a:solidFill>
                <a:effectLst/>
              </a:rPr>
              <a:t>  Люди, ведущие здоровый образ жизни и фитнес-энтузиасты;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4000" b="0" i="0" dirty="0">
                <a:solidFill>
                  <a:srgbClr val="000000"/>
                </a:solidFill>
                <a:effectLst/>
              </a:rPr>
              <a:t>  Люди, </a:t>
            </a:r>
            <a:r>
              <a:rPr lang="ru-RU" sz="4000" dirty="0">
                <a:solidFill>
                  <a:srgbClr val="000000"/>
                </a:solidFill>
              </a:rPr>
              <a:t>придерживающиеся определенных диет </a:t>
            </a:r>
            <a:r>
              <a:rPr lang="ru-RU" sz="4000" b="0" i="0" dirty="0">
                <a:solidFill>
                  <a:srgbClr val="000000"/>
                </a:solidFill>
                <a:effectLst/>
              </a:rPr>
              <a:t>(в т.ч вегетарианцы и </a:t>
            </a:r>
            <a:r>
              <a:rPr lang="ru-RU" sz="4000" b="0" i="0" dirty="0" err="1">
                <a:solidFill>
                  <a:srgbClr val="000000"/>
                </a:solidFill>
                <a:effectLst/>
              </a:rPr>
              <a:t>веганы</a:t>
            </a:r>
            <a:r>
              <a:rPr lang="ru-RU" sz="4000" b="0" i="0" dirty="0">
                <a:solidFill>
                  <a:srgbClr val="000000"/>
                </a:solidFill>
                <a:effectLst/>
              </a:rPr>
              <a:t>);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4000" b="0" i="0" dirty="0">
                <a:solidFill>
                  <a:srgbClr val="000000"/>
                </a:solidFill>
                <a:effectLst/>
              </a:rPr>
              <a:t>Родители и детская аудитория (семьи, заинтересованные в здоровом питании);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4000" b="0" i="0" dirty="0">
                <a:solidFill>
                  <a:srgbClr val="000000"/>
                </a:solidFill>
                <a:effectLst/>
              </a:rPr>
              <a:t>  Люди различных религиозных конфессий;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4000" b="0" i="0" dirty="0">
                <a:solidFill>
                  <a:srgbClr val="000000"/>
                </a:solidFill>
                <a:effectLst/>
              </a:rPr>
              <a:t>  Люди, стремящиеся похудеть или контролировать вес;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4000" b="0" i="0" dirty="0">
                <a:solidFill>
                  <a:srgbClr val="000000"/>
                </a:solidFill>
                <a:effectLst/>
              </a:rPr>
              <a:t>  Потенциальные потребители (заказчики/партнеры): медицинские учреждения (частные медицинские клиники), </a:t>
            </a:r>
            <a:r>
              <a:rPr lang="ru-RU" sz="4000" b="0" i="0" dirty="0" err="1">
                <a:solidFill>
                  <a:srgbClr val="000000"/>
                </a:solidFill>
                <a:effectLst/>
              </a:rPr>
              <a:t>инфлюенсеры</a:t>
            </a:r>
            <a:r>
              <a:rPr lang="ru-RU" sz="4000" b="0" i="0" dirty="0">
                <a:solidFill>
                  <a:srgbClr val="000000"/>
                </a:solidFill>
                <a:effectLst/>
              </a:rPr>
              <a:t> и самозанятые (основная деятельность которых связана с оказанием услуг в области здорового питания). </a:t>
            </a:r>
            <a:br>
              <a:rPr lang="ru-RU" dirty="0"/>
            </a:b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Ожидаемые</a:t>
            </a:r>
            <a:r>
              <a:rPr lang="ru-RU" sz="1600" b="0" baseline="0" dirty="0">
                <a:solidFill>
                  <a:srgbClr val="2867A0"/>
                </a:solidFill>
              </a:rPr>
              <a:t> результаты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Область применения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Цель: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66007" y="625025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84603" y="2696259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Задачи: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Целевая аудитория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основная: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85648" y="3262996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867A0"/>
                </a:solidFill>
              </a:rPr>
              <a:t>потенциальная:</a:t>
            </a:r>
          </a:p>
        </p:txBody>
      </p:sp>
    </p:spTree>
    <p:extLst>
      <p:ext uri="{BB962C8B-B14F-4D97-AF65-F5344CB8AC3E}">
        <p14:creationId xmlns:p14="http://schemas.microsoft.com/office/powerpoint/2010/main" val="337766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899"/>
            <a:ext cx="11757026" cy="1235529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b="0" i="0" dirty="0">
                <a:solidFill>
                  <a:srgbClr val="000000"/>
                </a:solidFill>
                <a:effectLst/>
              </a:rPr>
              <a:t>Отсутствие доступного сервиса рецептов и технологий приготовления полезных блюд в зависимости от материальной обеспеченности и физиологических особенностей потребителя.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62834" y="3774524"/>
            <a:ext cx="11644993" cy="253908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b="0" i="0" dirty="0">
                <a:solidFill>
                  <a:srgbClr val="000000"/>
                </a:solidFill>
                <a:effectLst/>
              </a:rPr>
              <a:t>Для многих людей с ограниченными финансовыми возможностями ключевой проблемой становится покупка эксклюзивных продуктов или посещение специализированных магазинов. Это создает преграду на пути к здоровому питанию и приготовлению полезных блюд. Также, физиологические особенности потребителя могут создать трудности в выборе подходящих рецептов и технологий приготовления блюд. Некоторые люди имеют пищевые аллергии, диетические ограничения или другие физиологические особенности, требующие особого подхода к приготовлению пищи. Электронная образовательная среда предоставляет доступ к рецептам, основанным на физиологическом состоянии потребителя и </a:t>
            </a:r>
            <a:r>
              <a:rPr lang="ru-RU" dirty="0">
                <a:solidFill>
                  <a:srgbClr val="000000"/>
                </a:solidFill>
              </a:rPr>
              <a:t>его возможных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хронических заболеваниях, а также предоставляет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онлайн-консультации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у специалистов узкой направленности -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нутрициолог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в том числе и детский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врач-нутрициолог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врач-диетолог, эндокринолог, врач интегративной гинекологии, врач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дерматовенеролог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гастроэнтеролог, клинический психолог; обеспечивает подбор ингредиентов для полезных блюд с учетом наличия продуктов у потребителя. На данный момент в общем доступе нет подобных сайтов и платформ, обеспечивающих такой спектр услуг.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Подтверждение актуальности: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3383423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3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6"/>
          <p:cNvSpPr>
            <a:spLocks noGrp="1"/>
          </p:cNvSpPr>
          <p:nvPr>
            <p:ph type="body" sz="quarter" idx="15"/>
          </p:nvPr>
        </p:nvSpPr>
        <p:spPr>
          <a:xfrm>
            <a:off x="138641" y="1962149"/>
            <a:ext cx="11261725" cy="293370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Arial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рынок B2C – демографические данные: мужчины и женщины от 18 лет, мужчины и женщины до 18 лет ( но предоставление услуги только для ответственного лица 18+)</a:t>
            </a:r>
          </a:p>
          <a:p>
            <a:pPr algn="just">
              <a:lnSpc>
                <a:spcPct val="100000"/>
              </a:lnSpc>
              <a:buFont typeface="Arial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Сегменты ЦА: </a:t>
            </a:r>
          </a:p>
          <a:p>
            <a:pPr algn="just">
              <a:lnSpc>
                <a:spcPct val="100000"/>
              </a:lnSpc>
              <a:buFont typeface="Arial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Люди, ведущие здоровый образ жизни и фитнес-энтузиасты; </a:t>
            </a:r>
          </a:p>
          <a:p>
            <a:pPr algn="just">
              <a:lnSpc>
                <a:spcPct val="100000"/>
              </a:lnSpc>
              <a:buFont typeface="Arial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Люди, </a:t>
            </a:r>
            <a:r>
              <a:rPr lang="ru-RU" dirty="0">
                <a:solidFill>
                  <a:srgbClr val="000000"/>
                </a:solidFill>
              </a:rPr>
              <a:t>придерживающиеся определенных диет</a:t>
            </a:r>
            <a:r>
              <a:rPr lang="ru-RU" b="0" i="0" dirty="0">
                <a:solidFill>
                  <a:srgbClr val="000000"/>
                </a:solidFill>
                <a:effectLst/>
              </a:rPr>
              <a:t>( в т.ч вегетарианцы и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веганы</a:t>
            </a:r>
            <a:r>
              <a:rPr lang="ru-RU" b="0" i="0" dirty="0">
                <a:solidFill>
                  <a:srgbClr val="000000"/>
                </a:solidFill>
                <a:effectLst/>
              </a:rPr>
              <a:t>);</a:t>
            </a:r>
          </a:p>
          <a:p>
            <a:pPr algn="just">
              <a:lnSpc>
                <a:spcPct val="100000"/>
              </a:lnSpc>
              <a:buFont typeface="Arial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Люди, имеющие хронические заболевания (в т.ч. страдающие от пищевых аллергий и непереносимости;)</a:t>
            </a:r>
          </a:p>
          <a:p>
            <a:pPr algn="just">
              <a:lnSpc>
                <a:spcPct val="100000"/>
              </a:lnSpc>
              <a:buFont typeface="Arial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Родители и детская аудитория (семьи, заинтересованные в здоровом питании); </a:t>
            </a:r>
          </a:p>
          <a:p>
            <a:pPr algn="just">
              <a:lnSpc>
                <a:spcPct val="100000"/>
              </a:lnSpc>
              <a:buFont typeface="Arial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Люди различных религиозных конфессий;</a:t>
            </a:r>
          </a:p>
          <a:p>
            <a:pPr algn="just">
              <a:lnSpc>
                <a:spcPct val="100000"/>
              </a:lnSpc>
              <a:buFont typeface="Arial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Люди, стремящиеся похудеть или контролировать вес;</a:t>
            </a:r>
          </a:p>
          <a:p>
            <a:pPr>
              <a:lnSpc>
                <a:spcPct val="100000"/>
              </a:lnSpc>
            </a:pP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90744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2399" y="3523568"/>
            <a:ext cx="11702596" cy="2585357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dirty="0"/>
              <a:t>Электронная образовательная среда – «Здоровое питание для всех» предоставляет услуги пользователям  с учетом их продуктовой корзины, физиологических особенностей, в том числе, различных заболеваний, а также теоретический блок с базовой информацией; статьи с актуальными и трендовыми темами по питанию; возможность </a:t>
            </a:r>
            <a:r>
              <a:rPr lang="ru-RU" dirty="0" err="1"/>
              <a:t>онлайн-записи</a:t>
            </a:r>
            <a:r>
              <a:rPr lang="ru-RU" dirty="0"/>
              <a:t> на консультации со специалистами узкой направленности (</a:t>
            </a:r>
            <a:r>
              <a:rPr lang="ru-RU" dirty="0" err="1"/>
              <a:t>нутрициолог</a:t>
            </a:r>
            <a:r>
              <a:rPr lang="ru-RU" dirty="0"/>
              <a:t>, врач-диетолог, гастроэнтеролог и т.д.).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2898774" y="854529"/>
            <a:ext cx="8785225" cy="133712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dirty="0">
                <a:effectLst/>
                <a:ea typeface="Times New Roman" panose="02020603050405020304" pitchFamily="18" charset="0"/>
              </a:rPr>
              <a:t>Результатом проекта является сайт, который позволит получить пользователям </a:t>
            </a:r>
            <a:r>
              <a:rPr lang="ru-RU" dirty="0">
                <a:ea typeface="Times New Roman" panose="02020603050405020304" pitchFamily="18" charset="0"/>
              </a:rPr>
              <a:t>как</a:t>
            </a:r>
            <a:r>
              <a:rPr lang="ru-RU" dirty="0">
                <a:effectLst/>
                <a:ea typeface="Times New Roman" panose="02020603050405020304" pitchFamily="18" charset="0"/>
              </a:rPr>
              <a:t> теоретические знания, так и предоставит  доступ к рецептам и технологиям приготовления, разработанным с учетом принципов здорового питания</a:t>
            </a:r>
            <a:r>
              <a:rPr lang="ru-RU" dirty="0">
                <a:ea typeface="Times New Roman" panose="02020603050405020304" pitchFamily="18" charset="0"/>
              </a:rPr>
              <a:t> и физиологических особенностей пользователя. А также предоставит возможность записи на онлайн-консультации к  специалистам (врачам) в области питания через сайт.</a:t>
            </a:r>
            <a:endParaRPr lang="ru-RU" dirty="0">
              <a:effectLst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Описание продукта: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52399" y="3339877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6" name="TextBox 5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Тип результата / продукта:</a:t>
              </a: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399" y="741820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07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09336" y="2505075"/>
            <a:ext cx="3638550" cy="3676650"/>
          </a:xfrm>
        </p:spPr>
        <p:txBody>
          <a:bodyPr/>
          <a:lstStyle/>
          <a:p>
            <a:pPr marL="0" indent="0">
              <a:lnSpc>
                <a:spcPct val="100000"/>
              </a:lnSpc>
            </a:pPr>
            <a:endParaRPr lang="ru-RU" dirty="0"/>
          </a:p>
          <a:p>
            <a:pPr marL="0" indent="0">
              <a:lnSpc>
                <a:spcPct val="100000"/>
              </a:lnSpc>
            </a:pPr>
            <a:r>
              <a:rPr lang="ru-RU" dirty="0"/>
              <a:t>1. Страха, что ЗОЖ может быть дорогим, недостаточности достоверной информации на эту тему и т. п.;</a:t>
            </a:r>
          </a:p>
          <a:p>
            <a:pPr marL="0" indent="0">
              <a:lnSpc>
                <a:spcPct val="100000"/>
              </a:lnSpc>
            </a:pPr>
            <a:endParaRPr lang="ru-RU" dirty="0"/>
          </a:p>
          <a:p>
            <a:pPr marL="0" indent="0">
              <a:lnSpc>
                <a:spcPct val="100000"/>
              </a:lnSpc>
            </a:pPr>
            <a:endParaRPr lang="ru-RU" dirty="0"/>
          </a:p>
          <a:p>
            <a:pPr marL="0" indent="0">
              <a:lnSpc>
                <a:spcPct val="100000"/>
              </a:lnSpc>
            </a:pPr>
            <a:endParaRPr lang="ru-RU" dirty="0"/>
          </a:p>
          <a:p>
            <a:pPr marL="0" indent="0">
              <a:lnSpc>
                <a:spcPct val="100000"/>
              </a:lnSpc>
            </a:pPr>
            <a:r>
              <a:rPr lang="ru-RU" dirty="0"/>
              <a:t>2</a:t>
            </a:r>
            <a:r>
              <a:rPr lang="ru-RU"/>
              <a:t>. ЗОЖ </a:t>
            </a:r>
            <a:r>
              <a:rPr lang="ru-RU" dirty="0"/>
              <a:t>для жизни, а также неверной оценки уровня своего благополучия относительно других.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4310743" y="2598056"/>
            <a:ext cx="3585028" cy="374468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Пользователь получает доступ к теоретическим материалам и статьям, которые помогут ему разобраться в вопросах здорового и адекватного питания. Это позволяет ему получить фундаментальные знания и улучшить свои пищевые привычки.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Пользователь может записаться на онлайн-консультации с различными специалистами, такими как диетологи, врачи-эндокринологи и другие. Это позволяет получить профессиональную консультацию по вопросам здорового питания и диетотерапии. </a:t>
            </a:r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Пользователь получить персонализированные рецепты, учитывающие его физическое состояние и заболевания, а также рассчитанные на его продуктовую корзину.  Это позволяет ему приготовить блюда, которые соответствуют его диетическим потребностям.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Пользователь  с помощью видео-уроков изучит техническую составляющую блюда готовить блюда. Это позволяет ему научиться приготовлять здоровую пищу с учетом всех правил и техник.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Потребитель покупает продукт для получения разносторонней помощи в организации здорового питания.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244115" y="2590800"/>
            <a:ext cx="3638550" cy="35052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</a:pPr>
            <a:r>
              <a:rPr lang="ru-RU" dirty="0"/>
              <a:t>Запись на онлайн-консультации к специалистам узкой направленности(</a:t>
            </a:r>
            <a:r>
              <a:rPr lang="ru-RU" dirty="0" err="1"/>
              <a:t>нутрициологи</a:t>
            </a:r>
            <a:r>
              <a:rPr lang="ru-RU" dirty="0"/>
              <a:t>, врачи-диетологи и др.), в том числе связь с технологом по различным вопросам.</a:t>
            </a:r>
          </a:p>
          <a:p>
            <a:pPr marL="0" indent="0">
              <a:lnSpc>
                <a:spcPct val="100000"/>
              </a:lnSpc>
            </a:pPr>
            <a:r>
              <a:rPr lang="ru-RU" dirty="0"/>
              <a:t>Предоставление рецептур, разработанных на основе физиологического состояния, с учетом хронических заболеваний потребителя. </a:t>
            </a:r>
          </a:p>
          <a:p>
            <a:pPr marL="0" indent="0">
              <a:lnSpc>
                <a:spcPct val="100000"/>
              </a:lnSpc>
            </a:pPr>
            <a:r>
              <a:rPr lang="ru-RU" dirty="0"/>
              <a:t> Предоставление видео-уроков с рекомендуемой пошаговой технологией приготовления блюд.  </a:t>
            </a:r>
          </a:p>
          <a:p>
            <a:pPr marL="0" indent="0">
              <a:lnSpc>
                <a:spcPct val="100000"/>
              </a:lnSpc>
            </a:pPr>
            <a:r>
              <a:rPr lang="ru-RU" dirty="0"/>
              <a:t>Учет продуктовой корзины потребителя.  </a:t>
            </a:r>
          </a:p>
        </p:txBody>
      </p:sp>
    </p:spTree>
    <p:extLst>
      <p:ext uri="{BB962C8B-B14F-4D97-AF65-F5344CB8AC3E}">
        <p14:creationId xmlns:p14="http://schemas.microsoft.com/office/powerpoint/2010/main" val="117506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74173" y="950352"/>
            <a:ext cx="11633654" cy="1393146"/>
          </a:xfrm>
        </p:spPr>
        <p:txBody>
          <a:bodyPr>
            <a:norm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</a:rPr>
              <a:t>Электронная образовательная среда помогает людям, имеющие хронические заболевания (в т.ч. страдающие от пищевых аллергий и непереносимости), которые хотят больше понимать особенности своего питания, приобретая услугу в виде рецептов или рациона полезных блюд на основе их физиологических особенностей, позволяя получить теоретические знания, технологии приготовления блюд на основе продуктовой корзины пользователя и возможность записи к специалистам узкой направленности.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74173" y="3871686"/>
            <a:ext cx="11688083" cy="307702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Преимуществом являются рецептуры, разработанные на основе физиологического состояния, с учетом хронических заболеваний потребителя. Предоставление видео-уроков с рекомендуемой пошаговой технологией приготовления блюд. При составлении рецептур согласно запросу </a:t>
            </a:r>
            <a:r>
              <a:rPr lang="ru-RU" sz="1600" dirty="0">
                <a:solidFill>
                  <a:srgbClr val="000000"/>
                </a:solidFill>
              </a:rPr>
              <a:t>пользователя учитывается продуктовая корзина потребителя. На сайте также представлена возможность записи на </a:t>
            </a:r>
            <a:r>
              <a:rPr lang="ru-RU" sz="1600" dirty="0" err="1">
                <a:solidFill>
                  <a:srgbClr val="000000"/>
                </a:solidFill>
              </a:rPr>
              <a:t>онлайн-консультации</a:t>
            </a:r>
            <a:r>
              <a:rPr lang="ru-RU" sz="1600" dirty="0">
                <a:solidFill>
                  <a:srgbClr val="000000"/>
                </a:solidFill>
              </a:rPr>
              <a:t> к специалистам узкой направленности (</a:t>
            </a:r>
            <a:r>
              <a:rPr lang="ru-RU" sz="1600" dirty="0" err="1">
                <a:solidFill>
                  <a:srgbClr val="000000"/>
                </a:solidFill>
              </a:rPr>
              <a:t>нутрициологи</a:t>
            </a:r>
            <a:r>
              <a:rPr lang="ru-RU" sz="1600" dirty="0">
                <a:solidFill>
                  <a:srgbClr val="000000"/>
                </a:solidFill>
              </a:rPr>
              <a:t>, врачи-диетологи и др.), в том числе связь с технологом по различным вопросам.</a:t>
            </a:r>
          </a:p>
          <a:p>
            <a:pPr algn="just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ru-RU" sz="20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Ключевые конкурентные преимущества: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0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9">
            <a:extLst>
              <a:ext uri="{FF2B5EF4-FFF2-40B4-BE49-F238E27FC236}">
                <a16:creationId xmlns:a16="http://schemas.microsoft.com/office/drawing/2014/main" id="{BD31782F-103B-C24B-8430-F34A840861B4}"/>
              </a:ext>
            </a:extLst>
          </p:cNvPr>
          <p:cNvSpPr txBox="1">
            <a:spLocks/>
          </p:cNvSpPr>
          <p:nvPr/>
        </p:nvSpPr>
        <p:spPr>
          <a:xfrm>
            <a:off x="2603372" y="1259745"/>
            <a:ext cx="2027237" cy="163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9679F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050" dirty="0">
                <a:solidFill>
                  <a:srgbClr val="000000"/>
                </a:solidFill>
              </a:rPr>
              <a:t>Развитие сайта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050" dirty="0">
              <a:solidFill>
                <a:srgbClr val="00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050" dirty="0">
                <a:solidFill>
                  <a:srgbClr val="000000"/>
                </a:solidFill>
              </a:rPr>
              <a:t>Увеличение базы рецептур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050" dirty="0">
              <a:solidFill>
                <a:srgbClr val="00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050" dirty="0">
                <a:solidFill>
                  <a:srgbClr val="000000"/>
                </a:solidFill>
              </a:rPr>
              <a:t>Привлечение клиентов и партнеров</a:t>
            </a:r>
            <a:endParaRPr lang="ru-RU" sz="1050" dirty="0"/>
          </a:p>
        </p:txBody>
      </p:sp>
      <p:sp>
        <p:nvSpPr>
          <p:cNvPr id="30" name="Текст 8">
            <a:extLst>
              <a:ext uri="{FF2B5EF4-FFF2-40B4-BE49-F238E27FC236}">
                <a16:creationId xmlns:a16="http://schemas.microsoft.com/office/drawing/2014/main" id="{1EC15C28-4BE1-1BF8-DE0C-7DF6D314FF67}"/>
              </a:ext>
            </a:extLst>
          </p:cNvPr>
          <p:cNvSpPr txBox="1">
            <a:spLocks/>
          </p:cNvSpPr>
          <p:nvPr/>
        </p:nvSpPr>
        <p:spPr>
          <a:xfrm>
            <a:off x="4759956" y="1548631"/>
            <a:ext cx="2261588" cy="3760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9679F"/>
              </a:buClr>
              <a:buFontTx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>
                <a:solidFill>
                  <a:srgbClr val="000000"/>
                </a:solidFill>
              </a:rPr>
              <a:t>Электронная образовательная среда помогает людям, желающим скорректировать рацион питания, которые хотят сбалансировать и разнообразить собственное питание тем, что приобретают услугу в виде рецептов или рациона полезных блюд с учетом физиологических особенностей организма пользователя, что позволяет легкодоступно получить теоретические знания, технологии приготовления блюд на основе продуктовой корзины пользователя, и возможность записи к специалистам узкой направленности. </a:t>
            </a:r>
            <a:endParaRPr lang="ru-RU" sz="1050" dirty="0"/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866323EE-761B-C229-D6A6-EB82B877EE0A}"/>
              </a:ext>
            </a:extLst>
          </p:cNvPr>
          <p:cNvSpPr txBox="1">
            <a:spLocks/>
          </p:cNvSpPr>
          <p:nvPr/>
        </p:nvSpPr>
        <p:spPr>
          <a:xfrm>
            <a:off x="7025736" y="1223716"/>
            <a:ext cx="2261588" cy="12959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9679F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>
                <a:solidFill>
                  <a:srgbClr val="000000"/>
                </a:solidFill>
              </a:rPr>
              <a:t>«Консультант» (технолог-консультант обслуживает потребителя, отвечая на все его интересующие вопросы).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>
                <a:solidFill>
                  <a:srgbClr val="000000"/>
                </a:solidFill>
              </a:rPr>
              <a:t>«Самообслуживание» (потребитель самостоятельно может приобрести рационы и индивидуальные рецепты).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>
                <a:solidFill>
                  <a:srgbClr val="000000"/>
                </a:solidFill>
              </a:rPr>
              <a:t>«Автоматизированное обслуживание» (интернет-магазины).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>
                <a:solidFill>
                  <a:srgbClr val="000000"/>
                </a:solidFill>
              </a:rPr>
              <a:t>«Сообщество» (скидка за привлечение новых клиентов, пробный период получения рецептов). </a:t>
            </a:r>
            <a:endParaRPr lang="ru-RU" dirty="0"/>
          </a:p>
        </p:txBody>
      </p:sp>
      <p:sp>
        <p:nvSpPr>
          <p:cNvPr id="32" name="Текст 3">
            <a:extLst>
              <a:ext uri="{FF2B5EF4-FFF2-40B4-BE49-F238E27FC236}">
                <a16:creationId xmlns:a16="http://schemas.microsoft.com/office/drawing/2014/main" id="{EC48170B-D106-9435-704C-5D3CF726A67F}"/>
              </a:ext>
            </a:extLst>
          </p:cNvPr>
          <p:cNvSpPr txBox="1">
            <a:spLocks/>
          </p:cNvSpPr>
          <p:nvPr/>
        </p:nvSpPr>
        <p:spPr>
          <a:xfrm>
            <a:off x="7215991" y="3657931"/>
            <a:ext cx="2060080" cy="1770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9679F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050">
                <a:solidFill>
                  <a:srgbClr val="000000"/>
                </a:solidFill>
              </a:rPr>
              <a:t>Сайт проекта</a:t>
            </a:r>
            <a:endParaRPr lang="ru-RU" sz="1050" dirty="0"/>
          </a:p>
        </p:txBody>
      </p:sp>
      <p:sp>
        <p:nvSpPr>
          <p:cNvPr id="37" name="Текст 6">
            <a:extLst>
              <a:ext uri="{FF2B5EF4-FFF2-40B4-BE49-F238E27FC236}">
                <a16:creationId xmlns:a16="http://schemas.microsoft.com/office/drawing/2014/main" id="{FA4C9DCA-37DC-3441-F70B-93B71513CBA2}"/>
              </a:ext>
            </a:extLst>
          </p:cNvPr>
          <p:cNvSpPr txBox="1">
            <a:spLocks/>
          </p:cNvSpPr>
          <p:nvPr/>
        </p:nvSpPr>
        <p:spPr>
          <a:xfrm>
            <a:off x="9412101" y="1259745"/>
            <a:ext cx="2060080" cy="37607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9679F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</a:rPr>
              <a:t>мужчины 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и женщины от 18 лет, мужчины и женщины до 18 лет ( но предоставление услуги только для ответственного лица 18+)</a:t>
            </a:r>
          </a:p>
          <a:p>
            <a:pPr>
              <a:lnSpc>
                <a:spcPct val="100000"/>
              </a:lnSpc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 Сегменты ЦА: </a:t>
            </a:r>
          </a:p>
          <a:p>
            <a:pPr>
              <a:lnSpc>
                <a:spcPct val="100000"/>
              </a:lnSpc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Люди, ведущие здоровый образ жизни и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</a:rPr>
              <a:t>фитнес-энтузиасты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; </a:t>
            </a:r>
          </a:p>
          <a:p>
            <a:pPr>
              <a:lnSpc>
                <a:spcPct val="100000"/>
              </a:lnSpc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Люди, придерживающиеся определенных диет( в т.ч вегетарианцы и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</a:rPr>
              <a:t>веганы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>
              <a:lnSpc>
                <a:spcPct val="100000"/>
              </a:lnSpc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 Люди, имеющие хронические заболевания (в т.ч. страдающие от пищевых аллергий и непереносимости;)</a:t>
            </a:r>
          </a:p>
          <a:p>
            <a:pPr>
              <a:lnSpc>
                <a:spcPct val="100000"/>
              </a:lnSpc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Родители и детская аудитория (семьи, заинтересованные в здоровом питании); </a:t>
            </a:r>
          </a:p>
          <a:p>
            <a:pPr>
              <a:lnSpc>
                <a:spcPct val="100000"/>
              </a:lnSpc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Люди различных религиозных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</a:rPr>
              <a:t>конфессий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</a:rPr>
              <a:t>Люди, стремящиеся похудеть или контролировать вес.</a:t>
            </a:r>
            <a:br>
              <a:rPr lang="ru-RU" sz="1050" dirty="0"/>
            </a:br>
            <a:br>
              <a:rPr lang="ru-RU" sz="1100" dirty="0"/>
            </a:br>
            <a:br>
              <a:rPr lang="ru-RU" sz="1100" dirty="0"/>
            </a:br>
            <a:endParaRPr lang="ru-RU" sz="1100" dirty="0"/>
          </a:p>
        </p:txBody>
      </p:sp>
      <p:sp>
        <p:nvSpPr>
          <p:cNvPr id="38" name="Текст 7">
            <a:extLst>
              <a:ext uri="{FF2B5EF4-FFF2-40B4-BE49-F238E27FC236}">
                <a16:creationId xmlns:a16="http://schemas.microsoft.com/office/drawing/2014/main" id="{39A043F3-AF53-DF86-AC6B-E15A8D2B1445}"/>
              </a:ext>
            </a:extLst>
          </p:cNvPr>
          <p:cNvSpPr txBox="1">
            <a:spLocks/>
          </p:cNvSpPr>
          <p:nvPr/>
        </p:nvSpPr>
        <p:spPr>
          <a:xfrm>
            <a:off x="2556817" y="3316119"/>
            <a:ext cx="2210265" cy="14852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9679F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900">
                <a:solidFill>
                  <a:srgbClr val="000000"/>
                </a:solidFill>
              </a:rPr>
              <a:t>Финансовые: (инвестиции, личные средства).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900">
                <a:solidFill>
                  <a:srgbClr val="000000"/>
                </a:solidFill>
              </a:rPr>
              <a:t>Материальные: Сервер,</a:t>
            </a:r>
            <a:br>
              <a:rPr lang="ru-RU" sz="900">
                <a:solidFill>
                  <a:srgbClr val="000000"/>
                </a:solidFill>
              </a:rPr>
            </a:br>
            <a:r>
              <a:rPr lang="ru-RU" sz="900">
                <a:solidFill>
                  <a:srgbClr val="000000"/>
                </a:solidFill>
              </a:rPr>
              <a:t>Человеческие: Проектный менеджер, Администратор проекта, Маркетолог-аналитик , Специалист технической поддержки, Графический дизайнер, Специалист по питанию (технолог)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900">
                <a:solidFill>
                  <a:srgbClr val="000000"/>
                </a:solidFill>
              </a:rPr>
              <a:t>Бухгалтер (аутсорсинг),Юрист (аутсорсинг)</a:t>
            </a:r>
            <a:endParaRPr lang="ru-RU" sz="900"/>
          </a:p>
          <a:p>
            <a:pPr marL="0" indent="0">
              <a:buFont typeface="Arial" panose="020B0604020202020204" pitchFamily="34" charset="0"/>
              <a:buNone/>
            </a:pPr>
            <a:endParaRPr lang="ru-RU" sz="900" dirty="0"/>
          </a:p>
        </p:txBody>
      </p:sp>
      <p:sp>
        <p:nvSpPr>
          <p:cNvPr id="42" name="Текст 1">
            <a:extLst>
              <a:ext uri="{FF2B5EF4-FFF2-40B4-BE49-F238E27FC236}">
                <a16:creationId xmlns:a16="http://schemas.microsoft.com/office/drawing/2014/main" id="{693C7982-A907-51D2-2B6D-BCD817861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214" y="1259745"/>
            <a:ext cx="2060080" cy="37512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200" b="0" i="0" dirty="0">
                <a:solidFill>
                  <a:srgbClr val="000000"/>
                </a:solidFill>
                <a:effectLst/>
              </a:rPr>
              <a:t>Спортивные залы, фитнес центры, и отдельные фитнес-тренеры </a:t>
            </a:r>
            <a:br>
              <a:rPr lang="ru-RU" sz="1200" b="0" i="0" dirty="0">
                <a:solidFill>
                  <a:srgbClr val="000000"/>
                </a:solidFill>
                <a:effectLst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(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Xfit</a:t>
            </a:r>
            <a:r>
              <a:rPr lang="en-US" sz="1200" dirty="0">
                <a:solidFill>
                  <a:srgbClr val="000000"/>
                </a:solidFill>
              </a:rPr>
              <a:t>, </a:t>
            </a:r>
            <a:r>
              <a:rPr lang="en-US" sz="1200" dirty="0" err="1">
                <a:solidFill>
                  <a:srgbClr val="000000"/>
                </a:solidFill>
              </a:rPr>
              <a:t>WellFit</a:t>
            </a:r>
            <a:r>
              <a:rPr lang="ru-RU" sz="1200" dirty="0">
                <a:solidFill>
                  <a:srgbClr val="000000"/>
                </a:solidFill>
              </a:rPr>
              <a:t>)</a:t>
            </a:r>
            <a:endParaRPr lang="ru-RU" sz="1200" b="0" i="0" dirty="0">
              <a:solidFill>
                <a:srgbClr val="000000"/>
              </a:solidFill>
              <a:effectLst/>
            </a:endParaRPr>
          </a:p>
          <a:p>
            <a:pPr marL="0" indent="0" algn="ctr">
              <a:buNone/>
            </a:pPr>
            <a:endParaRPr lang="ru-RU" sz="1200" b="0" i="0" dirty="0">
              <a:solidFill>
                <a:srgbClr val="000000"/>
              </a:solidFill>
              <a:effectLst/>
            </a:endParaRPr>
          </a:p>
          <a:p>
            <a:pPr marL="0" indent="0" algn="ctr">
              <a:buNone/>
            </a:pPr>
            <a:r>
              <a:rPr lang="ru-RU" sz="1200" b="0" i="0" dirty="0">
                <a:solidFill>
                  <a:srgbClr val="000000"/>
                </a:solidFill>
                <a:effectLst/>
              </a:rPr>
              <a:t>Врачи узкой направленности: </a:t>
            </a:r>
            <a:r>
              <a:rPr lang="ru-RU" sz="1200" b="0" i="0" dirty="0" err="1">
                <a:solidFill>
                  <a:srgbClr val="000000"/>
                </a:solidFill>
                <a:effectLst/>
              </a:rPr>
              <a:t>нутрициологи</a:t>
            </a:r>
            <a:r>
              <a:rPr lang="ru-RU" sz="1200" b="0" i="0" dirty="0">
                <a:solidFill>
                  <a:srgbClr val="000000"/>
                </a:solidFill>
                <a:effectLst/>
              </a:rPr>
              <a:t>, врачи-диетологи и др. </a:t>
            </a:r>
            <a:br>
              <a:rPr lang="ru-RU" sz="1200" b="0" i="0" dirty="0">
                <a:solidFill>
                  <a:srgbClr val="000000"/>
                </a:solidFill>
                <a:effectLst/>
              </a:rPr>
            </a:br>
            <a:r>
              <a:rPr lang="en-US" sz="1200" b="0" i="0" dirty="0">
                <a:solidFill>
                  <a:srgbClr val="000000"/>
                </a:solidFill>
                <a:effectLst/>
              </a:rPr>
              <a:t>(</a:t>
            </a:r>
            <a:r>
              <a:rPr lang="ru-RU" sz="1200" dirty="0">
                <a:solidFill>
                  <a:srgbClr val="000000"/>
                </a:solidFill>
              </a:rPr>
              <a:t>Ирина Русских-</a:t>
            </a:r>
            <a:r>
              <a:rPr lang="ru-RU" sz="1200" dirty="0" err="1">
                <a:solidFill>
                  <a:srgbClr val="000000"/>
                </a:solidFill>
              </a:rPr>
              <a:t>нутрициолог</a:t>
            </a:r>
            <a:r>
              <a:rPr lang="ru-RU" sz="1200" dirty="0">
                <a:solidFill>
                  <a:srgbClr val="000000"/>
                </a:solidFill>
              </a:rPr>
              <a:t>)</a:t>
            </a:r>
            <a:endParaRPr lang="ru-RU" sz="1200" b="0" i="0" dirty="0">
              <a:solidFill>
                <a:srgbClr val="000000"/>
              </a:solidFill>
              <a:effectLst/>
            </a:endParaRPr>
          </a:p>
          <a:p>
            <a:pPr marL="0" indent="0" algn="ctr">
              <a:buNone/>
            </a:pPr>
            <a:endParaRPr lang="ru-RU" sz="1200" b="0" i="0" dirty="0">
              <a:solidFill>
                <a:srgbClr val="000000"/>
              </a:solidFill>
              <a:effectLst/>
            </a:endParaRPr>
          </a:p>
          <a:p>
            <a:pPr marL="0" indent="0" algn="ctr">
              <a:buNone/>
            </a:pPr>
            <a:r>
              <a:rPr lang="ru-RU" sz="1200" b="0" i="0" dirty="0">
                <a:solidFill>
                  <a:srgbClr val="000000"/>
                </a:solidFill>
                <a:effectLst/>
              </a:rPr>
              <a:t>Лаборатории и частные клиники </a:t>
            </a:r>
            <a:br>
              <a:rPr lang="ru-RU" sz="1200" b="0" i="0" dirty="0">
                <a:solidFill>
                  <a:srgbClr val="000000"/>
                </a:solidFill>
                <a:effectLst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(IDM </a:t>
            </a:r>
            <a:r>
              <a:rPr lang="ru-RU" sz="1200" b="0" i="0" dirty="0" err="1">
                <a:solidFill>
                  <a:srgbClr val="000000"/>
                </a:solidFill>
                <a:effectLst/>
              </a:rPr>
              <a:t>clinic</a:t>
            </a:r>
            <a:r>
              <a:rPr lang="ru-RU" sz="1200" b="0" i="0" dirty="0">
                <a:solidFill>
                  <a:srgbClr val="000000"/>
                </a:solidFill>
                <a:effectLst/>
              </a:rPr>
              <a:t>, медицинский центр «</a:t>
            </a:r>
            <a:r>
              <a:rPr lang="ru-RU" sz="1200" b="0" i="0" dirty="0" err="1">
                <a:solidFill>
                  <a:srgbClr val="000000"/>
                </a:solidFill>
                <a:effectLst/>
              </a:rPr>
              <a:t>ПроМед</a:t>
            </a:r>
            <a:r>
              <a:rPr lang="ru-RU" sz="1200" dirty="0">
                <a:solidFill>
                  <a:srgbClr val="000000"/>
                </a:solidFill>
              </a:rPr>
              <a:t>»</a:t>
            </a:r>
            <a:r>
              <a:rPr lang="ru-RU" sz="1200" b="0" i="0" dirty="0">
                <a:solidFill>
                  <a:srgbClr val="000000"/>
                </a:solidFill>
                <a:effectLst/>
              </a:rPr>
              <a:t>).</a:t>
            </a:r>
            <a:endParaRPr lang="ru-RU" sz="1200" dirty="0"/>
          </a:p>
        </p:txBody>
      </p:sp>
      <p:sp>
        <p:nvSpPr>
          <p:cNvPr id="43" name="Текст 13">
            <a:extLst>
              <a:ext uri="{FF2B5EF4-FFF2-40B4-BE49-F238E27FC236}">
                <a16:creationId xmlns:a16="http://schemas.microsoft.com/office/drawing/2014/main" id="{AFDC9840-740E-5D88-A2B2-6D165E7C8C4B}"/>
              </a:ext>
            </a:extLst>
          </p:cNvPr>
          <p:cNvSpPr txBox="1">
            <a:spLocks/>
          </p:cNvSpPr>
          <p:nvPr/>
        </p:nvSpPr>
        <p:spPr>
          <a:xfrm>
            <a:off x="321710" y="5395552"/>
            <a:ext cx="5519909" cy="1178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9679F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50">
                <a:solidFill>
                  <a:srgbClr val="000000"/>
                </a:solidFill>
              </a:rPr>
              <a:t>Открытие ИП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050">
                <a:solidFill>
                  <a:srgbClr val="000000"/>
                </a:solidFill>
              </a:rPr>
              <a:t>Пакет TILDA Personal (домен, создание сервера, лицензия и др.)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050">
                <a:solidFill>
                  <a:srgbClr val="000000"/>
                </a:solidFill>
              </a:rPr>
              <a:t>Облачное хранилище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050">
                <a:solidFill>
                  <a:srgbClr val="000000"/>
                </a:solidFill>
              </a:rPr>
              <a:t>Заработная плата</a:t>
            </a:r>
          </a:p>
          <a:p>
            <a:endParaRPr lang="ru-RU" dirty="0"/>
          </a:p>
        </p:txBody>
      </p:sp>
      <p:sp>
        <p:nvSpPr>
          <p:cNvPr id="44" name="Текст 5">
            <a:extLst>
              <a:ext uri="{FF2B5EF4-FFF2-40B4-BE49-F238E27FC236}">
                <a16:creationId xmlns:a16="http://schemas.microsoft.com/office/drawing/2014/main" id="{2DADC706-FD57-FA39-8D26-337CB9789493}"/>
              </a:ext>
            </a:extLst>
          </p:cNvPr>
          <p:cNvSpPr txBox="1">
            <a:spLocks/>
          </p:cNvSpPr>
          <p:nvPr/>
        </p:nvSpPr>
        <p:spPr>
          <a:xfrm>
            <a:off x="6023992" y="5357237"/>
            <a:ext cx="5519730" cy="1178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9679F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200">
                <a:solidFill>
                  <a:srgbClr val="000000"/>
                </a:solidFill>
              </a:rPr>
              <a:t>1.Платные подписки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>
                <a:solidFill>
                  <a:srgbClr val="000000"/>
                </a:solidFill>
              </a:rPr>
              <a:t>2. Процент с онлайн-консультаций специалистов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>
                <a:solidFill>
                  <a:srgbClr val="000000"/>
                </a:solidFill>
              </a:rPr>
              <a:t>3. Реклама на сайте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64388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6651624" y="1758170"/>
            <a:ext cx="5192033" cy="43642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400" dirty="0"/>
              <a:t>Создана демо-версия сайта электронной образовательной среды – «Здоровое питание для всех» и включает в себя такие функция, как анкетирование пользователя, предоставление пробных рецептур, а также теоретическая база.</a:t>
            </a:r>
          </a:p>
          <a:p>
            <a:pPr>
              <a:lnSpc>
                <a:spcPct val="100000"/>
              </a:lnSpc>
            </a:pPr>
            <a:endParaRPr lang="ru-RU" sz="1400" dirty="0"/>
          </a:p>
          <a:p>
            <a:pPr>
              <a:lnSpc>
                <a:spcPct val="100000"/>
              </a:lnSpc>
            </a:pPr>
            <a:r>
              <a:rPr lang="ru-RU" sz="1400" dirty="0"/>
              <a:t>Проект является </a:t>
            </a:r>
            <a:r>
              <a:rPr lang="ru-RU" sz="1400" dirty="0" err="1"/>
              <a:t>ризеры</a:t>
            </a:r>
            <a:r>
              <a:rPr lang="ru-RU" sz="1400" dirty="0"/>
              <a:t> олимпиады </a:t>
            </a:r>
            <a:r>
              <a:rPr lang="en-US" sz="1400" dirty="0"/>
              <a:t>Social </a:t>
            </a:r>
            <a:r>
              <a:rPr lang="en-US" sz="1400" dirty="0" err="1"/>
              <a:t>StartUP</a:t>
            </a:r>
            <a:r>
              <a:rPr lang="en-US" sz="1400" dirty="0"/>
              <a:t> 2023</a:t>
            </a:r>
            <a:r>
              <a:rPr lang="ru-RU" sz="1400" dirty="0"/>
              <a:t> (3 место).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95037" y="1707609"/>
            <a:ext cx="5747657" cy="399142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b="0" i="0" dirty="0">
                <a:solidFill>
                  <a:srgbClr val="000000"/>
                </a:solidFill>
                <a:effectLst/>
              </a:rPr>
              <a:t>TRL 4: - Разработан детальный макет решения для демонстрации работоспособности технологии / продукта. Создана демо-версия сайта, со всеми предложенными вкладками и функциями. Разработаны рецептуры по особенностям питания лиц, страдающих определенными заболеваниями. Для перехода на следующий уровень готовности продукта необходимо увеличить базу рецептов, сделать анкетирование -"конструктор" и прописать алгоритмы анализа ответов пользователей, которые будут определять проблему пользователя; предоставить список конкретных специалистов (контактная база); проработать теоретическую составляющую. 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4" name="TextBox 3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Текущие результаты: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749143" y="749860"/>
              <a:ext cx="5094514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7" name="TextBox 6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Задел команды:</a:t>
              </a: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195038" y="749860"/>
              <a:ext cx="5747657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756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-339724" y="2764976"/>
            <a:ext cx="3730623" cy="342900"/>
          </a:xfrm>
        </p:spPr>
        <p:txBody>
          <a:bodyPr>
            <a:normAutofit fontScale="250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/>
              <a:t>ОЛЕСЯ ВАСИЛЬЕВА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0" y="3062287"/>
            <a:ext cx="3146425" cy="342900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10000"/>
              </a:lnSpc>
            </a:pPr>
            <a:r>
              <a:rPr lang="ru-RU" sz="5600" dirty="0"/>
              <a:t>Руководитель проекта &amp;</a:t>
            </a:r>
          </a:p>
          <a:p>
            <a:pPr algn="ctr">
              <a:lnSpc>
                <a:spcPct val="110000"/>
              </a:lnSpc>
            </a:pPr>
            <a:r>
              <a:rPr lang="ru-RU" sz="5600" dirty="0"/>
              <a:t>Разработчик</a:t>
            </a:r>
          </a:p>
          <a:p>
            <a:endParaRPr lang="ru-RU" sz="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/>
        <p:txBody>
          <a:bodyPr>
            <a:normAutofit fontScale="250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/>
              <a:t>АНАСТАСИЯ ПОПОВА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pPr algn="ctr"/>
            <a:r>
              <a:rPr lang="ru-RU" dirty="0"/>
              <a:t>Дизайнер проекта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46"/>
          </p:nvPr>
        </p:nvSpPr>
        <p:spPr/>
        <p:txBody>
          <a:bodyPr>
            <a:normAutofit fontScale="250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/>
              <a:t>ЕКАТЕРИНА МОКРОУСОВА</a:t>
            </a:r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pPr algn="ctr"/>
            <a:r>
              <a:rPr lang="ru-RU" dirty="0"/>
              <a:t>Технолог проекта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49"/>
          </p:nvPr>
        </p:nvSpPr>
        <p:spPr/>
        <p:txBody>
          <a:bodyPr>
            <a:normAutofit fontScale="250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/>
              <a:t>АНАСТАСИЯ АБСАТТАРОВА</a:t>
            </a:r>
          </a:p>
          <a:p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pPr algn="ctr"/>
            <a:r>
              <a:rPr lang="ru-RU" dirty="0"/>
              <a:t>Технолог проекта</a:t>
            </a:r>
          </a:p>
          <a:p>
            <a:pPr algn="ctr"/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52"/>
          </p:nvPr>
        </p:nvSpPr>
        <p:spPr/>
        <p:txBody>
          <a:bodyPr>
            <a:normAutofit fontScale="250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/>
              <a:t>СЕМЕН КИРОВ</a:t>
            </a:r>
          </a:p>
          <a:p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pPr algn="ctr"/>
            <a:r>
              <a:rPr lang="ru-RU" dirty="0"/>
              <a:t>Маркетолог проекта</a:t>
            </a:r>
          </a:p>
          <a:p>
            <a:endParaRPr lang="ru-RU" dirty="0"/>
          </a:p>
        </p:txBody>
      </p:sp>
      <p:pic>
        <p:nvPicPr>
          <p:cNvPr id="20" name="Google Shape;335;p46">
            <a:extLst>
              <a:ext uri="{FF2B5EF4-FFF2-40B4-BE49-F238E27FC236}">
                <a16:creationId xmlns:a16="http://schemas.microsoft.com/office/drawing/2014/main" id="{9027E82E-9FA9-905F-54CB-2014975EDB46}"/>
              </a:ext>
            </a:extLst>
          </p:cNvPr>
          <p:cNvPicPr preferRelativeResize="0">
            <a:picLocks noGrp="1"/>
          </p:cNvPicPr>
          <p:nvPr>
            <p:ph type="pic" sz="quarter" idx="42"/>
          </p:nvPr>
        </p:nvPicPr>
        <p:blipFill>
          <a:blip r:embed="rId2" cstate="print"/>
          <a:srcRect t="17060" b="17060"/>
          <a:stretch>
            <a:fillRect/>
          </a:stretch>
        </p:blipFill>
        <p:spPr>
          <a:xfrm>
            <a:off x="558801" y="661988"/>
            <a:ext cx="1933575" cy="1933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</p:pic>
      <p:pic>
        <p:nvPicPr>
          <p:cNvPr id="22" name="Google Shape;335;p46">
            <a:extLst>
              <a:ext uri="{FF2B5EF4-FFF2-40B4-BE49-F238E27FC236}">
                <a16:creationId xmlns:a16="http://schemas.microsoft.com/office/drawing/2014/main" id="{A62D502C-FAE5-3503-64E5-9A00397EC11D}"/>
              </a:ext>
            </a:extLst>
          </p:cNvPr>
          <p:cNvPicPr preferRelativeResize="0">
            <a:picLocks noGrp="1"/>
          </p:cNvPicPr>
          <p:nvPr>
            <p:ph type="pic" sz="quarter" idx="45"/>
          </p:nvPr>
        </p:nvPicPr>
        <p:blipFill>
          <a:blip r:embed="rId4" cstate="print"/>
          <a:srcRect t="12500" b="12500"/>
          <a:stretch>
            <a:fillRect/>
          </a:stretch>
        </p:blipFill>
        <p:spPr>
          <a:xfrm>
            <a:off x="4913086" y="611648"/>
            <a:ext cx="1933575" cy="193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335;p46">
            <a:extLst>
              <a:ext uri="{FF2B5EF4-FFF2-40B4-BE49-F238E27FC236}">
                <a16:creationId xmlns:a16="http://schemas.microsoft.com/office/drawing/2014/main" id="{6677E771-D3D6-6853-26D1-5EBE1D861C20}"/>
              </a:ext>
            </a:extLst>
          </p:cNvPr>
          <p:cNvPicPr preferRelativeResize="0">
            <a:picLocks noGrp="1"/>
          </p:cNvPicPr>
          <p:nvPr>
            <p:ph type="pic" sz="quarter" idx="48"/>
          </p:nvPr>
        </p:nvPicPr>
        <p:blipFill>
          <a:blip r:embed="rId5" cstate="print"/>
          <a:srcRect t="12500" b="12500"/>
          <a:stretch>
            <a:fillRect/>
          </a:stretch>
        </p:blipFill>
        <p:spPr>
          <a:xfrm>
            <a:off x="8860973" y="635384"/>
            <a:ext cx="1933575" cy="1933575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noFill/>
          </a:ln>
        </p:spPr>
      </p:pic>
      <p:pic>
        <p:nvPicPr>
          <p:cNvPr id="24" name="Google Shape;335;p46">
            <a:extLst>
              <a:ext uri="{FF2B5EF4-FFF2-40B4-BE49-F238E27FC236}">
                <a16:creationId xmlns:a16="http://schemas.microsoft.com/office/drawing/2014/main" id="{A4F703B8-2F36-1CBA-242E-EBDC9584C552}"/>
              </a:ext>
            </a:extLst>
          </p:cNvPr>
          <p:cNvPicPr preferRelativeResize="0">
            <a:picLocks noGrp="1"/>
          </p:cNvPicPr>
          <p:nvPr>
            <p:ph type="pic" sz="quarter" idx="51"/>
          </p:nvPr>
        </p:nvPicPr>
        <p:blipFill>
          <a:blip r:embed="rId7" cstate="print"/>
          <a:srcRect t="12469" b="12469"/>
          <a:stretch>
            <a:fillRect/>
          </a:stretch>
        </p:blipFill>
        <p:spPr>
          <a:xfrm>
            <a:off x="558801" y="3795713"/>
            <a:ext cx="1933575" cy="1935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35;p46">
            <a:extLst>
              <a:ext uri="{FF2B5EF4-FFF2-40B4-BE49-F238E27FC236}">
                <a16:creationId xmlns:a16="http://schemas.microsoft.com/office/drawing/2014/main" id="{6D542CEC-B856-C01E-0458-F86D35B3FDD0}"/>
              </a:ext>
            </a:extLst>
          </p:cNvPr>
          <p:cNvPicPr preferRelativeResize="0">
            <a:picLocks noGrp="1"/>
          </p:cNvPicPr>
          <p:nvPr>
            <p:ph type="pic" sz="quarter" idx="54"/>
          </p:nvPr>
        </p:nvPicPr>
        <p:blipFill>
          <a:blip r:embed="rId8" cstate="print"/>
          <a:srcRect l="12531" r="12531"/>
          <a:stretch>
            <a:fillRect/>
          </a:stretch>
        </p:blipFill>
        <p:spPr>
          <a:xfrm>
            <a:off x="4923596" y="3795713"/>
            <a:ext cx="1933575" cy="1935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3929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CCB931-41F4-B24D-7D13-7F11E8FB37A0}"/>
              </a:ext>
            </a:extLst>
          </p:cNvPr>
          <p:cNvSpPr txBox="1"/>
          <p:nvPr/>
        </p:nvSpPr>
        <p:spPr>
          <a:xfrm>
            <a:off x="1473199" y="2410136"/>
            <a:ext cx="97028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45750" indent="-285750" algn="l">
              <a:buFont typeface="Arial" panose="020B0604020202020204" pitchFamily="34" charset="0"/>
              <a:buChar char="•"/>
            </a:pPr>
            <a:r>
              <a:rPr lang="ru-RU" sz="1800" dirty="0"/>
              <a:t>поиск партнеров - сотрудничество, реклама;</a:t>
            </a:r>
          </a:p>
          <a:p>
            <a:pPr marL="645750" indent="-285750" algn="l">
              <a:buFont typeface="Arial" panose="020B0604020202020204" pitchFamily="34" charset="0"/>
              <a:buChar char="•"/>
            </a:pPr>
            <a:r>
              <a:rPr lang="ru-RU" sz="1800" dirty="0"/>
              <a:t>создание бренда компании, и его развитие;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6A39C-8495-FCED-8615-FA55B804BADE}"/>
              </a:ext>
            </a:extLst>
          </p:cNvPr>
          <p:cNvSpPr txBox="1"/>
          <p:nvPr/>
        </p:nvSpPr>
        <p:spPr>
          <a:xfrm>
            <a:off x="1473199" y="3056467"/>
            <a:ext cx="102785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45750" indent="-285750">
              <a:buFont typeface="Arial" panose="020B0604020202020204" pitchFamily="34" charset="0"/>
              <a:buChar char="•"/>
            </a:pPr>
            <a:r>
              <a:rPr lang="ru-RU" sz="1800" dirty="0"/>
              <a:t>увеличение спектра услуг: кейтеринг (приготовление блюд по индивидуальной рецептуре), доставка продуктов (возможное сотрудничество с Самокатом);</a:t>
            </a:r>
          </a:p>
          <a:p>
            <a:pPr marL="645750" indent="-285750">
              <a:buFont typeface="Arial" panose="020B0604020202020204" pitchFamily="34" charset="0"/>
              <a:buChar char="•"/>
            </a:pPr>
            <a:r>
              <a:rPr lang="ru-RU" sz="1800" dirty="0"/>
              <a:t>привлечение пользователей из других стран (национальные рецепты).</a:t>
            </a:r>
          </a:p>
        </p:txBody>
      </p:sp>
    </p:spTree>
    <p:extLst>
      <p:ext uri="{BB962C8B-B14F-4D97-AF65-F5344CB8AC3E}">
        <p14:creationId xmlns:p14="http://schemas.microsoft.com/office/powerpoint/2010/main" val="4141874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1583</Words>
  <Application>Microsoft Office PowerPoint</Application>
  <PresentationFormat>Широкоэкранный</PresentationFormat>
  <Paragraphs>122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</vt:lpstr>
      <vt:lpstr>Roboto Medium</vt:lpstr>
      <vt:lpstr>Source Sans Pro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олеся Васильева</cp:lastModifiedBy>
  <cp:revision>80</cp:revision>
  <dcterms:created xsi:type="dcterms:W3CDTF">2023-10-17T11:47:57Z</dcterms:created>
  <dcterms:modified xsi:type="dcterms:W3CDTF">2023-12-15T09:51:46Z</dcterms:modified>
</cp:coreProperties>
</file>