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1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7FD91-411E-49C5-AFEF-4DF8D4385A3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6ECD-B948-4588-9E04-64CE6CD0E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63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7FD91-411E-49C5-AFEF-4DF8D4385A3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6ECD-B948-4588-9E04-64CE6CD0E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268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7FD91-411E-49C5-AFEF-4DF8D4385A3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6ECD-B948-4588-9E04-64CE6CD0E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351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7FD91-411E-49C5-AFEF-4DF8D4385A3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6ECD-B948-4588-9E04-64CE6CD0E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646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7FD91-411E-49C5-AFEF-4DF8D4385A3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6ECD-B948-4588-9E04-64CE6CD0E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330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7FD91-411E-49C5-AFEF-4DF8D4385A3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6ECD-B948-4588-9E04-64CE6CD0E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261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7FD91-411E-49C5-AFEF-4DF8D4385A3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6ECD-B948-4588-9E04-64CE6CD0E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4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7FD91-411E-49C5-AFEF-4DF8D4385A3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6ECD-B948-4588-9E04-64CE6CD0E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56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7FD91-411E-49C5-AFEF-4DF8D4385A3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6ECD-B948-4588-9E04-64CE6CD0E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697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7FD91-411E-49C5-AFEF-4DF8D4385A3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6ECD-B948-4588-9E04-64CE6CD0E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278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7FD91-411E-49C5-AFEF-4DF8D4385A3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6ECD-B948-4588-9E04-64CE6CD0E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430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AD7FD91-411E-49C5-AFEF-4DF8D4385A3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8186ECD-B948-4588-9E04-64CE6CD0E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945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811295-5DFE-EBC1-DF4A-46B202F527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Отображение объектов недвижимости с использованием технологий AR/VR</a:t>
            </a:r>
            <a:r>
              <a:rPr lang="ru-RU" dirty="0"/>
              <a:t>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9D0D2E-71CD-995D-4B3A-B82052DF20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Изборский Иван</a:t>
            </a:r>
          </a:p>
          <a:p>
            <a:r>
              <a:rPr lang="ru-RU" sz="1400" dirty="0"/>
              <a:t>Студент</a:t>
            </a:r>
          </a:p>
        </p:txBody>
      </p:sp>
    </p:spTree>
    <p:extLst>
      <p:ext uri="{BB962C8B-B14F-4D97-AF65-F5344CB8AC3E}">
        <p14:creationId xmlns:p14="http://schemas.microsoft.com/office/powerpoint/2010/main" val="3286879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13C9B6-1B51-085D-5955-BA8E1416C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 проекта</a:t>
            </a: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Актуальность</a:t>
            </a: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Решаемая 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A685C5-C1A4-B1A5-51DE-1B0D80E65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488620" cy="1847561"/>
          </a:xfrm>
        </p:spPr>
        <p:txBody>
          <a:bodyPr>
            <a:normAutofit/>
          </a:bodyPr>
          <a:lstStyle/>
          <a:p>
            <a:pPr marL="502920" lvl="1" indent="0">
              <a:buNone/>
            </a:pPr>
            <a:r>
              <a:rPr lang="ru-RU" sz="1200" dirty="0"/>
              <a:t>Объективный вопрос, который волнует как маркетологов, так и руководителей многих девелоперов - как делать презентации объектов недвижимости максимально эффектными и заметно увеличить прибыль компании?</a:t>
            </a:r>
          </a:p>
          <a:p>
            <a:pPr marL="502920" lvl="1" indent="0">
              <a:buNone/>
            </a:pPr>
            <a:r>
              <a:rPr lang="ru-RU" sz="1200" dirty="0"/>
              <a:t>Для его решения компании создают масштабную «упаковку» объектов первичным онлайн- и оффлайн-контентом, но когда дело доходит до личной презентации недвижимости в офисе или строящемся здании, менеджеры до сих пор зачастую остаются один-на один со статичным макетом или голыми стенами, в случае, если они уже возведены.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C5710C-1A5C-4721-BAF8-32D4C2E56168}"/>
              </a:ext>
            </a:extLst>
          </p:cNvPr>
          <p:cNvSpPr txBox="1"/>
          <p:nvPr/>
        </p:nvSpPr>
        <p:spPr>
          <a:xfrm>
            <a:off x="3869268" y="2824263"/>
            <a:ext cx="74886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Много лет подряд специалистов продаж учили продавать не объект, а «мечту», которая воплотится в жизнь при приобретении. Таким образом, продажа строилась на эмоции потенциального покупателя, визуализация которой оставалась делом исключительно красноречия менеджера и фантазии покупателя. Но в последнее время этого стало недостаточно, так как технологии предлагают все больше вариантов качественной визуализации объектов, а покупатели, в свою очередь, перестали доверять красивым словам и предпочитают самостоятельное изучение объекта.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ED4EF7-13FD-9568-2C37-CAB5A4B68D71}"/>
              </a:ext>
            </a:extLst>
          </p:cNvPr>
          <p:cNvSpPr txBox="1"/>
          <p:nvPr/>
        </p:nvSpPr>
        <p:spPr>
          <a:xfrm>
            <a:off x="3867431" y="4658711"/>
            <a:ext cx="7488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Как наглядно продемонстрировать объект, строительство которого еще в процессе? - применить технологии дополненной реальности, которая позволяет увидеть перспективы всех этапов постройки здания, его общий вид после завершения строительства, а также варианты дизайна отдельных помещений и преимущества их применения вплоть до самых мелких деталей. </a:t>
            </a:r>
          </a:p>
        </p:txBody>
      </p:sp>
    </p:spTree>
    <p:extLst>
      <p:ext uri="{BB962C8B-B14F-4D97-AF65-F5344CB8AC3E}">
        <p14:creationId xmlns:p14="http://schemas.microsoft.com/office/powerpoint/2010/main" val="262214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B8A4A5-FCF2-FB02-4BEB-90F3E2C43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Технология решения проблемы</a:t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 продукта</a:t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Ценностное предложение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B8CB82-A7AA-DCBC-8F6C-995FCD643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1492837"/>
          </a:xfrm>
        </p:spPr>
        <p:txBody>
          <a:bodyPr>
            <a:normAutofit/>
          </a:bodyPr>
          <a:lstStyle/>
          <a:p>
            <a:pPr marL="502920" lvl="1" indent="0">
              <a:buNone/>
            </a:pPr>
            <a:r>
              <a:rPr lang="ru-RU" sz="1200" dirty="0"/>
              <a:t>При наведении камеры гаджета на макет, клиент сможет увидеть завершенную постройку и ее интеграцию в окружающую инфраструктуру, а также оценить уровень комфорта и эстетики объекта недвижимости даже в случае, если строительство еще не началось. Чтобы AR-контент был максимально информативным, в его содержании задействуют инфографику и специальные метки, которые наглядно демонстрируют пользователю объекты инфраструктуры, расстояния от транспортных узлов и станций метро, план благоустройства территории, показатели качества строительства и материалов, вид из окна и даже розу ветров.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63E42E-4BB9-2CD1-4B37-B6E61A0F3295}"/>
              </a:ext>
            </a:extLst>
          </p:cNvPr>
          <p:cNvSpPr txBox="1"/>
          <p:nvPr/>
        </p:nvSpPr>
        <p:spPr>
          <a:xfrm>
            <a:off x="3869268" y="3216166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Технология дополненной реальности, которая позволяет увидеть перспективы всех этапов постройки здания, его общий вид после завершения строительства, а также варианты дизайна отдельных помещений и преимущества их применения вплоть до самых мелких деталей.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F0978B-9BA0-0D91-DB9A-D77901F3AC9D}"/>
              </a:ext>
            </a:extLst>
          </p:cNvPr>
          <p:cNvSpPr txBox="1"/>
          <p:nvPr/>
        </p:nvSpPr>
        <p:spPr>
          <a:xfrm>
            <a:off x="3869268" y="4557080"/>
            <a:ext cx="7315199" cy="1818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Среди главных плюсов можно отметить:</a:t>
            </a:r>
          </a:p>
          <a:p>
            <a:pPr lvl="1"/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°   более быстрое принятие окончательного решения, чем при применении обычного 2D-макета;</a:t>
            </a:r>
          </a:p>
          <a:p>
            <a:pPr lvl="1">
              <a:lnSpc>
                <a:spcPct val="15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°   рост конверсии продаж недвижимости на 15%;</a:t>
            </a:r>
          </a:p>
          <a:p>
            <a:pPr lvl="1">
              <a:lnSpc>
                <a:spcPct val="15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°   более 40% покупателей квартир считают, что VR-туры сыграли важную роль для принятия ими решения о покупке жилья, также больше 70 % клиентов девелоперов положительно оценили внедрение интерактивных туров в виртуальной реальности.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2792066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EDB930-EBB6-6494-F0A3-F6B800CFC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EF7324-5146-5D1F-24FA-DF495DD53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9292" y="2172107"/>
            <a:ext cx="2954226" cy="4212747"/>
          </a:xfrm>
        </p:spPr>
        <p:txBody>
          <a:bodyPr>
            <a:normAutofit/>
          </a:bodyPr>
          <a:lstStyle/>
          <a:p>
            <a:pPr marL="502920" lvl="1" indent="0">
              <a:buNone/>
            </a:pPr>
            <a:endParaRPr lang="ru-RU" sz="1400" b="1" dirty="0"/>
          </a:p>
          <a:p>
            <a:pPr marL="960120" lvl="2" indent="0">
              <a:lnSpc>
                <a:spcPct val="150000"/>
              </a:lnSpc>
              <a:buNone/>
            </a:pPr>
            <a:r>
              <a:rPr lang="ru-RU" sz="1200" u="sng" dirty="0"/>
              <a:t>Недостатки:</a:t>
            </a:r>
          </a:p>
          <a:p>
            <a:pPr marL="960120" lvl="2" indent="0">
              <a:lnSpc>
                <a:spcPct val="150000"/>
              </a:lnSpc>
              <a:buNone/>
            </a:pPr>
            <a:r>
              <a:rPr lang="ru-RU" sz="1200" dirty="0"/>
              <a:t>°   большая трата времени на осмотр недвижимости</a:t>
            </a:r>
          </a:p>
          <a:p>
            <a:pPr marL="960120" lvl="2" indent="0">
              <a:lnSpc>
                <a:spcPct val="150000"/>
              </a:lnSpc>
              <a:buNone/>
            </a:pPr>
            <a:r>
              <a:rPr lang="ru-RU" sz="1200" dirty="0"/>
              <a:t>°   возможные неустойки по срокам осмотра</a:t>
            </a:r>
          </a:p>
          <a:p>
            <a:pPr marL="960120" lvl="2" indent="0">
              <a:lnSpc>
                <a:spcPct val="150000"/>
              </a:lnSpc>
              <a:buNone/>
            </a:pPr>
            <a:r>
              <a:rPr lang="ru-RU" sz="1200" dirty="0"/>
              <a:t>°   неудобства при выезде на осмотр</a:t>
            </a:r>
          </a:p>
          <a:p>
            <a:pPr marL="960120" lvl="2" indent="0">
              <a:lnSpc>
                <a:spcPct val="150000"/>
              </a:lnSpc>
              <a:buNone/>
            </a:pPr>
            <a:endParaRPr lang="ru-RU" sz="1200" dirty="0"/>
          </a:p>
          <a:p>
            <a:pPr marL="502920" lvl="1" indent="0">
              <a:buNone/>
            </a:pPr>
            <a:endParaRPr lang="ru-RU" sz="1400" dirty="0"/>
          </a:p>
          <a:p>
            <a:pPr marL="502920" lvl="1" indent="0">
              <a:buNone/>
            </a:pP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268" y="1377803"/>
            <a:ext cx="1133633" cy="12384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9754" y="1377803"/>
            <a:ext cx="1238423" cy="4001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9754" y="1772001"/>
            <a:ext cx="1027529" cy="10392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80750" y="754505"/>
            <a:ext cx="1908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Конкуренты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7292196" y="483079"/>
            <a:ext cx="43132" cy="63749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586578" y="1772001"/>
            <a:ext cx="1837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Наш сервис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50036" y="2972938"/>
            <a:ext cx="258793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ru-RU" sz="12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Преимущества:</a:t>
            </a:r>
          </a:p>
          <a:p>
            <a:pPr lvl="1">
              <a:lnSpc>
                <a:spcPct val="150000"/>
              </a:lnSpc>
            </a:pPr>
            <a:r>
              <a:rPr lang="ru-RU" sz="1200" dirty="0"/>
              <a:t>°  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малые затраты времени на осмотр недвижимости</a:t>
            </a:r>
          </a:p>
          <a:p>
            <a:pPr lvl="1">
              <a:lnSpc>
                <a:spcPct val="150000"/>
              </a:lnSpc>
            </a:pPr>
            <a:r>
              <a:rPr lang="ru-RU" sz="1200" dirty="0"/>
              <a:t>°  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осмотр сразу нескольких объектов</a:t>
            </a:r>
          </a:p>
          <a:p>
            <a:pPr lvl="1">
              <a:lnSpc>
                <a:spcPct val="150000"/>
              </a:lnSpc>
            </a:pPr>
            <a:r>
              <a:rPr lang="ru-RU" sz="1200" dirty="0"/>
              <a:t>°  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комфортные условия осмотра</a:t>
            </a:r>
          </a:p>
        </p:txBody>
      </p:sp>
    </p:spTree>
    <p:extLst>
      <p:ext uri="{BB962C8B-B14F-4D97-AF65-F5344CB8AC3E}">
        <p14:creationId xmlns:p14="http://schemas.microsoft.com/office/powerpoint/2010/main" val="2797388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60DA03-FB81-1C65-EC34-B06BB12D6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Финансовая 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CDF6F-3050-D5CE-AB0D-7E8F37DFA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2920" lvl="1" indent="0">
              <a:lnSpc>
                <a:spcPct val="150000"/>
              </a:lnSpc>
              <a:buNone/>
            </a:pPr>
            <a:r>
              <a:rPr lang="ru-RU" sz="1200" dirty="0"/>
              <a:t>Основные затраты на начальном этапе:</a:t>
            </a:r>
          </a:p>
          <a:p>
            <a:pPr marL="502920" lvl="1" indent="0">
              <a:lnSpc>
                <a:spcPct val="150000"/>
              </a:lnSpc>
              <a:buNone/>
            </a:pPr>
            <a:r>
              <a:rPr lang="ru-RU" sz="1200" dirty="0"/>
              <a:t>°  покупка </a:t>
            </a:r>
            <a:r>
              <a:rPr lang="en-US" sz="1200" dirty="0"/>
              <a:t>VR</a:t>
            </a:r>
            <a:r>
              <a:rPr lang="ru-RU" sz="1200" dirty="0"/>
              <a:t> гарнитуры – 50.000р </a:t>
            </a:r>
          </a:p>
          <a:p>
            <a:pPr marL="502920" lvl="1" indent="0">
              <a:lnSpc>
                <a:spcPct val="150000"/>
              </a:lnSpc>
              <a:buNone/>
            </a:pPr>
            <a:r>
              <a:rPr lang="ru-RU" sz="1200" dirty="0"/>
              <a:t>°  оборудование для работы – 50.000р</a:t>
            </a:r>
          </a:p>
          <a:p>
            <a:pPr marL="502920" lvl="1" indent="0">
              <a:lnSpc>
                <a:spcPct val="150000"/>
              </a:lnSpc>
              <a:buNone/>
            </a:pPr>
            <a:r>
              <a:rPr lang="ru-RU" sz="1200" dirty="0"/>
              <a:t>°  аренда помещения – 40.000р в месяц</a:t>
            </a:r>
          </a:p>
          <a:p>
            <a:pPr marL="502920" lvl="1" indent="0">
              <a:lnSpc>
                <a:spcPct val="150000"/>
              </a:lnSpc>
              <a:buNone/>
            </a:pPr>
            <a:r>
              <a:rPr lang="ru-RU" sz="1200" dirty="0"/>
              <a:t>°  обустройство помещения – 50.000р</a:t>
            </a:r>
          </a:p>
          <a:p>
            <a:pPr marL="502920" lvl="1" indent="0">
              <a:lnSpc>
                <a:spcPct val="150000"/>
              </a:lnSpc>
              <a:buNone/>
            </a:pPr>
            <a:r>
              <a:rPr lang="ru-RU" sz="1200" dirty="0"/>
              <a:t>°  покупка готового</a:t>
            </a:r>
            <a:r>
              <a:rPr lang="en-US" sz="1200" dirty="0"/>
              <a:t> </a:t>
            </a:r>
            <a:r>
              <a:rPr lang="ru-RU" sz="1200" dirty="0"/>
              <a:t>приложения с использованием технологии </a:t>
            </a:r>
            <a:r>
              <a:rPr lang="en-US" sz="1200" dirty="0"/>
              <a:t>AR</a:t>
            </a:r>
            <a:r>
              <a:rPr lang="ru-RU" sz="1200" dirty="0"/>
              <a:t> – 800.000р</a:t>
            </a:r>
          </a:p>
          <a:p>
            <a:pPr marL="502920" lvl="1" indent="0">
              <a:lnSpc>
                <a:spcPct val="150000"/>
              </a:lnSpc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°  3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+mj-lt"/>
                <a:cs typeface="Arial" panose="020B0604020202020204" pitchFamily="34" charset="0"/>
              </a:rPr>
              <a:t>макеты недвижимости с обработкой в редакторе – 10.000р</a:t>
            </a:r>
          </a:p>
          <a:p>
            <a:pPr marL="502920" lvl="1" indent="0">
              <a:lnSpc>
                <a:spcPct val="150000"/>
              </a:lnSpc>
              <a:buNone/>
            </a:pPr>
            <a:endParaRPr lang="ru-RU" sz="1200" dirty="0">
              <a:latin typeface="+mj-lt"/>
              <a:cs typeface="Arial" panose="020B0604020202020204" pitchFamily="34" charset="0"/>
            </a:endParaRPr>
          </a:p>
          <a:p>
            <a:pPr marL="502920" lvl="1" indent="0">
              <a:lnSpc>
                <a:spcPct val="150000"/>
              </a:lnSpc>
              <a:buNone/>
            </a:pPr>
            <a:r>
              <a:rPr lang="ru-RU" sz="1200" u="sng" dirty="0">
                <a:latin typeface="+mj-lt"/>
                <a:cs typeface="Arial" panose="020B0604020202020204" pitchFamily="34" charset="0"/>
              </a:rPr>
              <a:t>Окупаемость достигается в течении трёх</a:t>
            </a:r>
            <a:r>
              <a:rPr lang="en-US" sz="1200" u="sng" dirty="0">
                <a:latin typeface="+mj-lt"/>
                <a:cs typeface="Arial" panose="020B0604020202020204" pitchFamily="34" charset="0"/>
              </a:rPr>
              <a:t>/</a:t>
            </a:r>
            <a:r>
              <a:rPr lang="ru-RU" sz="1200" u="sng" dirty="0">
                <a:latin typeface="+mj-lt"/>
                <a:cs typeface="Arial" panose="020B0604020202020204" pitchFamily="34" charset="0"/>
              </a:rPr>
              <a:t>четырёх лет.</a:t>
            </a:r>
          </a:p>
          <a:p>
            <a:pPr marL="502920" lvl="1" indent="0">
              <a:lnSpc>
                <a:spcPct val="150000"/>
              </a:lnSpc>
              <a:buNone/>
            </a:pPr>
            <a:endParaRPr lang="ru-RU" sz="1200" u="sng" dirty="0">
              <a:latin typeface="+mj-lt"/>
              <a:cs typeface="Arial" panose="020B0604020202020204" pitchFamily="34" charset="0"/>
            </a:endParaRPr>
          </a:p>
          <a:p>
            <a:pPr marL="502920" lvl="1" indent="0">
              <a:lnSpc>
                <a:spcPct val="150000"/>
              </a:lnSpc>
              <a:buNone/>
            </a:pPr>
            <a:r>
              <a:rPr lang="ru-RU" sz="1200" dirty="0">
                <a:latin typeface="+mj-lt"/>
                <a:cs typeface="Arial" panose="020B0604020202020204" pitchFamily="34" charset="0"/>
              </a:rPr>
              <a:t>Основные доходы:</a:t>
            </a:r>
          </a:p>
          <a:p>
            <a:pPr marL="502920" lvl="1" indent="0">
              <a:lnSpc>
                <a:spcPct val="150000"/>
              </a:lnSpc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°   </a:t>
            </a:r>
            <a:r>
              <a:rPr lang="ru-RU" sz="1200" dirty="0"/>
              <a:t>заключение партнерства с агентствами недвижимости в целях коммерции продукта (услуг)</a:t>
            </a:r>
          </a:p>
          <a:p>
            <a:pPr marL="502920" lvl="1" indent="0">
              <a:lnSpc>
                <a:spcPct val="150000"/>
              </a:lnSpc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°   </a:t>
            </a:r>
            <a:r>
              <a:rPr lang="ru-RU" sz="1200" dirty="0">
                <a:latin typeface="+mj-lt"/>
                <a:cs typeface="Arial" panose="020B0604020202020204" pitchFamily="34" charset="0"/>
              </a:rPr>
              <a:t>помощь собственникам в продаже их недвижимости</a:t>
            </a:r>
          </a:p>
          <a:p>
            <a:pPr marL="502920" lvl="1" indent="0">
              <a:lnSpc>
                <a:spcPct val="150000"/>
              </a:lnSpc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°   % </a:t>
            </a:r>
            <a:r>
              <a:rPr lang="ru-RU" sz="1200" dirty="0">
                <a:latin typeface="+mj-lt"/>
                <a:cs typeface="Arial" panose="020B0604020202020204" pitchFamily="34" charset="0"/>
              </a:rPr>
              <a:t>ставка от дохода с продаж недвижимости</a:t>
            </a:r>
          </a:p>
          <a:p>
            <a:pPr marL="0" indent="0">
              <a:buNone/>
            </a:pPr>
            <a:endParaRPr lang="ru-RU" sz="12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336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8C620D-8360-174A-7229-2419D5C12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Каналы привлечения клиентов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9370" y="2349397"/>
            <a:ext cx="497354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° 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вирусная пиар-компания в социальных сетях</a:t>
            </a:r>
          </a:p>
          <a:p>
            <a:pPr lvl="1">
              <a:lnSpc>
                <a:spcPct val="150000"/>
              </a:lnSpc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° 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реклама у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блогеров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занимающихся недвижимостью</a:t>
            </a:r>
          </a:p>
          <a:p>
            <a:pPr lvl="1">
              <a:lnSpc>
                <a:spcPct val="150000"/>
              </a:lnSpc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° 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«сарафанное радио»</a:t>
            </a:r>
          </a:p>
          <a:p>
            <a:pPr lvl="1">
              <a:lnSpc>
                <a:spcPct val="150000"/>
              </a:lnSpc>
            </a:pPr>
            <a:r>
              <a:rPr lang="ru-RU" sz="1400" dirty="0"/>
              <a:t>°  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группа в социальных сетях</a:t>
            </a:r>
          </a:p>
          <a:p>
            <a:pPr lvl="1">
              <a:lnSpc>
                <a:spcPct val="150000"/>
              </a:lnSpc>
            </a:pPr>
            <a:r>
              <a:rPr lang="ru-RU" sz="1400" dirty="0"/>
              <a:t>°  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товарные объявления</a:t>
            </a:r>
          </a:p>
          <a:p>
            <a:pPr lvl="1">
              <a:lnSpc>
                <a:spcPct val="150000"/>
              </a:lnSpc>
            </a:pPr>
            <a:r>
              <a:rPr lang="ru-RU" sz="1400" dirty="0"/>
              <a:t>°  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трафик с партнерских агентств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1183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Дорожная карта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ABCA2AC0-EEDA-1CD7-FD2A-1D3C395777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3001045"/>
              </p:ext>
            </p:extLst>
          </p:nvPr>
        </p:nvGraphicFramePr>
        <p:xfrm>
          <a:off x="3868738" y="950468"/>
          <a:ext cx="7315200" cy="494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1756121486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3279093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Участие в Акселерационной программе </a:t>
                      </a:r>
                      <a:r>
                        <a:rPr lang="ru-RU" dirty="0" err="1"/>
                        <a:t>ПсковГУ</a:t>
                      </a:r>
                      <a:r>
                        <a:rPr lang="ru-RU" dirty="0"/>
                        <a:t>, получение командой необходимых компетенций для ведения бизнеса. Проект находится на стадии идеи (концепции).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826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Создание веб-приложения и сайта, которые можно будет тестировать на ограниченном количестве пользователей.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930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Открытие оффлайн-площадки.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757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Полная версия сайта и приложения.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22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Расширение сети оффлайн-площадок по всей России.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787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Сотрудничество с Беларусью.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2137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2631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05784C-FE3D-4BC1-5CC5-9BF6175B4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Команда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A5A9DA-4E07-1A35-6B15-B38A0689F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2920" lvl="1" indent="0">
              <a:buNone/>
            </a:pPr>
            <a:r>
              <a:rPr lang="ru-RU" sz="1400" dirty="0"/>
              <a:t>Изборский Иван – гл. директор, дизайнер, хастлер, маркетолог, </a:t>
            </a:r>
            <a:r>
              <a:rPr lang="en-US" sz="1400" dirty="0"/>
              <a:t>CTO</a:t>
            </a:r>
            <a:r>
              <a:rPr lang="ru-RU" sz="1400" dirty="0"/>
              <a:t>.</a:t>
            </a:r>
          </a:p>
          <a:p>
            <a:pPr marL="502920" lvl="1" indent="0">
              <a:buNone/>
            </a:pPr>
            <a:endParaRPr lang="ru-RU" sz="1400" dirty="0"/>
          </a:p>
          <a:p>
            <a:pPr marL="502920" lvl="1" indent="0">
              <a:buNone/>
            </a:pPr>
            <a:endParaRPr lang="ru-RU" sz="1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DC061F8-2AFC-33CA-AEBD-D7AA6E75A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6497" y="3517761"/>
            <a:ext cx="1143160" cy="12574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F3B5E8-9719-1037-2FED-CD077609A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606" y="3517761"/>
            <a:ext cx="1171739" cy="12574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B42375D-08E0-2C93-B9B3-DE7051BF3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3766" y="3517760"/>
            <a:ext cx="1153473" cy="125747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BCCBDC8-68A8-DF33-499F-18295EE829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6454" y="3517759"/>
            <a:ext cx="1161484" cy="125747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8E14E0E-3BBE-BA3C-9CCA-27933052FD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7938" y="3517759"/>
            <a:ext cx="1160746" cy="125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672714"/>
      </p:ext>
    </p:extLst>
  </p:cSld>
  <p:clrMapOvr>
    <a:masterClrMapping/>
  </p:clrMapOvr>
</p:sld>
</file>

<file path=ppt/theme/theme1.xml><?xml version="1.0" encoding="utf-8"?>
<a:theme xmlns:a="http://schemas.openxmlformats.org/drawingml/2006/main" name="Рамка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Рамк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к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TM03457475[[fn=Рамка]]</Template>
  <TotalTime>204</TotalTime>
  <Words>682</Words>
  <Application>Microsoft Office PowerPoint</Application>
  <PresentationFormat>Широкоэкранный</PresentationFormat>
  <Paragraphs>66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Corbel</vt:lpstr>
      <vt:lpstr>Wingdings 2</vt:lpstr>
      <vt:lpstr>Рамка</vt:lpstr>
      <vt:lpstr>Отображение объектов недвижимости с использованием технологий AR/VR.</vt:lpstr>
      <vt:lpstr>Описание проекта   Актуальность   Решаемая проблема</vt:lpstr>
      <vt:lpstr>Технология решения проблемы   Описание продукта   Ценностное предложение</vt:lpstr>
      <vt:lpstr>Конкуренты</vt:lpstr>
      <vt:lpstr>Финансовая модель</vt:lpstr>
      <vt:lpstr>Каналы привлечения клиентов</vt:lpstr>
      <vt:lpstr>Дорожная карта</vt:lpstr>
      <vt:lpstr>Команда проекта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Отображение объектов недвижимости с использованием технологий AR/VR.</dc:title>
  <dc:creator>Shclluu 05</dc:creator>
  <cp:lastModifiedBy>Shclluu 05</cp:lastModifiedBy>
  <cp:revision>13</cp:revision>
  <dcterms:created xsi:type="dcterms:W3CDTF">2023-11-15T18:29:05Z</dcterms:created>
  <dcterms:modified xsi:type="dcterms:W3CDTF">2023-11-19T16:20:14Z</dcterms:modified>
</cp:coreProperties>
</file>