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8" r:id="rId1"/>
    <p:sldMasterId id="2147483669" r:id="rId2"/>
  </p:sldMasterIdLst>
  <p:notesMasterIdLst>
    <p:notesMasterId r:id="rId13"/>
  </p:notesMasterIdLst>
  <p:sldIdLst>
    <p:sldId id="265" r:id="rId3"/>
    <p:sldId id="257" r:id="rId4"/>
    <p:sldId id="258" r:id="rId5"/>
    <p:sldId id="267" r:id="rId6"/>
    <p:sldId id="259" r:id="rId7"/>
    <p:sldId id="269" r:id="rId8"/>
    <p:sldId id="270" r:id="rId9"/>
    <p:sldId id="261" r:id="rId10"/>
    <p:sldId id="263" r:id="rId11"/>
    <p:sldId id="264" r:id="rId12"/>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C94614E-02BC-4584-9BD0-08A2FEF68624}">
  <a:tblStyle styleId="{0C94614E-02BC-4584-9BD0-08A2FEF68624}" styleName="Table_0">
    <a:wholeTbl>
      <a:tcTxStyle b="off" i="off">
        <a:font>
          <a:latin typeface="Arial"/>
          <a:ea typeface="Arial"/>
          <a:cs typeface="Arial"/>
        </a:font>
        <a:schemeClr val="dk1"/>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12700" cap="flat" cmpd="sng">
              <a:solidFill>
                <a:schemeClr val="accent1"/>
              </a:solidFill>
              <a:prstDash val="solid"/>
              <a:round/>
              <a:headEnd type="none" w="sm" len="sm"/>
              <a:tailEnd type="none" w="sm" len="sm"/>
            </a:ln>
          </a:top>
          <a:bottom>
            <a:ln w="12700" cap="flat" cmpd="sng">
              <a:solidFill>
                <a:schemeClr val="accent1"/>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alpha val="0"/>
            </a:srgbClr>
          </a:solidFill>
        </a:fill>
      </a:tcStyle>
    </a:wholeTbl>
    <a:band1H>
      <a:tcTxStyle/>
      <a:tcStyle>
        <a:tcBdr/>
        <a:fill>
          <a:solidFill>
            <a:schemeClr val="accent1">
              <a:alpha val="20000"/>
            </a:schemeClr>
          </a:solidFill>
        </a:fill>
      </a:tcStyle>
    </a:band1H>
    <a:band2H>
      <a:tcTxStyle/>
      <a:tcStyle>
        <a:tcBdr/>
      </a:tcStyle>
    </a:band2H>
    <a:band1V>
      <a:tcTxStyle/>
      <a:tcStyle>
        <a:tcBdr/>
        <a:fill>
          <a:solidFill>
            <a:schemeClr val="accent1">
              <a:alpha val="20000"/>
            </a:schemeClr>
          </a:solidFill>
        </a:fill>
      </a:tcStyle>
    </a:band1V>
    <a:band2V>
      <a:tcTxStyle/>
      <a:tcStyle>
        <a:tcBdr/>
      </a:tcStyle>
    </a:band2V>
    <a:lastCol>
      <a:tcTxStyle b="on" i="off"/>
      <a:tcStyle>
        <a:tcBdr/>
      </a:tcStyle>
    </a:lastCol>
    <a:firstCol>
      <a:tcTxStyle b="on" i="off"/>
      <a:tcStyle>
        <a:tcBdr/>
      </a:tcStyle>
    </a:firstCol>
    <a:lastRow>
      <a:tcTxStyle b="on" i="off"/>
      <a:tcStyle>
        <a:tcBdr>
          <a:top>
            <a:ln w="12700" cap="flat" cmpd="sng">
              <a:solidFill>
                <a:schemeClr val="accent1"/>
              </a:solidFill>
              <a:prstDash val="solid"/>
              <a:round/>
              <a:headEnd type="none" w="sm" len="sm"/>
              <a:tailEnd type="none" w="sm" len="sm"/>
            </a:ln>
          </a:top>
        </a:tcBdr>
        <a:fill>
          <a:solidFill>
            <a:srgbClr val="FFFFFF">
              <a:alpha val="0"/>
            </a:srgbClr>
          </a:solidFill>
        </a:fill>
      </a:tcStyle>
    </a:lastRow>
    <a:seCell>
      <a:tcTxStyle/>
      <a:tcStyle>
        <a:tcBdr/>
      </a:tcStyle>
    </a:seCell>
    <a:swCell>
      <a:tcTxStyle/>
      <a:tcStyle>
        <a:tcBdr/>
      </a:tcStyle>
    </a:swCell>
    <a:firstRow>
      <a:tcTxStyle b="on" i="off"/>
      <a:tcStyle>
        <a:tcBdr>
          <a:bottom>
            <a:ln w="12700" cap="flat" cmpd="sng">
              <a:solidFill>
                <a:schemeClr val="accent1"/>
              </a:solidFill>
              <a:prstDash val="solid"/>
              <a:round/>
              <a:headEnd type="none" w="sm" len="sm"/>
              <a:tailEnd type="none" w="sm" len="sm"/>
            </a:ln>
          </a:bottom>
        </a:tcBdr>
        <a:fill>
          <a:solidFill>
            <a:srgbClr val="FFFFFF">
              <a:alpha val="0"/>
            </a:srgbClr>
          </a:solidFill>
        </a:fill>
      </a:tcStyle>
    </a:firstRow>
    <a:neCell>
      <a:tcTxStyle/>
      <a:tcStyle>
        <a:tcBdr/>
      </a:tcStyle>
    </a:neCell>
    <a:nwCell>
      <a:tcTxStyle/>
      <a:tcStyle>
        <a:tcBdr/>
      </a:tcStyle>
    </a:nwCell>
  </a:tblStyle>
  <a:tblStyle styleId="{74CD9006-9CD7-450A-982C-94B00E1B2420}" styleName="Table_1">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FCFFE8"/>
          </a:solidFill>
        </a:fill>
      </a:tcStyle>
    </a:wholeTbl>
    <a:band1H>
      <a:tcTxStyle/>
      <a:tcStyle>
        <a:tcBdr/>
        <a:fill>
          <a:solidFill>
            <a:srgbClr val="F8FFCD"/>
          </a:solidFill>
        </a:fill>
      </a:tcStyle>
    </a:band1H>
    <a:band2H>
      <a:tcTxStyle/>
      <a:tcStyle>
        <a:tcBdr/>
      </a:tcStyle>
    </a:band2H>
    <a:band1V>
      <a:tcTxStyle/>
      <a:tcStyle>
        <a:tcBdr/>
        <a:fill>
          <a:solidFill>
            <a:srgbClr val="F8FFCD"/>
          </a:solidFill>
        </a:fill>
      </a:tcStyle>
    </a:band1V>
    <a:band2V>
      <a:tcTxStyle/>
      <a:tcStyle>
        <a:tcBdr/>
      </a:tcStyle>
    </a:band2V>
    <a:lastCol>
      <a:tcTxStyle b="on" i="off">
        <a:font>
          <a:latin typeface="Arial"/>
          <a:ea typeface="Arial"/>
          <a:cs typeface="Arial"/>
        </a:font>
        <a:schemeClr val="lt1"/>
      </a:tcTxStyle>
      <a:tcStyle>
        <a:tcBdr/>
        <a:fill>
          <a:solidFill>
            <a:schemeClr val="accent6"/>
          </a:solidFill>
        </a:fill>
      </a:tcStyle>
    </a:lastCol>
    <a:firstCol>
      <a:tcTxStyle b="on" i="off">
        <a:font>
          <a:latin typeface="Arial"/>
          <a:ea typeface="Arial"/>
          <a:cs typeface="Arial"/>
        </a:font>
        <a:schemeClr val="lt1"/>
      </a:tcTxStyle>
      <a:tcStyle>
        <a:tcBdr/>
        <a:fill>
          <a:solidFill>
            <a:schemeClr val="accent6"/>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6"/>
          </a:solidFill>
        </a:fill>
      </a:tcStyle>
    </a:lastRow>
    <a:seCell>
      <a:tcTxStyle/>
      <a:tcStyle>
        <a:tcBdr/>
      </a:tcStyle>
    </a:seCell>
    <a:swCell>
      <a:tcTxStyle/>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6"/>
          </a:solidFill>
        </a:fill>
      </a:tcStyle>
    </a:firstRow>
    <a:neCell>
      <a:tcTxStyle/>
      <a:tcStyle>
        <a:tcBdr/>
      </a:tcStyle>
    </a:neCell>
    <a:nwCell>
      <a:tcTxStyle/>
      <a:tcStyle>
        <a:tcBdr/>
      </a:tcStyle>
    </a:nwCell>
  </a:tblStyle>
  <a:tblStyle styleId="{630D08FD-CD07-467D-85BC-72F5001613F7}" styleName="Table_2">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1C769367-23C4-4E7D-AC06-097349E0D886}" styleName="Table_3">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6EFF0"/>
          </a:solidFill>
        </a:fill>
      </a:tcStyle>
    </a:wholeTbl>
    <a:band1H>
      <a:tcTxStyle/>
      <a:tcStyle>
        <a:tcBdr/>
        <a:fill>
          <a:solidFill>
            <a:srgbClr val="CADDE1"/>
          </a:solidFill>
        </a:fill>
      </a:tcStyle>
    </a:band1H>
    <a:band2H>
      <a:tcTxStyle/>
      <a:tcStyle>
        <a:tcBdr/>
      </a:tcStyle>
    </a:band2H>
    <a:band1V>
      <a:tcTxStyle/>
      <a:tcStyle>
        <a:tcBdr/>
        <a:fill>
          <a:solidFill>
            <a:srgbClr val="CADDE1"/>
          </a:solidFill>
        </a:fill>
      </a:tcStyle>
    </a:band1V>
    <a:band2V>
      <a:tcTxStyle/>
      <a:tcStyle>
        <a:tcBdr/>
      </a:tcStyle>
    </a:band2V>
    <a:lastCol>
      <a:tcTxStyle b="on" i="off">
        <a:font>
          <a:latin typeface="Arial"/>
          <a:ea typeface="Arial"/>
          <a:cs typeface="Arial"/>
        </a:font>
        <a:schemeClr val="lt1"/>
      </a:tcTxStyle>
      <a:tcStyle>
        <a:tcBdr/>
        <a:fill>
          <a:solidFill>
            <a:schemeClr val="accent5"/>
          </a:solidFill>
        </a:fill>
      </a:tcStyle>
    </a:lastCol>
    <a:firstCol>
      <a:tcTxStyle b="on" i="off">
        <a:font>
          <a:latin typeface="Arial"/>
          <a:ea typeface="Arial"/>
          <a:cs typeface="Arial"/>
        </a:font>
        <a:schemeClr val="lt1"/>
      </a:tcTxStyle>
      <a:tcStyle>
        <a:tcBdr/>
        <a:fill>
          <a:solidFill>
            <a:schemeClr val="accent5"/>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5"/>
          </a:solidFill>
        </a:fill>
      </a:tcStyle>
    </a:lastRow>
    <a:seCell>
      <a:tcTxStyle/>
      <a:tcStyle>
        <a:tcBdr/>
      </a:tcStyle>
    </a:seCell>
    <a:swCell>
      <a:tcTxStyle/>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5"/>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24" d="100"/>
          <a:sy n="124" d="100"/>
        </p:scale>
        <p:origin x="274" y="91"/>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extLst>
      <p:ext uri="{BB962C8B-B14F-4D97-AF65-F5344CB8AC3E}">
        <p14:creationId xmlns:p14="http://schemas.microsoft.com/office/powerpoint/2010/main" val="3624294947"/>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2" name="Google Shape;52;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16815203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a5e60d0ca3_0_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a5e60d0ca3_0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ru" dirty="0">
                <a:solidFill>
                  <a:schemeClr val="dk1"/>
                </a:solidFill>
              </a:rPr>
              <a:t>Начните с </a:t>
            </a:r>
            <a:r>
              <a:rPr lang="ru" b="1" dirty="0">
                <a:solidFill>
                  <a:schemeClr val="dk1"/>
                </a:solidFill>
              </a:rPr>
              <a:t>проблемы</a:t>
            </a:r>
            <a:r>
              <a:rPr lang="ru" dirty="0">
                <a:solidFill>
                  <a:schemeClr val="dk1"/>
                </a:solidFill>
              </a:rPr>
              <a:t>, которую призван решить ваш проект.</a:t>
            </a:r>
            <a:endParaRPr dirty="0">
              <a:solidFill>
                <a:schemeClr val="dk1"/>
              </a:solidFill>
            </a:endParaRPr>
          </a:p>
          <a:p>
            <a:pPr marL="0" lvl="0" indent="0" algn="l" rtl="0">
              <a:spcBef>
                <a:spcPts val="0"/>
              </a:spcBef>
              <a:spcAft>
                <a:spcPts val="0"/>
              </a:spcAft>
              <a:buClr>
                <a:schemeClr val="dk1"/>
              </a:buClr>
              <a:buSzPts val="1100"/>
              <a:buFont typeface="Arial"/>
              <a:buNone/>
            </a:pPr>
            <a:r>
              <a:rPr lang="ru" dirty="0">
                <a:solidFill>
                  <a:schemeClr val="dk1"/>
                </a:solidFill>
              </a:rPr>
              <a:t>Она не существует в вакууме — всегда есть кто-то, кто заинтересован в её решении, иначе это не проблема. Этот кто-то — ваш </a:t>
            </a:r>
            <a:r>
              <a:rPr lang="ru" b="1" dirty="0">
                <a:solidFill>
                  <a:schemeClr val="dk1"/>
                </a:solidFill>
              </a:rPr>
              <a:t>пользователь </a:t>
            </a:r>
            <a:r>
              <a:rPr lang="ru" dirty="0">
                <a:solidFill>
                  <a:schemeClr val="dk1"/>
                </a:solidFill>
              </a:rPr>
              <a:t>или заказчик.  Он может и не являться вашим непосредственным заказчиком, но вы так или иначе действуете в его интересах. Обычно это не один человек, а группа людей, объединенных каким-то признаком.</a:t>
            </a:r>
            <a:endParaRPr dirty="0">
              <a:solidFill>
                <a:schemeClr val="dk1"/>
              </a:solidFill>
            </a:endParaRPr>
          </a:p>
          <a:p>
            <a:pPr marL="0" lvl="0" indent="0" algn="l" rtl="0">
              <a:spcBef>
                <a:spcPts val="0"/>
              </a:spcBef>
              <a:spcAft>
                <a:spcPts val="0"/>
              </a:spcAft>
              <a:buClr>
                <a:schemeClr val="dk1"/>
              </a:buClr>
              <a:buSzPts val="1100"/>
              <a:buFont typeface="Arial"/>
              <a:buNone/>
            </a:pPr>
            <a:r>
              <a:rPr lang="ru" dirty="0">
                <a:solidFill>
                  <a:schemeClr val="dk1"/>
                </a:solidFill>
              </a:rPr>
              <a:t>Возможно вместо слова “проблема” вам больше подойдёт “нерешённая задача”, “неудовлетворённая потребность”</a:t>
            </a:r>
            <a:endParaRPr dirty="0">
              <a:solidFill>
                <a:schemeClr val="dk1"/>
              </a:solidFill>
            </a:endParaRPr>
          </a:p>
          <a:p>
            <a:pPr marL="0" lvl="0" indent="0" algn="l" rtl="0">
              <a:spcBef>
                <a:spcPts val="0"/>
              </a:spcBef>
              <a:spcAft>
                <a:spcPts val="0"/>
              </a:spcAft>
              <a:buClr>
                <a:schemeClr val="dk1"/>
              </a:buClr>
              <a:buSzPts val="1100"/>
              <a:buFont typeface="Arial"/>
              <a:buNone/>
            </a:pPr>
            <a:endParaRPr dirty="0">
              <a:solidFill>
                <a:schemeClr val="dk1"/>
              </a:solidFill>
            </a:endParaRPr>
          </a:p>
          <a:p>
            <a:pPr marL="0" lvl="0" indent="0" algn="l" rtl="0">
              <a:spcBef>
                <a:spcPts val="0"/>
              </a:spcBef>
              <a:spcAft>
                <a:spcPts val="0"/>
              </a:spcAft>
              <a:buClr>
                <a:schemeClr val="dk1"/>
              </a:buClr>
              <a:buSzPts val="1100"/>
              <a:buFont typeface="Arial"/>
              <a:buNone/>
            </a:pPr>
            <a:r>
              <a:rPr lang="ru" dirty="0">
                <a:solidFill>
                  <a:schemeClr val="dk1"/>
                </a:solidFill>
              </a:rPr>
              <a:t>Здесь также уместно указать, почему эта проблема возникает / почему потребность не удовлетворяется</a:t>
            </a:r>
            <a:endParaRPr dirty="0">
              <a:solidFill>
                <a:schemeClr val="dk1"/>
              </a:solidFill>
            </a:endParaRPr>
          </a:p>
          <a:p>
            <a:pPr marL="0" lvl="0" indent="0" algn="l" rtl="0">
              <a:spcBef>
                <a:spcPts val="0"/>
              </a:spcBef>
              <a:spcAft>
                <a:spcPts val="0"/>
              </a:spcAft>
              <a:buClr>
                <a:schemeClr val="dk1"/>
              </a:buClr>
              <a:buSzPts val="1100"/>
              <a:buFont typeface="Arial"/>
              <a:buNone/>
            </a:pPr>
            <a:r>
              <a:rPr lang="ru" dirty="0">
                <a:solidFill>
                  <a:schemeClr val="dk1"/>
                </a:solidFill>
              </a:rPr>
              <a:t>Скорее всего, нужно будет указать контекст (при каких условиях наблюдается проблема)</a:t>
            </a:r>
            <a:endParaRPr dirty="0">
              <a:solidFill>
                <a:schemeClr val="dk1"/>
              </a:solidFill>
            </a:endParaRPr>
          </a:p>
          <a:p>
            <a:pPr marL="0" lvl="0" indent="0" algn="l" rtl="0">
              <a:spcBef>
                <a:spcPts val="0"/>
              </a:spcBef>
              <a:spcAft>
                <a:spcPts val="0"/>
              </a:spcAft>
              <a:buClr>
                <a:schemeClr val="dk1"/>
              </a:buClr>
              <a:buSzPts val="1100"/>
              <a:buFont typeface="Arial"/>
              <a:buNone/>
            </a:pPr>
            <a:endParaRPr dirty="0">
              <a:solidFill>
                <a:schemeClr val="dk1"/>
              </a:solidFill>
            </a:endParaRPr>
          </a:p>
          <a:p>
            <a:pPr marL="0" lvl="0" indent="0" algn="l" rtl="0">
              <a:spcBef>
                <a:spcPts val="0"/>
              </a:spcBef>
              <a:spcAft>
                <a:spcPts val="0"/>
              </a:spcAft>
              <a:buClr>
                <a:schemeClr val="dk1"/>
              </a:buClr>
              <a:buSzPts val="1100"/>
              <a:buFont typeface="Arial"/>
              <a:buNone/>
            </a:pPr>
            <a:r>
              <a:rPr lang="ru" dirty="0">
                <a:solidFill>
                  <a:schemeClr val="dk1"/>
                </a:solidFill>
              </a:rPr>
              <a:t>Если актуальность / серьезность проблемы не всем очевидна, скажите несколько слов о последствиях. Описывая проблему, постарайтесь воздержаться от мнений и оценочных прилагательных, особенно эмоциональных (“катастрофические последствия”, “колоссальный ущерб”) — гораздо лучше то же самое изложить в цифрах и фактах</a:t>
            </a:r>
            <a:endParaRPr dirty="0">
              <a:solidFill>
                <a:schemeClr val="dk1"/>
              </a:solidFill>
            </a:endParaRPr>
          </a:p>
          <a:p>
            <a:pPr marL="0" lvl="0" indent="0" algn="l" rtl="0">
              <a:spcBef>
                <a:spcPts val="0"/>
              </a:spcBef>
              <a:spcAft>
                <a:spcPts val="0"/>
              </a:spcAft>
              <a:buClr>
                <a:schemeClr val="dk1"/>
              </a:buClr>
              <a:buSzPts val="1100"/>
              <a:buFont typeface="Arial"/>
              <a:buNone/>
            </a:pPr>
            <a:endParaRPr dirty="0">
              <a:solidFill>
                <a:schemeClr val="dk1"/>
              </a:solidFill>
            </a:endParaRPr>
          </a:p>
          <a:p>
            <a:pPr marL="0" lvl="0" indent="0" algn="l" rtl="0">
              <a:spcBef>
                <a:spcPts val="0"/>
              </a:spcBef>
              <a:spcAft>
                <a:spcPts val="0"/>
              </a:spcAft>
              <a:buClr>
                <a:schemeClr val="dk1"/>
              </a:buClr>
              <a:buSzPts val="1100"/>
              <a:buFont typeface="Arial"/>
              <a:buNone/>
            </a:pPr>
            <a:r>
              <a:rPr lang="ru" b="1" dirty="0">
                <a:solidFill>
                  <a:srgbClr val="0000FF"/>
                </a:solidFill>
              </a:rPr>
              <a:t>Просим вас не зачитывать информацию со слайдов, а рассказывать своими словами!</a:t>
            </a:r>
            <a:endParaRPr dirty="0">
              <a:solidFill>
                <a:schemeClr val="dk1"/>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a5e60d0ca3_0_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a5e60d0ca3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ru" dirty="0">
                <a:solidFill>
                  <a:schemeClr val="dk1"/>
                </a:solidFill>
              </a:rPr>
              <a:t>Ваше решение — ответ на запрос заказчика / пользователя.</a:t>
            </a:r>
            <a:endParaRPr dirty="0">
              <a:solidFill>
                <a:schemeClr val="dk1"/>
              </a:solidFill>
            </a:endParaRPr>
          </a:p>
          <a:p>
            <a:pPr marL="0" lvl="0" indent="0" algn="l" rtl="0">
              <a:spcBef>
                <a:spcPts val="0"/>
              </a:spcBef>
              <a:spcAft>
                <a:spcPts val="0"/>
              </a:spcAft>
              <a:buClr>
                <a:schemeClr val="dk1"/>
              </a:buClr>
              <a:buSzPts val="1100"/>
              <a:buFont typeface="Arial"/>
              <a:buNone/>
            </a:pPr>
            <a:r>
              <a:rPr lang="ru" dirty="0">
                <a:solidFill>
                  <a:schemeClr val="dk1"/>
                </a:solidFill>
              </a:rPr>
              <a:t>Обратите внимание на то, что решение должно решать проблему! Если это не так, это сигнал к тому, что нужно пересмотреть либо проблему, либо решение.</a:t>
            </a:r>
            <a:endParaRPr dirty="0">
              <a:solidFill>
                <a:schemeClr val="dk1"/>
              </a:solidFill>
            </a:endParaRPr>
          </a:p>
          <a:p>
            <a:pPr marL="0" lvl="0" indent="0" algn="l" rtl="0">
              <a:spcBef>
                <a:spcPts val="0"/>
              </a:spcBef>
              <a:spcAft>
                <a:spcPts val="0"/>
              </a:spcAft>
              <a:buClr>
                <a:schemeClr val="dk1"/>
              </a:buClr>
              <a:buSzPts val="1100"/>
              <a:buFont typeface="Arial"/>
              <a:buNone/>
            </a:pPr>
            <a:endParaRPr dirty="0">
              <a:solidFill>
                <a:schemeClr val="dk1"/>
              </a:solidFill>
            </a:endParaRPr>
          </a:p>
          <a:p>
            <a:pPr marL="0" lvl="0" indent="0" algn="l" rtl="0">
              <a:spcBef>
                <a:spcPts val="0"/>
              </a:spcBef>
              <a:spcAft>
                <a:spcPts val="0"/>
              </a:spcAft>
              <a:buClr>
                <a:schemeClr val="dk1"/>
              </a:buClr>
              <a:buSzPts val="1100"/>
              <a:buFont typeface="Arial"/>
              <a:buNone/>
            </a:pPr>
            <a:r>
              <a:rPr lang="ru" dirty="0">
                <a:solidFill>
                  <a:schemeClr val="dk1"/>
                </a:solidFill>
              </a:rPr>
              <a:t>Решение — это конечная цель, ради которой и создавался ваш проект. Возможно, она лежит за пределами проектного интенсива.</a:t>
            </a:r>
            <a:endParaRPr dirty="0">
              <a:solidFill>
                <a:schemeClr val="dk1"/>
              </a:solidFill>
            </a:endParaRPr>
          </a:p>
          <a:p>
            <a:pPr marL="0" lvl="0" indent="0" algn="l" rtl="0">
              <a:spcBef>
                <a:spcPts val="0"/>
              </a:spcBef>
              <a:spcAft>
                <a:spcPts val="0"/>
              </a:spcAft>
              <a:buClr>
                <a:schemeClr val="dk1"/>
              </a:buClr>
              <a:buSzPts val="1100"/>
              <a:buFont typeface="Arial"/>
              <a:buNone/>
            </a:pPr>
            <a:endParaRPr dirty="0">
              <a:solidFill>
                <a:schemeClr val="dk1"/>
              </a:solidFill>
            </a:endParaRPr>
          </a:p>
          <a:p>
            <a:pPr marL="0" lvl="0" indent="0" algn="l" rtl="0">
              <a:spcBef>
                <a:spcPts val="0"/>
              </a:spcBef>
              <a:spcAft>
                <a:spcPts val="0"/>
              </a:spcAft>
              <a:buClr>
                <a:schemeClr val="dk1"/>
              </a:buClr>
              <a:buSzPts val="1100"/>
              <a:buFont typeface="Arial"/>
              <a:buNone/>
            </a:pPr>
            <a:r>
              <a:rPr lang="ru" b="1" dirty="0">
                <a:solidFill>
                  <a:srgbClr val="0000FF"/>
                </a:solidFill>
              </a:rPr>
              <a:t>Просим вас не зачитывать информацию со слайдов, а рассказывать своими словами!</a:t>
            </a:r>
            <a:endParaRPr dirty="0">
              <a:solidFill>
                <a:schemeClr val="dk1"/>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ga21afd4f65_0_1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 name="Google Shape;83;ga21afd4f65_0_1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a5e60d0ca3_0_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a5e60d0ca3_0_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dirty="0"/>
              <a:t>Этот слайд при необходимости можно удалить и вместо него вставить видео, или слайды, демонстрирующие принцип работы, или продемонстрировать прототип зрителям</a:t>
            </a:r>
            <a:r>
              <a:rPr lang="ru" baseline="0" dirty="0"/>
              <a:t> вживую</a:t>
            </a:r>
            <a:r>
              <a:rPr lang="ru" dirty="0"/>
              <a:t>.</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ru" dirty="0"/>
              <a:t>ВАЖНО:</a:t>
            </a:r>
            <a:endParaRPr dirty="0"/>
          </a:p>
          <a:p>
            <a:pPr marL="0" lvl="0" indent="0" algn="l" rtl="0">
              <a:spcBef>
                <a:spcPts val="0"/>
              </a:spcBef>
              <a:spcAft>
                <a:spcPts val="0"/>
              </a:spcAft>
              <a:buNone/>
            </a:pPr>
            <a:r>
              <a:rPr lang="ru" dirty="0"/>
              <a:t>Фото прототипа показывается только тогда, когда нет других вариантов, так как это НЕ демонстрация решения в динамике (неясно, насколько оно работает). Если у вас устройство/оборудование — снимите короткий ролик о нем и продемонстрируйте его во время презентации. Если у вас сайт/приложение — включите демонстрацию экрана и покажите, либо снимите видео, либо дайте экспертам тестовый доступ и пару минут на ознакомление.</a:t>
            </a:r>
            <a:br>
              <a:rPr lang="ru" dirty="0"/>
            </a:br>
            <a:br>
              <a:rPr lang="ru" dirty="0"/>
            </a:br>
            <a:r>
              <a:rPr lang="ru" dirty="0"/>
              <a:t>Живая демонстрация решения всегда лучше, чем рассказ о нём! </a:t>
            </a: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a21afd4f65_0_1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a21afd4f65_0_1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dirty="0"/>
              <a:t>https://vc.ru/money/159115-ocenit-rynok-startapa-za-polchasa-metod-tam-sam-som</a:t>
            </a: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a21afd4f65_0_1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ga21afd4f65_0_1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381000" lvl="0" indent="0" algn="l" rtl="0">
              <a:lnSpc>
                <a:spcPct val="115000"/>
              </a:lnSpc>
              <a:spcBef>
                <a:spcPts val="1200"/>
              </a:spcBef>
              <a:spcAft>
                <a:spcPts val="1200"/>
              </a:spcAft>
              <a:buNone/>
            </a:pPr>
            <a:endParaRPr b="1"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a5e60d0ca3_0_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a5e60d0ca3_0_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ru" dirty="0">
                <a:solidFill>
                  <a:schemeClr val="dk1"/>
                </a:solidFill>
              </a:rPr>
              <a:t>Напишите о ваших планах на будущее в связи с реализацией проекта</a:t>
            </a:r>
            <a:endParaRPr dirty="0">
              <a:solidFill>
                <a:schemeClr val="dk1"/>
              </a:solidFill>
            </a:endParaRPr>
          </a:p>
          <a:p>
            <a:pPr marL="0" lvl="0" indent="0" algn="l" rtl="0">
              <a:spcBef>
                <a:spcPts val="0"/>
              </a:spcBef>
              <a:spcAft>
                <a:spcPts val="0"/>
              </a:spcAft>
              <a:buClr>
                <a:schemeClr val="dk1"/>
              </a:buClr>
              <a:buSzPts val="1100"/>
              <a:buFont typeface="Arial"/>
              <a:buNone/>
            </a:pPr>
            <a:r>
              <a:rPr lang="ru" dirty="0">
                <a:solidFill>
                  <a:schemeClr val="dk1"/>
                </a:solidFill>
              </a:rPr>
              <a:t>Если проект выходит за рамки Акселератора, будете ли вы продолжать?</a:t>
            </a:r>
            <a:endParaRPr dirty="0">
              <a:solidFill>
                <a:schemeClr val="dk1"/>
              </a:solidFill>
            </a:endParaRPr>
          </a:p>
          <a:p>
            <a:pPr marL="0" lvl="0" indent="0" algn="l" rtl="0">
              <a:spcBef>
                <a:spcPts val="0"/>
              </a:spcBef>
              <a:spcAft>
                <a:spcPts val="0"/>
              </a:spcAft>
              <a:buClr>
                <a:schemeClr val="dk1"/>
              </a:buClr>
              <a:buSzPts val="1100"/>
              <a:buFont typeface="Arial"/>
              <a:buNone/>
            </a:pPr>
            <a:r>
              <a:rPr lang="ru" dirty="0">
                <a:solidFill>
                  <a:schemeClr val="dk1"/>
                </a:solidFill>
              </a:rPr>
              <a:t>Как вы сами оцениваете его перспективность?</a:t>
            </a:r>
            <a:endParaRPr dirty="0">
              <a:solidFill>
                <a:schemeClr val="dk1"/>
              </a:solidFill>
            </a:endParaRPr>
          </a:p>
          <a:p>
            <a:pPr marL="0" lvl="0" indent="0" algn="l" rtl="0">
              <a:spcBef>
                <a:spcPts val="0"/>
              </a:spcBef>
              <a:spcAft>
                <a:spcPts val="0"/>
              </a:spcAft>
              <a:buClr>
                <a:schemeClr val="dk1"/>
              </a:buClr>
              <a:buSzPts val="1100"/>
              <a:buFont typeface="Arial"/>
              <a:buNone/>
            </a:pPr>
            <a:r>
              <a:rPr lang="ru" dirty="0">
                <a:solidFill>
                  <a:schemeClr val="dk1"/>
                </a:solidFill>
              </a:rPr>
              <a:t>Планируете ли подавать заявки на гранты / конкурсы / в акселераторы?</a:t>
            </a:r>
            <a:endParaRPr dirty="0">
              <a:solidFill>
                <a:schemeClr val="dk1"/>
              </a:solidFill>
            </a:endParaRPr>
          </a:p>
          <a:p>
            <a:pPr marL="0" lvl="0" indent="0" algn="l" rtl="0">
              <a:spcBef>
                <a:spcPts val="0"/>
              </a:spcBef>
              <a:spcAft>
                <a:spcPts val="0"/>
              </a:spcAft>
              <a:buClr>
                <a:schemeClr val="dk1"/>
              </a:buClr>
              <a:buSzPts val="1100"/>
              <a:buFont typeface="Arial"/>
              <a:buNone/>
            </a:pPr>
            <a:r>
              <a:rPr lang="ru" dirty="0">
                <a:solidFill>
                  <a:schemeClr val="dk1"/>
                </a:solidFill>
              </a:rPr>
              <a:t>Что-то другое на ваше усмотрение.</a:t>
            </a:r>
            <a:br>
              <a:rPr lang="ru" dirty="0">
                <a:solidFill>
                  <a:schemeClr val="dk1"/>
                </a:solidFill>
              </a:rPr>
            </a:br>
            <a:endParaRPr dirty="0">
              <a:solidFill>
                <a:schemeClr val="dk1"/>
              </a:solidFill>
            </a:endParaRPr>
          </a:p>
          <a:p>
            <a:pPr marL="0" lvl="0" indent="0" algn="l" rtl="0">
              <a:spcBef>
                <a:spcPts val="0"/>
              </a:spcBef>
              <a:spcAft>
                <a:spcPts val="0"/>
              </a:spcAft>
              <a:buClr>
                <a:schemeClr val="dk1"/>
              </a:buClr>
              <a:buSzPts val="1100"/>
              <a:buFont typeface="Arial"/>
              <a:buNone/>
            </a:pPr>
            <a:endParaRPr dirty="0">
              <a:solidFill>
                <a:schemeClr val="dk1"/>
              </a:solidFill>
            </a:endParaRPr>
          </a:p>
          <a:p>
            <a:pPr marL="0" lvl="0" indent="0" algn="l" rtl="0">
              <a:spcBef>
                <a:spcPts val="0"/>
              </a:spcBef>
              <a:spcAft>
                <a:spcPts val="0"/>
              </a:spcAft>
              <a:buClr>
                <a:schemeClr val="dk1"/>
              </a:buClr>
              <a:buSzPts val="1100"/>
              <a:buFont typeface="Arial"/>
              <a:buNone/>
            </a:pPr>
            <a:r>
              <a:rPr lang="ru" b="1" dirty="0">
                <a:solidFill>
                  <a:srgbClr val="0000FF"/>
                </a:solidFill>
              </a:rPr>
              <a:t>Просим вас не зачитывать информацию со слайдов, а рассказывать своими словами!</a:t>
            </a:r>
            <a:endParaRPr dirty="0">
              <a:solidFill>
                <a:schemeClr val="dk1"/>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a5e60d0ca3_0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a5e60d0ca3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dirty="0"/>
              <a:t>Данный слайд не является жестко регламентированным, при необходимости его можно разделить на два или три. О чём рекомендуется рассказать.</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ru" dirty="0"/>
              <a:t>Представьте участников команды и расскажите о ваших </a:t>
            </a:r>
            <a:r>
              <a:rPr lang="ru" b="1" dirty="0"/>
              <a:t>зонах ответственности</a:t>
            </a:r>
            <a:r>
              <a:rPr lang="ru" dirty="0"/>
              <a:t>.</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ru" dirty="0"/>
              <a:t>Какими </a:t>
            </a:r>
            <a:r>
              <a:rPr lang="ru" b="1" dirty="0"/>
              <a:t>инструментами </a:t>
            </a:r>
            <a:r>
              <a:rPr lang="ru" dirty="0"/>
              <a:t>вы пользовались и почему именно такими? С какими столкнулись ограничениями и </a:t>
            </a:r>
            <a:r>
              <a:rPr lang="ru" b="1" dirty="0"/>
              <a:t>сложностями</a:t>
            </a:r>
            <a:r>
              <a:rPr lang="ru" dirty="0"/>
              <a:t>, как с этим работали. Если в процессе работы в команде произошли </a:t>
            </a:r>
            <a:r>
              <a:rPr lang="ru" b="1" dirty="0"/>
              <a:t>изменения</a:t>
            </a:r>
            <a:r>
              <a:rPr lang="ru" dirty="0"/>
              <a:t>, расскажите почему.</a:t>
            </a:r>
            <a:endParaRPr dirty="0"/>
          </a:p>
          <a:p>
            <a:pPr marL="0" lvl="0" indent="0" algn="l" rtl="0">
              <a:spcBef>
                <a:spcPts val="0"/>
              </a:spcBef>
              <a:spcAft>
                <a:spcPts val="0"/>
              </a:spcAft>
              <a:buNone/>
            </a:pPr>
            <a:endParaRPr dirty="0"/>
          </a:p>
          <a:p>
            <a:pPr marL="0" lvl="0" indent="0" algn="l" rtl="0">
              <a:spcBef>
                <a:spcPts val="0"/>
              </a:spcBef>
              <a:spcAft>
                <a:spcPts val="0"/>
              </a:spcAft>
              <a:buClr>
                <a:schemeClr val="dk1"/>
              </a:buClr>
              <a:buSzPts val="1100"/>
              <a:buFont typeface="Arial"/>
              <a:buNone/>
            </a:pPr>
            <a:r>
              <a:rPr lang="ru" b="1" dirty="0"/>
              <a:t>Ожидания и реальность</a:t>
            </a:r>
            <a:r>
              <a:rPr lang="ru" dirty="0"/>
              <a:t>. Какой план реализации проекта был составлен в самом начале? Какие были задачи, сроки и т.п.? Как получилось на самом деле? Какие корректировки вам пришлось внести в план? Какие в результате были задачи и фактические сроки исполнения? Какие риски сработали, какие вы предусмотрели, какие нет?</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ru" dirty="0">
                <a:solidFill>
                  <a:schemeClr val="dk1"/>
                </a:solidFill>
              </a:rPr>
              <a:t>Расскажите об итогах Акселератора лично для вас. Какой опыт вы приобрели, что поняли про себя и других, чему научились (в связи с вашей специальностью, в плане софт-скиллов)</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ru" b="1" dirty="0">
                <a:solidFill>
                  <a:srgbClr val="0000FF"/>
                </a:solidFill>
              </a:rPr>
              <a:t>Просим вас не зачитывать информацию со слайдов, а рассказывать своими словами!</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None/>
            </a:pP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105f614cd96_11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105f614cd96_11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b="1">
                <a:solidFill>
                  <a:srgbClr val="0000FF"/>
                </a:solidFill>
              </a:rPr>
              <a:t>Завершающий слайд можно завершить контактами для связи и информацией о том, какая поддержка пригодилась бы вашему проекту. </a:t>
            </a:r>
            <a:endParaRPr b="1" dirty="0">
              <a:solidFill>
                <a:srgbClr val="0000FF"/>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19" name="Google Shape;19;p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 name="Google Shape;37;p9"/>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43" name="Google Shape;43;p1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p:nvPr>
        </p:nvSpPr>
        <p:spPr>
          <a:xfrm>
            <a:off x="311700" y="1106125"/>
            <a:ext cx="8520600" cy="1963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endParaRPr/>
          </a:p>
        </p:txBody>
      </p:sp>
      <p:sp>
        <p:nvSpPr>
          <p:cNvPr id="46" name="Google Shape;46;p11"/>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extLst>
      <p:ext uri="{BB962C8B-B14F-4D97-AF65-F5344CB8AC3E}">
        <p14:creationId xmlns:p14="http://schemas.microsoft.com/office/powerpoint/2010/main" val="35638048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54"/>
        <p:cNvGrpSpPr/>
        <p:nvPr/>
      </p:nvGrpSpPr>
      <p:grpSpPr>
        <a:xfrm>
          <a:off x="0" y="0"/>
          <a:ext cx="0" cy="0"/>
          <a:chOff x="0" y="0"/>
          <a:chExt cx="0" cy="0"/>
        </a:xfrm>
      </p:grpSpPr>
      <p:sp>
        <p:nvSpPr>
          <p:cNvPr id="55" name="Google Shape;55;p14"/>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56" name="Google Shape;56;p14"/>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1600"/>
              </a:spcBef>
              <a:spcAft>
                <a:spcPts val="0"/>
              </a:spcAft>
              <a:buSzPts val="1400"/>
              <a:buChar char="○"/>
              <a:defRPr/>
            </a:lvl2pPr>
            <a:lvl3pPr marL="1371600" lvl="2" indent="-317500" algn="l">
              <a:lnSpc>
                <a:spcPct val="115000"/>
              </a:lnSpc>
              <a:spcBef>
                <a:spcPts val="1600"/>
              </a:spcBef>
              <a:spcAft>
                <a:spcPts val="0"/>
              </a:spcAft>
              <a:buSzPts val="1400"/>
              <a:buChar char="■"/>
              <a:defRPr/>
            </a:lvl3pPr>
            <a:lvl4pPr marL="1828800" lvl="3" indent="-317500" algn="l">
              <a:lnSpc>
                <a:spcPct val="115000"/>
              </a:lnSpc>
              <a:spcBef>
                <a:spcPts val="1600"/>
              </a:spcBef>
              <a:spcAft>
                <a:spcPts val="0"/>
              </a:spcAft>
              <a:buSzPts val="1400"/>
              <a:buChar char="●"/>
              <a:defRPr/>
            </a:lvl4pPr>
            <a:lvl5pPr marL="2286000" lvl="4" indent="-317500" algn="l">
              <a:lnSpc>
                <a:spcPct val="115000"/>
              </a:lnSpc>
              <a:spcBef>
                <a:spcPts val="1600"/>
              </a:spcBef>
              <a:spcAft>
                <a:spcPts val="0"/>
              </a:spcAft>
              <a:buSzPts val="1400"/>
              <a:buChar char="○"/>
              <a:defRPr/>
            </a:lvl5pPr>
            <a:lvl6pPr marL="2743200" lvl="5" indent="-317500" algn="l">
              <a:lnSpc>
                <a:spcPct val="115000"/>
              </a:lnSpc>
              <a:spcBef>
                <a:spcPts val="1600"/>
              </a:spcBef>
              <a:spcAft>
                <a:spcPts val="0"/>
              </a:spcAft>
              <a:buSzPts val="1400"/>
              <a:buChar char="■"/>
              <a:defRPr/>
            </a:lvl6pPr>
            <a:lvl7pPr marL="3200400" lvl="6" indent="-317500" algn="l">
              <a:lnSpc>
                <a:spcPct val="115000"/>
              </a:lnSpc>
              <a:spcBef>
                <a:spcPts val="1600"/>
              </a:spcBef>
              <a:spcAft>
                <a:spcPts val="0"/>
              </a:spcAft>
              <a:buSzPts val="1400"/>
              <a:buChar char="●"/>
              <a:defRPr/>
            </a:lvl7pPr>
            <a:lvl8pPr marL="3657600" lvl="7" indent="-317500" algn="l">
              <a:lnSpc>
                <a:spcPct val="115000"/>
              </a:lnSpc>
              <a:spcBef>
                <a:spcPts val="1600"/>
              </a:spcBef>
              <a:spcAft>
                <a:spcPts val="0"/>
              </a:spcAft>
              <a:buSzPts val="1400"/>
              <a:buChar char="○"/>
              <a:defRPr/>
            </a:lvl8pPr>
            <a:lvl9pPr marL="4114800" lvl="8" indent="-317500" algn="l">
              <a:lnSpc>
                <a:spcPct val="115000"/>
              </a:lnSpc>
              <a:spcBef>
                <a:spcPts val="1600"/>
              </a:spcBef>
              <a:spcAft>
                <a:spcPts val="1600"/>
              </a:spcAft>
              <a:buSzPts val="1400"/>
              <a:buChar char="■"/>
              <a:defRPr/>
            </a:lvl9pPr>
          </a:lstStyle>
          <a:p>
            <a:endParaRPr/>
          </a:p>
        </p:txBody>
      </p:sp>
      <p:sp>
        <p:nvSpPr>
          <p:cNvPr id="57" name="Google Shape;57;p1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3"/>
        <p:cNvGrpSpPr/>
        <p:nvPr/>
      </p:nvGrpSpPr>
      <p:grpSpPr>
        <a:xfrm>
          <a:off x="0" y="0"/>
          <a:ext cx="0" cy="0"/>
          <a:chOff x="0" y="0"/>
          <a:chExt cx="0" cy="0"/>
        </a:xfrm>
      </p:grpSpPr>
      <p:sp>
        <p:nvSpPr>
          <p:cNvPr id="64" name="Google Shape;64;p1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65" name="Google Shape;65;p1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66"/>
        <p:cNvGrpSpPr/>
        <p:nvPr/>
      </p:nvGrpSpPr>
      <p:grpSpPr>
        <a:xfrm>
          <a:off x="0" y="0"/>
          <a:ext cx="0" cy="0"/>
          <a:chOff x="0" y="0"/>
          <a:chExt cx="0" cy="0"/>
        </a:xfrm>
      </p:grpSpPr>
      <p:sp>
        <p:nvSpPr>
          <p:cNvPr id="67" name="Google Shape;67;p17"/>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68" name="Google Shape;68;p17"/>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69" name="Google Shape;69;p1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70"/>
        <p:cNvGrpSpPr/>
        <p:nvPr/>
      </p:nvGrpSpPr>
      <p:grpSpPr>
        <a:xfrm>
          <a:off x="0" y="0"/>
          <a:ext cx="0" cy="0"/>
          <a:chOff x="0" y="0"/>
          <a:chExt cx="0" cy="0"/>
        </a:xfrm>
      </p:grpSpPr>
      <p:sp>
        <p:nvSpPr>
          <p:cNvPr id="71" name="Google Shape;71;p18"/>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72" name="Google Shape;72;p1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73"/>
        <p:cNvGrpSpPr/>
        <p:nvPr/>
      </p:nvGrpSpPr>
      <p:grpSpPr>
        <a:xfrm>
          <a:off x="0" y="0"/>
          <a:ext cx="0" cy="0"/>
          <a:chOff x="0" y="0"/>
          <a:chExt cx="0" cy="0"/>
        </a:xfrm>
      </p:grpSpPr>
      <p:sp>
        <p:nvSpPr>
          <p:cNvPr id="74" name="Google Shape;74;p1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5" name="Google Shape;75;p19"/>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76" name="Google Shape;76;p19"/>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77" name="Google Shape;77;p19"/>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1600"/>
              </a:spcBef>
              <a:spcAft>
                <a:spcPts val="0"/>
              </a:spcAft>
              <a:buSzPts val="1400"/>
              <a:buChar char="○"/>
              <a:defRPr/>
            </a:lvl2pPr>
            <a:lvl3pPr marL="1371600" lvl="2" indent="-317500" algn="l">
              <a:lnSpc>
                <a:spcPct val="115000"/>
              </a:lnSpc>
              <a:spcBef>
                <a:spcPts val="1600"/>
              </a:spcBef>
              <a:spcAft>
                <a:spcPts val="0"/>
              </a:spcAft>
              <a:buSzPts val="1400"/>
              <a:buChar char="■"/>
              <a:defRPr/>
            </a:lvl3pPr>
            <a:lvl4pPr marL="1828800" lvl="3" indent="-317500" algn="l">
              <a:lnSpc>
                <a:spcPct val="115000"/>
              </a:lnSpc>
              <a:spcBef>
                <a:spcPts val="1600"/>
              </a:spcBef>
              <a:spcAft>
                <a:spcPts val="0"/>
              </a:spcAft>
              <a:buSzPts val="1400"/>
              <a:buChar char="●"/>
              <a:defRPr/>
            </a:lvl4pPr>
            <a:lvl5pPr marL="2286000" lvl="4" indent="-317500" algn="l">
              <a:lnSpc>
                <a:spcPct val="115000"/>
              </a:lnSpc>
              <a:spcBef>
                <a:spcPts val="1600"/>
              </a:spcBef>
              <a:spcAft>
                <a:spcPts val="0"/>
              </a:spcAft>
              <a:buSzPts val="1400"/>
              <a:buChar char="○"/>
              <a:defRPr/>
            </a:lvl5pPr>
            <a:lvl6pPr marL="2743200" lvl="5" indent="-317500" algn="l">
              <a:lnSpc>
                <a:spcPct val="115000"/>
              </a:lnSpc>
              <a:spcBef>
                <a:spcPts val="1600"/>
              </a:spcBef>
              <a:spcAft>
                <a:spcPts val="0"/>
              </a:spcAft>
              <a:buSzPts val="1400"/>
              <a:buChar char="■"/>
              <a:defRPr/>
            </a:lvl6pPr>
            <a:lvl7pPr marL="3200400" lvl="6" indent="-317500" algn="l">
              <a:lnSpc>
                <a:spcPct val="115000"/>
              </a:lnSpc>
              <a:spcBef>
                <a:spcPts val="1600"/>
              </a:spcBef>
              <a:spcAft>
                <a:spcPts val="0"/>
              </a:spcAft>
              <a:buSzPts val="1400"/>
              <a:buChar char="●"/>
              <a:defRPr/>
            </a:lvl7pPr>
            <a:lvl8pPr marL="3657600" lvl="7" indent="-317500" algn="l">
              <a:lnSpc>
                <a:spcPct val="115000"/>
              </a:lnSpc>
              <a:spcBef>
                <a:spcPts val="1600"/>
              </a:spcBef>
              <a:spcAft>
                <a:spcPts val="0"/>
              </a:spcAft>
              <a:buSzPts val="1400"/>
              <a:buChar char="○"/>
              <a:defRPr/>
            </a:lvl8pPr>
            <a:lvl9pPr marL="4114800" lvl="8" indent="-317500" algn="l">
              <a:lnSpc>
                <a:spcPct val="115000"/>
              </a:lnSpc>
              <a:spcBef>
                <a:spcPts val="1600"/>
              </a:spcBef>
              <a:spcAft>
                <a:spcPts val="1600"/>
              </a:spcAft>
              <a:buSzPts val="1400"/>
              <a:buChar char="■"/>
              <a:defRPr/>
            </a:lvl9pPr>
          </a:lstStyle>
          <a:p>
            <a:endParaRPr/>
          </a:p>
        </p:txBody>
      </p:sp>
      <p:sp>
        <p:nvSpPr>
          <p:cNvPr id="78" name="Google Shape;78;p1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79"/>
        <p:cNvGrpSpPr/>
        <p:nvPr/>
      </p:nvGrpSpPr>
      <p:grpSpPr>
        <a:xfrm>
          <a:off x="0" y="0"/>
          <a:ext cx="0" cy="0"/>
          <a:chOff x="0" y="0"/>
          <a:chExt cx="0" cy="0"/>
        </a:xfrm>
      </p:grpSpPr>
      <p:sp>
        <p:nvSpPr>
          <p:cNvPr id="80" name="Google Shape;80;p20"/>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Autofit/>
          </a:bodyPr>
          <a:lstStyle>
            <a:lvl1pPr marL="457200" lvl="0" indent="-228600" algn="l">
              <a:lnSpc>
                <a:spcPct val="100000"/>
              </a:lnSpc>
              <a:spcBef>
                <a:spcPts val="0"/>
              </a:spcBef>
              <a:spcAft>
                <a:spcPts val="0"/>
              </a:spcAft>
              <a:buSzPts val="1800"/>
              <a:buNone/>
              <a:defRPr/>
            </a:lvl1pPr>
          </a:lstStyle>
          <a:p>
            <a:endParaRPr/>
          </a:p>
        </p:txBody>
      </p:sp>
      <p:sp>
        <p:nvSpPr>
          <p:cNvPr id="81" name="Google Shape;81;p2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82"/>
        <p:cNvGrpSpPr/>
        <p:nvPr/>
      </p:nvGrpSpPr>
      <p:grpSpPr>
        <a:xfrm>
          <a:off x="0" y="0"/>
          <a:ext cx="0" cy="0"/>
          <a:chOff x="0" y="0"/>
          <a:chExt cx="0" cy="0"/>
        </a:xfrm>
      </p:grpSpPr>
      <p:sp>
        <p:nvSpPr>
          <p:cNvPr id="83" name="Google Shape;83;p21"/>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84" name="Google Shape;84;p21"/>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1600"/>
              </a:spcBef>
              <a:spcAft>
                <a:spcPts val="0"/>
              </a:spcAft>
              <a:buSzPts val="1400"/>
              <a:buChar char="○"/>
              <a:defRPr/>
            </a:lvl2pPr>
            <a:lvl3pPr marL="1371600" lvl="2" indent="-317500" algn="ctr">
              <a:lnSpc>
                <a:spcPct val="115000"/>
              </a:lnSpc>
              <a:spcBef>
                <a:spcPts val="1600"/>
              </a:spcBef>
              <a:spcAft>
                <a:spcPts val="0"/>
              </a:spcAft>
              <a:buSzPts val="1400"/>
              <a:buChar char="■"/>
              <a:defRPr/>
            </a:lvl3pPr>
            <a:lvl4pPr marL="1828800" lvl="3" indent="-317500" algn="ctr">
              <a:lnSpc>
                <a:spcPct val="115000"/>
              </a:lnSpc>
              <a:spcBef>
                <a:spcPts val="1600"/>
              </a:spcBef>
              <a:spcAft>
                <a:spcPts val="0"/>
              </a:spcAft>
              <a:buSzPts val="1400"/>
              <a:buChar char="●"/>
              <a:defRPr/>
            </a:lvl4pPr>
            <a:lvl5pPr marL="2286000" lvl="4" indent="-317500" algn="ctr">
              <a:lnSpc>
                <a:spcPct val="115000"/>
              </a:lnSpc>
              <a:spcBef>
                <a:spcPts val="1600"/>
              </a:spcBef>
              <a:spcAft>
                <a:spcPts val="0"/>
              </a:spcAft>
              <a:buSzPts val="1400"/>
              <a:buChar char="○"/>
              <a:defRPr/>
            </a:lvl5pPr>
            <a:lvl6pPr marL="2743200" lvl="5" indent="-317500" algn="ctr">
              <a:lnSpc>
                <a:spcPct val="115000"/>
              </a:lnSpc>
              <a:spcBef>
                <a:spcPts val="1600"/>
              </a:spcBef>
              <a:spcAft>
                <a:spcPts val="0"/>
              </a:spcAft>
              <a:buSzPts val="1400"/>
              <a:buChar char="■"/>
              <a:defRPr/>
            </a:lvl6pPr>
            <a:lvl7pPr marL="3200400" lvl="6" indent="-317500" algn="ctr">
              <a:lnSpc>
                <a:spcPct val="115000"/>
              </a:lnSpc>
              <a:spcBef>
                <a:spcPts val="1600"/>
              </a:spcBef>
              <a:spcAft>
                <a:spcPts val="0"/>
              </a:spcAft>
              <a:buSzPts val="1400"/>
              <a:buChar char="●"/>
              <a:defRPr/>
            </a:lvl7pPr>
            <a:lvl8pPr marL="3657600" lvl="7" indent="-317500" algn="ctr">
              <a:lnSpc>
                <a:spcPct val="115000"/>
              </a:lnSpc>
              <a:spcBef>
                <a:spcPts val="1600"/>
              </a:spcBef>
              <a:spcAft>
                <a:spcPts val="0"/>
              </a:spcAft>
              <a:buSzPts val="1400"/>
              <a:buChar char="○"/>
              <a:defRPr/>
            </a:lvl8pPr>
            <a:lvl9pPr marL="4114800" lvl="8" indent="-317500" algn="ctr">
              <a:lnSpc>
                <a:spcPct val="115000"/>
              </a:lnSpc>
              <a:spcBef>
                <a:spcPts val="1600"/>
              </a:spcBef>
              <a:spcAft>
                <a:spcPts val="1600"/>
              </a:spcAft>
              <a:buSzPts val="1400"/>
              <a:buChar char="■"/>
              <a:defRPr/>
            </a:lvl9pPr>
          </a:lstStyle>
          <a:p>
            <a:endParaRPr/>
          </a:p>
        </p:txBody>
      </p:sp>
      <p:sp>
        <p:nvSpPr>
          <p:cNvPr id="85" name="Google Shape;85;p2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Font typeface="Proxima Nova"/>
              <a:buNone/>
              <a:defRPr sz="5200">
                <a:latin typeface="Proxima Nova"/>
                <a:ea typeface="Proxima Nova"/>
                <a:cs typeface="Proxima Nova"/>
                <a:sym typeface="Proxima Nova"/>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Font typeface="Proxima Nova"/>
              <a:buNone/>
              <a:defRPr sz="2800">
                <a:latin typeface="Proxima Nova"/>
                <a:ea typeface="Proxima Nova"/>
                <a:cs typeface="Proxima Nova"/>
                <a:sym typeface="Proxima Nova"/>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extLst>
      <p:ext uri="{BB962C8B-B14F-4D97-AF65-F5344CB8AC3E}">
        <p14:creationId xmlns:p14="http://schemas.microsoft.com/office/powerpoint/2010/main" val="35694016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5" Type="http://schemas.openxmlformats.org/officeDocument/2006/relationships/slideLayout" Target="../slideLayouts/slideLayout15.xml"/><Relationship Id="rId4" Type="http://schemas.openxmlformats.org/officeDocument/2006/relationships/slideLayout" Target="../slideLayouts/slideLayout14.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RU"/>
              <a:t>‹#›</a:t>
            </a:fld>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70"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52" name="Google Shape;52;p1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1600"/>
              </a:spcBef>
              <a:spcAft>
                <a:spcPts val="160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53" name="Google Shape;53;p1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RU"/>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1" r:id="rId2"/>
    <p:sldLayoutId id="2147483662" r:id="rId3"/>
    <p:sldLayoutId id="2147483663" r:id="rId4"/>
    <p:sldLayoutId id="2147483664" r:id="rId5"/>
    <p:sldLayoutId id="2147483665" r:id="rId6"/>
    <p:sldLayoutId id="2147483666" r:id="rId7"/>
    <p:sldLayoutId id="2147483671"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0.xml"/><Relationship Id="rId6" Type="http://schemas.openxmlformats.org/officeDocument/2006/relationships/image" Target="../media/image4.png"/><Relationship Id="rId5" Type="http://schemas.openxmlformats.org/officeDocument/2006/relationships/image" Target="../media/image3.png"/><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0.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5" name="Рисунок 4">
            <a:extLst>
              <a:ext uri="{FF2B5EF4-FFF2-40B4-BE49-F238E27FC236}">
                <a16:creationId xmlns:a16="http://schemas.microsoft.com/office/drawing/2014/main" id="{8FF4E23B-34FE-F46B-0304-88FD5E3B9A95}"/>
              </a:ext>
            </a:extLst>
          </p:cNvPr>
          <p:cNvPicPr>
            <a:picLocks noChangeAspect="1"/>
          </p:cNvPicPr>
          <p:nvPr/>
        </p:nvPicPr>
        <p:blipFill>
          <a:blip r:embed="rId3"/>
          <a:stretch>
            <a:fillRect/>
          </a:stretch>
        </p:blipFill>
        <p:spPr>
          <a:xfrm>
            <a:off x="0" y="0"/>
            <a:ext cx="9140359" cy="5143500"/>
          </a:xfrm>
          <a:prstGeom prst="rect">
            <a:avLst/>
          </a:prstGeom>
        </p:spPr>
      </p:pic>
      <p:sp>
        <p:nvSpPr>
          <p:cNvPr id="54" name="Google Shape;54;p13"/>
          <p:cNvSpPr txBox="1">
            <a:spLocks noGrp="1"/>
          </p:cNvSpPr>
          <p:nvPr>
            <p:ph type="ctrTitle"/>
          </p:nvPr>
        </p:nvSpPr>
        <p:spPr>
          <a:xfrm>
            <a:off x="1179766" y="2241874"/>
            <a:ext cx="5717220" cy="919623"/>
          </a:xfrm>
          <a:prstGeom prst="rect">
            <a:avLst/>
          </a:prstGeom>
          <a:solidFill>
            <a:schemeClr val="accent3">
              <a:alpha val="49803"/>
            </a:schemeClr>
          </a:solidFill>
          <a:ln>
            <a:noFill/>
          </a:ln>
        </p:spPr>
        <p:txBody>
          <a:bodyPr spcFirstLastPara="1" wrap="square" lIns="91425" tIns="91425" rIns="91425" bIns="91425" anchor="b" anchorCtr="0">
            <a:normAutofit fontScale="90000"/>
          </a:bodyPr>
          <a:lstStyle/>
          <a:p>
            <a:r>
              <a:rPr lang="ru-RU" b="1" dirty="0"/>
              <a:t>Зеленый щит</a:t>
            </a:r>
          </a:p>
        </p:txBody>
      </p:sp>
      <p:sp>
        <p:nvSpPr>
          <p:cNvPr id="55" name="Google Shape;55;p13"/>
          <p:cNvSpPr txBox="1">
            <a:spLocks noGrp="1"/>
          </p:cNvSpPr>
          <p:nvPr>
            <p:ph type="subTitle" idx="1"/>
          </p:nvPr>
        </p:nvSpPr>
        <p:spPr>
          <a:xfrm>
            <a:off x="4758431" y="3262763"/>
            <a:ext cx="4277111" cy="563513"/>
          </a:xfrm>
          <a:prstGeom prst="rect">
            <a:avLst/>
          </a:prstGeom>
          <a:solidFill>
            <a:schemeClr val="accent3">
              <a:alpha val="49803"/>
            </a:schemeClr>
          </a:solidFill>
          <a:ln>
            <a:noFill/>
          </a:ln>
        </p:spPr>
        <p:txBody>
          <a:bodyPr spcFirstLastPara="1" wrap="square" lIns="91425" tIns="91425" rIns="91425" bIns="91425" anchor="t" anchorCtr="0">
            <a:normAutofit fontScale="85000" lnSpcReduction="10000"/>
          </a:bodyPr>
          <a:lstStyle/>
          <a:p>
            <a:pPr marL="0" lvl="0" indent="0" algn="l" rtl="0">
              <a:lnSpc>
                <a:spcPct val="100000"/>
              </a:lnSpc>
              <a:spcBef>
                <a:spcPts val="0"/>
              </a:spcBef>
              <a:spcAft>
                <a:spcPts val="0"/>
              </a:spcAft>
              <a:buSzPct val="108108"/>
              <a:buNone/>
            </a:pPr>
            <a:r>
              <a:rPr lang="ru-RU" dirty="0">
                <a:solidFill>
                  <a:schemeClr val="lt1"/>
                </a:solidFill>
                <a:latin typeface="Arial"/>
                <a:ea typeface="Arial"/>
                <a:cs typeface="Arial"/>
                <a:sym typeface="Arial"/>
              </a:rPr>
              <a:t>Наставник: Плотникова Т.Е.</a:t>
            </a:r>
            <a:endParaRPr dirty="0">
              <a:latin typeface="Arial"/>
              <a:ea typeface="Arial"/>
              <a:cs typeface="Arial"/>
              <a:sym typeface="Arial"/>
            </a:endParaRPr>
          </a:p>
        </p:txBody>
      </p:sp>
      <p:sp>
        <p:nvSpPr>
          <p:cNvPr id="56" name="Google Shape;56;p13"/>
          <p:cNvSpPr txBox="1"/>
          <p:nvPr/>
        </p:nvSpPr>
        <p:spPr>
          <a:xfrm>
            <a:off x="716135" y="1193426"/>
            <a:ext cx="5298981" cy="736168"/>
          </a:xfrm>
          <a:prstGeom prst="rect">
            <a:avLst/>
          </a:prstGeom>
          <a:noFill/>
          <a:ln>
            <a:noFill/>
          </a:ln>
        </p:spPr>
        <p:txBody>
          <a:bodyPr spcFirstLastPara="1" wrap="square" lIns="91425" tIns="91425" rIns="91425" bIns="91425" anchor="b" anchorCtr="0">
            <a:normAutofit fontScale="92500" lnSpcReduction="20000"/>
          </a:bodyPr>
          <a:lstStyle/>
          <a:p>
            <a:pPr marL="0" marR="0" lvl="0" indent="0" algn="ctr" defTabSz="914400" rtl="0" eaLnBrk="1" fontAlgn="auto" latinLnBrk="0" hangingPunct="1">
              <a:lnSpc>
                <a:spcPct val="100000"/>
              </a:lnSpc>
              <a:spcBef>
                <a:spcPts val="0"/>
              </a:spcBef>
              <a:spcAft>
                <a:spcPts val="0"/>
              </a:spcAft>
              <a:buClr>
                <a:srgbClr val="000000"/>
              </a:buClr>
              <a:buSzPct val="234234"/>
              <a:buFont typeface="Arial"/>
              <a:buNone/>
              <a:tabLst/>
              <a:defRPr/>
            </a:pPr>
            <a:r>
              <a:rPr kumimoji="0" lang="ru-RU" sz="2400" b="0" i="0" u="none" strike="noStrike" kern="0" cap="none" spc="0" normalizeH="0" baseline="0" noProof="0" dirty="0">
                <a:ln>
                  <a:noFill/>
                </a:ln>
                <a:solidFill>
                  <a:srgbClr val="FFAB40"/>
                </a:solidFill>
                <a:effectLst/>
                <a:uLnTx/>
                <a:uFillTx/>
                <a:latin typeface="Arial"/>
                <a:ea typeface="Arial"/>
                <a:cs typeface="Arial"/>
                <a:sym typeface="Arial"/>
              </a:rPr>
              <a:t>Акселератор</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Pct val="234234"/>
              <a:buFont typeface="Arial"/>
              <a:buNone/>
              <a:tabLst/>
              <a:defRPr/>
            </a:pPr>
            <a:r>
              <a:rPr kumimoji="0" lang="ru-RU" sz="2400" b="0" i="0" u="none" strike="noStrike" kern="0" cap="none" spc="0" normalizeH="0" baseline="0" noProof="0" dirty="0" err="1">
                <a:ln>
                  <a:noFill/>
                </a:ln>
                <a:solidFill>
                  <a:srgbClr val="FFAB40"/>
                </a:solidFill>
                <a:effectLst/>
                <a:uLnTx/>
                <a:uFillTx/>
                <a:latin typeface="Arial"/>
                <a:ea typeface="Arial"/>
                <a:cs typeface="Arial"/>
                <a:sym typeface="Arial"/>
              </a:rPr>
              <a:t>АгроТехноУнивер</a:t>
            </a:r>
            <a:r>
              <a:rPr kumimoji="0" lang="ru-RU" sz="2400" b="0" i="0" u="none" strike="noStrike" kern="0" cap="none" spc="0" normalizeH="0" baseline="0" noProof="0" dirty="0">
                <a:ln>
                  <a:noFill/>
                </a:ln>
                <a:solidFill>
                  <a:srgbClr val="FFAB40"/>
                </a:solidFill>
                <a:effectLst/>
                <a:uLnTx/>
                <a:uFillTx/>
                <a:latin typeface="Arial"/>
                <a:ea typeface="Arial"/>
                <a:cs typeface="Arial"/>
                <a:sym typeface="Arial"/>
              </a:rPr>
              <a:t>. Осень 2023</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57" name="Google Shape;57;p13"/>
          <p:cNvSpPr txBox="1"/>
          <p:nvPr/>
        </p:nvSpPr>
        <p:spPr>
          <a:xfrm>
            <a:off x="0" y="3927542"/>
            <a:ext cx="9144000" cy="1215958"/>
          </a:xfrm>
          <a:prstGeom prst="rect">
            <a:avLst/>
          </a:prstGeom>
          <a:solidFill>
            <a:schemeClr val="accent3">
              <a:alpha val="49803"/>
            </a:schemeClr>
          </a:solidFill>
          <a:ln>
            <a:noFill/>
          </a:ln>
        </p:spPr>
        <p:txBody>
          <a:bodyPr spcFirstLastPara="1" wrap="square" lIns="91425" tIns="91425" rIns="91425" bIns="91425" anchor="t" anchorCtr="0">
            <a:normAutofit fontScale="92500" lnSpcReduction="20000"/>
          </a:bodyPr>
          <a:lstStyle/>
          <a:p>
            <a:pPr marL="0" marR="0" lvl="0" indent="0" algn="l" defTabSz="914400" rtl="0" eaLnBrk="1" fontAlgn="auto" latinLnBrk="0" hangingPunct="1">
              <a:lnSpc>
                <a:spcPct val="100000"/>
              </a:lnSpc>
              <a:spcBef>
                <a:spcPts val="0"/>
              </a:spcBef>
              <a:spcAft>
                <a:spcPts val="0"/>
              </a:spcAft>
              <a:buClr>
                <a:srgbClr val="595959"/>
              </a:buClr>
              <a:buSzPct val="117647"/>
              <a:buFont typeface="Arial"/>
              <a:buNone/>
              <a:tabLst/>
              <a:defRPr/>
            </a:pPr>
            <a:r>
              <a:rPr kumimoji="0" lang="ru-RU" sz="2800" b="0" i="0" u="none" strike="noStrike" kern="0" cap="none" spc="0" normalizeH="0" baseline="0" noProof="0" dirty="0">
                <a:ln>
                  <a:noFill/>
                </a:ln>
                <a:solidFill>
                  <a:srgbClr val="595959"/>
                </a:solidFill>
                <a:effectLst/>
                <a:uLnTx/>
                <a:uFillTx/>
                <a:latin typeface="Arial"/>
                <a:ea typeface="Arial"/>
                <a:cs typeface="Arial"/>
                <a:sym typeface="Arial"/>
              </a:rPr>
              <a:t>Технологическое направление :</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457200" marR="0" lvl="0" indent="-457200" algn="l" defTabSz="914400" rtl="0" eaLnBrk="1" fontAlgn="auto" latinLnBrk="0" hangingPunct="1">
              <a:lnSpc>
                <a:spcPct val="100000"/>
              </a:lnSpc>
              <a:spcBef>
                <a:spcPts val="0"/>
              </a:spcBef>
              <a:spcAft>
                <a:spcPts val="0"/>
              </a:spcAft>
              <a:buClr>
                <a:srgbClr val="595959"/>
              </a:buClr>
              <a:buSzPct val="117647"/>
              <a:buFont typeface="Arial"/>
              <a:buChar char="•"/>
              <a:tabLst/>
              <a:defRPr/>
            </a:pPr>
            <a:r>
              <a:rPr kumimoji="0" lang="ru-RU" sz="2800" b="0" i="0" u="none" strike="noStrike" kern="0" cap="none" spc="0" normalizeH="0" baseline="0" noProof="0" dirty="0">
                <a:ln>
                  <a:noFill/>
                </a:ln>
                <a:solidFill>
                  <a:srgbClr val="595959"/>
                </a:solidFill>
                <a:effectLst/>
                <a:uLnTx/>
                <a:uFillTx/>
                <a:latin typeface="Arial"/>
                <a:ea typeface="Arial"/>
                <a:cs typeface="Arial"/>
                <a:sym typeface="Arial"/>
              </a:rPr>
              <a:t>Нано-, </a:t>
            </a:r>
            <a:r>
              <a:rPr kumimoji="0" lang="ru-RU" sz="2800" b="0" i="0" u="none" strike="noStrike" kern="0" cap="none" spc="0" normalizeH="0" baseline="0" noProof="0" dirty="0" err="1">
                <a:ln>
                  <a:noFill/>
                </a:ln>
                <a:solidFill>
                  <a:srgbClr val="595959"/>
                </a:solidFill>
                <a:effectLst/>
                <a:uLnTx/>
                <a:uFillTx/>
                <a:latin typeface="Arial"/>
                <a:ea typeface="Arial"/>
                <a:cs typeface="Arial"/>
                <a:sym typeface="Arial"/>
              </a:rPr>
              <a:t>био</a:t>
            </a:r>
            <a:r>
              <a:rPr kumimoji="0" lang="ru-RU" sz="2800" b="0" i="0" u="none" strike="noStrike" kern="0" cap="none" spc="0" normalizeH="0" baseline="0" noProof="0" dirty="0">
                <a:ln>
                  <a:noFill/>
                </a:ln>
                <a:solidFill>
                  <a:srgbClr val="595959"/>
                </a:solidFill>
                <a:effectLst/>
                <a:uLnTx/>
                <a:uFillTx/>
                <a:latin typeface="Arial"/>
                <a:ea typeface="Arial"/>
                <a:cs typeface="Arial"/>
                <a:sym typeface="Arial"/>
              </a:rPr>
              <a:t>-, информационные, когнитивные технологии.</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18804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Google Shape;61;p1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dirty="0"/>
              <a:t>Проблема пользователя / заказчика</a:t>
            </a:r>
            <a:br>
              <a:rPr lang="ru" dirty="0"/>
            </a:br>
            <a:endParaRPr dirty="0"/>
          </a:p>
        </p:txBody>
      </p:sp>
      <p:sp>
        <p:nvSpPr>
          <p:cNvPr id="62" name="Google Shape;62;p1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spcAft>
                <a:spcPts val="1200"/>
              </a:spcAft>
              <a:buNone/>
            </a:pPr>
            <a:r>
              <a:rPr lang="ru-RU" dirty="0"/>
              <a:t>Зарастание борщевиком сельскохозяйственных земель приводит к ухудшению отрасли сельского хозяйства в связи с сокращением плодородных почв.</a:t>
            </a:r>
          </a:p>
          <a:p>
            <a:pPr marL="0" lvl="0" indent="0">
              <a:spcAft>
                <a:spcPts val="1200"/>
              </a:spcAft>
              <a:buNone/>
            </a:pPr>
            <a:r>
              <a:rPr lang="ru-RU" dirty="0"/>
              <a:t> Крупные и мелкие  сельскохозяйственные компании, которым необходимо избавится от распространения борщевика, с целью сохранения плодородия почв, таким образом ин нужна компания, которая бы давала гарантию качества уборки борщевика.  </a:t>
            </a:r>
          </a:p>
          <a:p>
            <a:pPr marL="0" lvl="0" indent="0">
              <a:spcAft>
                <a:spcPts val="1200"/>
              </a:spcAft>
              <a:buNone/>
            </a:pPr>
            <a:endParaRPr lang="ru-R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Google Shape;67;p15"/>
          <p:cNvSpPr txBox="1">
            <a:spLocks noGrp="1"/>
          </p:cNvSpPr>
          <p:nvPr>
            <p:ph type="title"/>
          </p:nvPr>
        </p:nvSpPr>
        <p:spPr>
          <a:xfrm>
            <a:off x="237560" y="99036"/>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dirty="0"/>
              <a:t>Решение</a:t>
            </a:r>
            <a:endParaRPr dirty="0"/>
          </a:p>
        </p:txBody>
      </p:sp>
      <p:sp>
        <p:nvSpPr>
          <p:cNvPr id="68" name="Google Shape;68;p15"/>
          <p:cNvSpPr txBox="1">
            <a:spLocks noGrp="1"/>
          </p:cNvSpPr>
          <p:nvPr>
            <p:ph type="body" idx="1"/>
          </p:nvPr>
        </p:nvSpPr>
        <p:spPr>
          <a:xfrm>
            <a:off x="311700" y="671736"/>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RU" dirty="0"/>
              <a:t>Нами был создан сайт, позволяющий связываться с проверенными компаниями  по уничтожению борщевика.</a:t>
            </a:r>
          </a:p>
          <a:p>
            <a:pPr marL="0" lvl="0" indent="0" algn="l" rtl="0">
              <a:lnSpc>
                <a:spcPct val="100000"/>
              </a:lnSpc>
              <a:spcBef>
                <a:spcPts val="1600"/>
              </a:spcBef>
              <a:spcAft>
                <a:spcPts val="1600"/>
              </a:spcAft>
              <a:buNone/>
            </a:pPr>
            <a:r>
              <a:rPr lang="ru-RU" dirty="0"/>
              <a:t>Наши основные</a:t>
            </a:r>
            <a:r>
              <a:rPr lang="ru" dirty="0"/>
              <a:t> конкурент</a:t>
            </a:r>
            <a:r>
              <a:rPr lang="ru-RU" dirty="0"/>
              <a:t>ы</a:t>
            </a:r>
            <a:r>
              <a:rPr lang="ru" dirty="0"/>
              <a:t> :\</a:t>
            </a:r>
          </a:p>
          <a:p>
            <a:pPr marL="285750" lvl="0" indent="-285750" algn="l" rtl="0">
              <a:lnSpc>
                <a:spcPct val="100000"/>
              </a:lnSpc>
              <a:spcBef>
                <a:spcPts val="1600"/>
              </a:spcBef>
              <a:spcAft>
                <a:spcPts val="1600"/>
              </a:spcAft>
              <a:buFontTx/>
              <a:buChar char="-"/>
            </a:pPr>
            <a:r>
              <a:rPr lang="ru-RU" dirty="0"/>
              <a:t>СЭС услуги</a:t>
            </a:r>
          </a:p>
          <a:p>
            <a:pPr marL="285750" lvl="0" indent="-285750" algn="l" rtl="0">
              <a:lnSpc>
                <a:spcPct val="100000"/>
              </a:lnSpc>
              <a:spcBef>
                <a:spcPts val="1600"/>
              </a:spcBef>
              <a:spcAft>
                <a:spcPts val="1600"/>
              </a:spcAft>
              <a:buFontTx/>
              <a:buChar char="-"/>
            </a:pPr>
            <a:r>
              <a:rPr lang="ru-RU" dirty="0"/>
              <a:t>Городская служба СЭС</a:t>
            </a:r>
          </a:p>
          <a:p>
            <a:pPr marL="285750" lvl="0" indent="-285750" algn="l" rtl="0">
              <a:lnSpc>
                <a:spcPct val="100000"/>
              </a:lnSpc>
              <a:spcBef>
                <a:spcPts val="1600"/>
              </a:spcBef>
              <a:spcAft>
                <a:spcPts val="1600"/>
              </a:spcAft>
              <a:buFontTx/>
              <a:buChar char="-"/>
            </a:pPr>
            <a:r>
              <a:rPr lang="ru-RU" dirty="0" err="1"/>
              <a:t>ДезФумКонтроль</a:t>
            </a:r>
            <a:endParaRPr lang="ru-RU" dirty="0"/>
          </a:p>
          <a:p>
            <a:pPr marL="285750" lvl="0" indent="-285750" algn="l" rtl="0">
              <a:lnSpc>
                <a:spcPct val="100000"/>
              </a:lnSpc>
              <a:spcBef>
                <a:spcPts val="1600"/>
              </a:spcBef>
              <a:spcAft>
                <a:spcPts val="1600"/>
              </a:spcAft>
              <a:buFontTx/>
              <a:buChar char="-"/>
            </a:pPr>
            <a:r>
              <a:rPr lang="ru-RU" dirty="0"/>
              <a:t>Дез-центр</a:t>
            </a:r>
          </a:p>
          <a:p>
            <a:pPr marL="285750" lvl="0" indent="-285750" algn="l" rtl="0">
              <a:lnSpc>
                <a:spcPct val="100000"/>
              </a:lnSpc>
              <a:spcBef>
                <a:spcPts val="1600"/>
              </a:spcBef>
              <a:spcAft>
                <a:spcPts val="1600"/>
              </a:spcAft>
              <a:buFontTx/>
              <a:buChar char="-"/>
            </a:pPr>
            <a:endParaRPr lang="ru-RU" dirty="0">
              <a:highlight>
                <a:srgbClr val="FFFF00"/>
              </a:highlight>
            </a:endParaRPr>
          </a:p>
        </p:txBody>
      </p:sp>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99625" l="0" r="100000">
                        <a14:backgroundMark x1="20000" y1="30750" x2="20000" y2="30750"/>
                        <a14:backgroundMark x1="30625" y1="19000" x2="30625" y2="19000"/>
                        <a14:backgroundMark x1="52500" y1="16875" x2="52500" y2="16875"/>
                        <a14:backgroundMark x1="79375" y1="25875" x2="79375" y2="25875"/>
                        <a14:backgroundMark x1="82375" y1="41250" x2="82375" y2="41250"/>
                      </a14:backgroundRemoval>
                    </a14:imgEffect>
                  </a14:imgLayer>
                </a14:imgProps>
              </a:ext>
              <a:ext uri="{28A0092B-C50C-407E-A947-70E740481C1C}">
                <a14:useLocalDpi xmlns:a14="http://schemas.microsoft.com/office/drawing/2010/main" val="0"/>
              </a:ext>
            </a:extLst>
          </a:blip>
          <a:srcRect/>
          <a:stretch>
            <a:fillRect/>
          </a:stretch>
        </p:blipFill>
        <p:spPr bwMode="auto">
          <a:xfrm>
            <a:off x="4284407" y="1641422"/>
            <a:ext cx="1416408" cy="14164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93069" y="1719568"/>
            <a:ext cx="2600325" cy="1338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59148" y="3343582"/>
            <a:ext cx="2066925" cy="638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04999" y="2940535"/>
            <a:ext cx="1444266" cy="14442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18"/>
          <p:cNvSpPr txBox="1">
            <a:spLocks noGrp="1"/>
          </p:cNvSpPr>
          <p:nvPr>
            <p:ph type="body" idx="1"/>
          </p:nvPr>
        </p:nvSpPr>
        <p:spPr>
          <a:xfrm>
            <a:off x="129746" y="827904"/>
            <a:ext cx="8915400" cy="3722972"/>
          </a:xfrm>
          <a:prstGeom prst="rect">
            <a:avLst/>
          </a:prstGeom>
        </p:spPr>
        <p:txBody>
          <a:bodyPr spcFirstLastPara="1" wrap="square" lIns="91425" tIns="91425" rIns="91425" bIns="91425" anchor="t" anchorCtr="0">
            <a:noAutofit/>
          </a:bodyPr>
          <a:lstStyle/>
          <a:p>
            <a:pPr marL="0" lvl="0" indent="0" algn="l" rtl="0">
              <a:spcBef>
                <a:spcPts val="1600"/>
              </a:spcBef>
              <a:spcAft>
                <a:spcPts val="1600"/>
              </a:spcAft>
              <a:buNone/>
            </a:pPr>
            <a:endParaRPr dirty="0">
              <a:solidFill>
                <a:srgbClr val="666666"/>
              </a:solidFill>
            </a:endParaRPr>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2003" t="10760" r="24494" b="17740"/>
          <a:stretch/>
        </p:blipFill>
        <p:spPr bwMode="auto">
          <a:xfrm>
            <a:off x="4541519" y="1422400"/>
            <a:ext cx="4267201" cy="2702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12271" t="10540" r="24344" b="14251"/>
          <a:stretch/>
        </p:blipFill>
        <p:spPr bwMode="auto">
          <a:xfrm>
            <a:off x="386077" y="1422400"/>
            <a:ext cx="4043683" cy="26989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2590" y="370758"/>
            <a:ext cx="3858311" cy="17530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04417" y="370758"/>
            <a:ext cx="3998810" cy="17735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6890" y="2792362"/>
            <a:ext cx="3889710" cy="1750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68250" y="2792362"/>
            <a:ext cx="3871143" cy="1768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2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dirty="0"/>
              <a:t>Экономика проекта: Рынок</a:t>
            </a:r>
            <a:endParaRPr dirty="0"/>
          </a:p>
        </p:txBody>
      </p:sp>
      <p:graphicFrame>
        <p:nvGraphicFramePr>
          <p:cNvPr id="4" name="Таблица 3">
            <a:extLst>
              <a:ext uri="{FF2B5EF4-FFF2-40B4-BE49-F238E27FC236}">
                <a16:creationId xmlns:a16="http://schemas.microsoft.com/office/drawing/2014/main" id="{44ED61A6-2EEE-FE4E-592D-DD7B1150A0E3}"/>
              </a:ext>
            </a:extLst>
          </p:cNvPr>
          <p:cNvGraphicFramePr>
            <a:graphicFrameLocks noGrp="1"/>
          </p:cNvGraphicFramePr>
          <p:nvPr>
            <p:extLst>
              <p:ext uri="{D42A27DB-BD31-4B8C-83A1-F6EECF244321}">
                <p14:modId xmlns:p14="http://schemas.microsoft.com/office/powerpoint/2010/main" val="51359005"/>
              </p:ext>
            </p:extLst>
          </p:nvPr>
        </p:nvGraphicFramePr>
        <p:xfrm>
          <a:off x="311700" y="1129785"/>
          <a:ext cx="3387154" cy="3385477"/>
        </p:xfrm>
        <a:graphic>
          <a:graphicData uri="http://schemas.openxmlformats.org/drawingml/2006/table">
            <a:tbl>
              <a:tblPr bandRow="1">
                <a:tableStyleId>{3B4B98B0-60AC-42C2-AFA5-B58CD77FA1E5}</a:tableStyleId>
              </a:tblPr>
              <a:tblGrid>
                <a:gridCol w="1693577">
                  <a:extLst>
                    <a:ext uri="{9D8B030D-6E8A-4147-A177-3AD203B41FA5}">
                      <a16:colId xmlns:a16="http://schemas.microsoft.com/office/drawing/2014/main" val="675160448"/>
                    </a:ext>
                  </a:extLst>
                </a:gridCol>
                <a:gridCol w="1693577">
                  <a:extLst>
                    <a:ext uri="{9D8B030D-6E8A-4147-A177-3AD203B41FA5}">
                      <a16:colId xmlns:a16="http://schemas.microsoft.com/office/drawing/2014/main" val="1818076290"/>
                    </a:ext>
                  </a:extLst>
                </a:gridCol>
              </a:tblGrid>
              <a:tr h="436859">
                <a:tc gridSpan="2">
                  <a:txBody>
                    <a:bodyPr/>
                    <a:lstStyle/>
                    <a:p>
                      <a:pPr algn="ctr" fontAlgn="b"/>
                      <a:r>
                        <a:rPr lang="ru-RU" sz="1100" u="none" strike="noStrike" spc="0" baseline="0" dirty="0">
                          <a:effectLst/>
                        </a:rPr>
                        <a:t>Формулирование рынка</a:t>
                      </a:r>
                      <a:endParaRPr lang="ru-RU" sz="1100" b="0" i="0" u="none" strike="noStrike" spc="0" baseline="0" dirty="0">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a:p>
                  </a:txBody>
                  <a:tcPr/>
                </a:tc>
                <a:extLst>
                  <a:ext uri="{0D108BD9-81ED-4DB2-BD59-A6C34878D82A}">
                    <a16:rowId xmlns:a16="http://schemas.microsoft.com/office/drawing/2014/main" val="3593312290"/>
                  </a:ext>
                </a:extLst>
              </a:tr>
              <a:tr h="334892">
                <a:tc>
                  <a:txBody>
                    <a:bodyPr/>
                    <a:lstStyle/>
                    <a:p>
                      <a:pPr algn="ctr" fontAlgn="b"/>
                      <a:r>
                        <a:rPr lang="ru-RU" sz="1100" u="none" strike="noStrike" spc="0" baseline="0" dirty="0">
                          <a:effectLst/>
                        </a:rPr>
                        <a:t>отрасль  </a:t>
                      </a:r>
                      <a:endParaRPr lang="ru-RU" sz="1100" b="0" i="0" u="none" strike="noStrike" spc="0" baseline="0" dirty="0">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ru-RU" sz="1100" u="none" strike="noStrike" spc="0" baseline="0" dirty="0">
                          <a:effectLst/>
                        </a:rPr>
                        <a:t>конечный потребитель</a:t>
                      </a:r>
                      <a:endParaRPr lang="ru-RU" sz="1100" b="0" i="0" u="none" strike="noStrike" spc="0" baseline="0" dirty="0">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51760046"/>
                  </a:ext>
                </a:extLst>
              </a:tr>
              <a:tr h="714436">
                <a:tc>
                  <a:txBody>
                    <a:bodyPr/>
                    <a:lstStyle/>
                    <a:p>
                      <a:pPr algn="ctr" fontAlgn="b"/>
                      <a:r>
                        <a:rPr lang="ru-RU" sz="1100" u="none" strike="noStrike" spc="0" baseline="0" dirty="0">
                          <a:effectLst/>
                        </a:rPr>
                        <a:t> Землеустройство</a:t>
                      </a:r>
                      <a:endParaRPr lang="ru-RU" sz="1100" b="0" i="0" u="none" strike="noStrike" spc="0" baseline="0" dirty="0">
                        <a:solidFill>
                          <a:srgbClr val="000000"/>
                        </a:solidFill>
                        <a:effectLst/>
                        <a:latin typeface="Calibri" panose="020F050202020403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ru-RU" sz="1100" u="none" strike="noStrike" spc="0" baseline="0" dirty="0">
                          <a:effectLst/>
                        </a:rPr>
                        <a:t> Муниципальные образования и сельскохозяйственные компании</a:t>
                      </a:r>
                      <a:endParaRPr lang="ru-RU" sz="1100" b="0" i="0" u="none" strike="noStrike" spc="0" baseline="0" dirty="0">
                        <a:solidFill>
                          <a:srgbClr val="000000"/>
                        </a:solidFill>
                        <a:effectLst/>
                        <a:latin typeface="Calibri" panose="020F050202020403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27725250"/>
                  </a:ext>
                </a:extLst>
              </a:tr>
              <a:tr h="352547">
                <a:tc>
                  <a:txBody>
                    <a:bodyPr/>
                    <a:lstStyle/>
                    <a:p>
                      <a:pPr algn="ctr" fontAlgn="b"/>
                      <a:r>
                        <a:rPr lang="ru-RU" sz="1100" u="none" strike="noStrike" spc="0" baseline="0" dirty="0">
                          <a:effectLst/>
                        </a:rPr>
                        <a:t>география</a:t>
                      </a:r>
                      <a:endParaRPr lang="ru-RU" sz="1100" b="0" i="0" u="none" strike="noStrike" spc="0" baseline="0" dirty="0">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ru-RU" sz="1100" u="none" strike="noStrike" spc="0" baseline="0" dirty="0">
                          <a:effectLst/>
                        </a:rPr>
                        <a:t>конечный продукт</a:t>
                      </a:r>
                      <a:endParaRPr lang="ru-RU" sz="1100" b="0" i="0" u="none" strike="noStrike" spc="0" baseline="0" dirty="0">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7327345"/>
                  </a:ext>
                </a:extLst>
              </a:tr>
              <a:tr h="596405">
                <a:tc>
                  <a:txBody>
                    <a:bodyPr/>
                    <a:lstStyle/>
                    <a:p>
                      <a:pPr algn="ctr" fontAlgn="b"/>
                      <a:r>
                        <a:rPr lang="ru-RU" sz="1100" u="none" strike="noStrike" spc="0" baseline="0" dirty="0">
                          <a:effectLst/>
                        </a:rPr>
                        <a:t> Россия</a:t>
                      </a:r>
                      <a:endParaRPr lang="ru-RU" sz="1100" b="0" i="0" u="none" strike="noStrike" spc="0" baseline="0" dirty="0">
                        <a:solidFill>
                          <a:srgbClr val="000000"/>
                        </a:solidFill>
                        <a:effectLst/>
                        <a:latin typeface="Calibri" panose="020F050202020403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ru-RU" sz="1100" u="none" strike="noStrike" spc="0" baseline="0" dirty="0">
                          <a:effectLst/>
                        </a:rPr>
                        <a:t>Услуги по борьбе с борщевиком </a:t>
                      </a:r>
                      <a:endParaRPr lang="ru-RU" sz="1100" b="0" i="0" u="none" strike="noStrike" spc="0" baseline="0" dirty="0">
                        <a:solidFill>
                          <a:srgbClr val="000000"/>
                        </a:solidFill>
                        <a:effectLst/>
                        <a:latin typeface="Calibri" panose="020F050202020403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26446519"/>
                  </a:ext>
                </a:extLst>
              </a:tr>
              <a:tr h="325087">
                <a:tc gridSpan="2">
                  <a:txBody>
                    <a:bodyPr/>
                    <a:lstStyle/>
                    <a:p>
                      <a:pPr algn="ctr" fontAlgn="b"/>
                      <a:r>
                        <a:rPr lang="ru-RU" sz="1100" u="none" strike="noStrike" spc="0" baseline="0" dirty="0">
                          <a:effectLst/>
                        </a:rPr>
                        <a:t>назвать рынок</a:t>
                      </a:r>
                      <a:endParaRPr lang="ru-RU" sz="1100" b="0" i="0" u="none" strike="noStrike" spc="0" baseline="0" dirty="0">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a:p>
                  </a:txBody>
                  <a:tcPr/>
                </a:tc>
                <a:extLst>
                  <a:ext uri="{0D108BD9-81ED-4DB2-BD59-A6C34878D82A}">
                    <a16:rowId xmlns:a16="http://schemas.microsoft.com/office/drawing/2014/main" val="3923861345"/>
                  </a:ext>
                </a:extLst>
              </a:tr>
              <a:tr h="625251">
                <a:tc gridSpan="2">
                  <a:txBody>
                    <a:bodyPr/>
                    <a:lstStyle/>
                    <a:p>
                      <a:pPr algn="ctr" fontAlgn="b"/>
                      <a:r>
                        <a:rPr lang="ru-RU" sz="1100" u="none" strike="noStrike" spc="0" baseline="0" dirty="0">
                          <a:effectLst/>
                        </a:rPr>
                        <a:t> Зеленый щит</a:t>
                      </a:r>
                      <a:endParaRPr lang="ru-RU" sz="1100" b="0" i="0" u="none" strike="noStrike" spc="0" baseline="0" dirty="0">
                        <a:solidFill>
                          <a:srgbClr val="000000"/>
                        </a:solidFill>
                        <a:effectLst/>
                        <a:latin typeface="Calibri" panose="020F050202020403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a:p>
                  </a:txBody>
                  <a:tcPr/>
                </a:tc>
                <a:extLst>
                  <a:ext uri="{0D108BD9-81ED-4DB2-BD59-A6C34878D82A}">
                    <a16:rowId xmlns:a16="http://schemas.microsoft.com/office/drawing/2014/main" val="2103781015"/>
                  </a:ext>
                </a:extLst>
              </a:tr>
            </a:tbl>
          </a:graphicData>
        </a:graphic>
      </p:graphicFrame>
      <p:graphicFrame>
        <p:nvGraphicFramePr>
          <p:cNvPr id="5" name="Таблица 4">
            <a:extLst>
              <a:ext uri="{FF2B5EF4-FFF2-40B4-BE49-F238E27FC236}">
                <a16:creationId xmlns:a16="http://schemas.microsoft.com/office/drawing/2014/main" id="{0B1A1A4A-5601-5AA0-C841-81E397A172EF}"/>
              </a:ext>
            </a:extLst>
          </p:cNvPr>
          <p:cNvGraphicFramePr>
            <a:graphicFrameLocks noGrp="1"/>
          </p:cNvGraphicFramePr>
          <p:nvPr>
            <p:extLst>
              <p:ext uri="{D42A27DB-BD31-4B8C-83A1-F6EECF244321}">
                <p14:modId xmlns:p14="http://schemas.microsoft.com/office/powerpoint/2010/main" val="4062553891"/>
              </p:ext>
            </p:extLst>
          </p:nvPr>
        </p:nvGraphicFramePr>
        <p:xfrm>
          <a:off x="3781352" y="1129781"/>
          <a:ext cx="2487368" cy="3907796"/>
        </p:xfrm>
        <a:graphic>
          <a:graphicData uri="http://schemas.openxmlformats.org/drawingml/2006/table">
            <a:tbl>
              <a:tblPr bandRow="1">
                <a:tableStyleId>{93296810-A885-4BE3-A3E7-6D5BEEA58F35}</a:tableStyleId>
              </a:tblPr>
              <a:tblGrid>
                <a:gridCol w="1243684">
                  <a:extLst>
                    <a:ext uri="{9D8B030D-6E8A-4147-A177-3AD203B41FA5}">
                      <a16:colId xmlns:a16="http://schemas.microsoft.com/office/drawing/2014/main" val="347970302"/>
                    </a:ext>
                  </a:extLst>
                </a:gridCol>
                <a:gridCol w="1243684">
                  <a:extLst>
                    <a:ext uri="{9D8B030D-6E8A-4147-A177-3AD203B41FA5}">
                      <a16:colId xmlns:a16="http://schemas.microsoft.com/office/drawing/2014/main" val="349239785"/>
                    </a:ext>
                  </a:extLst>
                </a:gridCol>
              </a:tblGrid>
              <a:tr h="178363">
                <a:tc gridSpan="2">
                  <a:txBody>
                    <a:bodyPr/>
                    <a:lstStyle/>
                    <a:p>
                      <a:pPr marR="0" algn="ctr" rtl="0" fontAlgn="b">
                        <a:lnSpc>
                          <a:spcPct val="100000"/>
                        </a:lnSpc>
                        <a:spcBef>
                          <a:spcPts val="0"/>
                        </a:spcBef>
                        <a:spcAft>
                          <a:spcPts val="0"/>
                        </a:spcAft>
                        <a:buClr>
                          <a:srgbClr val="000000"/>
                        </a:buClr>
                        <a:buFont typeface="Arial"/>
                      </a:pPr>
                      <a:r>
                        <a:rPr lang="ru-RU" sz="800" b="0" u="none" strike="noStrike" cap="none" spc="0" baseline="0" dirty="0">
                          <a:solidFill>
                            <a:schemeClr val="tx1"/>
                          </a:solidFill>
                          <a:effectLst/>
                          <a:sym typeface="Arial"/>
                        </a:rPr>
                        <a:t>Методы оценки</a:t>
                      </a:r>
                      <a:endParaRPr lang="ru-RU" sz="800" b="0" i="0" u="none" strike="noStrike" cap="none" spc="0" baseline="0" dirty="0">
                        <a:solidFill>
                          <a:schemeClr val="tx1"/>
                        </a:solidFill>
                        <a:effectLst/>
                        <a:latin typeface="+mn-lt"/>
                        <a:ea typeface="+mn-ea"/>
                        <a:cs typeface="+mn-cs"/>
                        <a:sym typeface="Arial"/>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a:p>
                  </a:txBody>
                  <a:tcPr/>
                </a:tc>
                <a:extLst>
                  <a:ext uri="{0D108BD9-81ED-4DB2-BD59-A6C34878D82A}">
                    <a16:rowId xmlns:a16="http://schemas.microsoft.com/office/drawing/2014/main" val="616691185"/>
                  </a:ext>
                </a:extLst>
              </a:tr>
              <a:tr h="152838">
                <a:tc>
                  <a:txBody>
                    <a:bodyPr/>
                    <a:lstStyle/>
                    <a:p>
                      <a:pPr marR="0" algn="ctr" rtl="0" fontAlgn="b">
                        <a:lnSpc>
                          <a:spcPct val="100000"/>
                        </a:lnSpc>
                        <a:spcBef>
                          <a:spcPts val="0"/>
                        </a:spcBef>
                        <a:spcAft>
                          <a:spcPts val="0"/>
                        </a:spcAft>
                        <a:buClr>
                          <a:srgbClr val="000000"/>
                        </a:buClr>
                        <a:buFont typeface="Arial"/>
                      </a:pPr>
                      <a:r>
                        <a:rPr lang="ru-RU" sz="800" b="0" u="none" strike="noStrike" cap="none" spc="0" baseline="0" dirty="0">
                          <a:solidFill>
                            <a:schemeClr val="tx1"/>
                          </a:solidFill>
                          <a:effectLst/>
                          <a:sym typeface="Arial"/>
                        </a:rPr>
                        <a:t>сверху-вниз</a:t>
                      </a:r>
                      <a:endParaRPr lang="ru-RU" sz="800" b="0" i="0" u="none" strike="noStrike" cap="none" spc="0" baseline="0" dirty="0">
                        <a:solidFill>
                          <a:schemeClr val="tx1"/>
                        </a:solidFill>
                        <a:effectLst/>
                        <a:latin typeface="+mn-lt"/>
                        <a:ea typeface="+mn-ea"/>
                        <a:cs typeface="+mn-cs"/>
                        <a:sym typeface="Arial"/>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algn="ctr" rtl="0" fontAlgn="b">
                        <a:lnSpc>
                          <a:spcPct val="100000"/>
                        </a:lnSpc>
                        <a:spcBef>
                          <a:spcPts val="0"/>
                        </a:spcBef>
                        <a:spcAft>
                          <a:spcPts val="0"/>
                        </a:spcAft>
                        <a:buClr>
                          <a:srgbClr val="000000"/>
                        </a:buClr>
                        <a:buFont typeface="Arial"/>
                      </a:pPr>
                      <a:r>
                        <a:rPr lang="ru-RU" sz="800" b="0" u="none" strike="noStrike" cap="none" spc="0" baseline="0" dirty="0">
                          <a:solidFill>
                            <a:schemeClr val="tx1"/>
                          </a:solidFill>
                          <a:effectLst/>
                          <a:sym typeface="Arial"/>
                        </a:rPr>
                        <a:t>снизу-вверх</a:t>
                      </a:r>
                      <a:endParaRPr lang="ru-RU" sz="800" b="0" i="0" u="none" strike="noStrike" cap="none" spc="0" baseline="0" dirty="0">
                        <a:solidFill>
                          <a:schemeClr val="tx1"/>
                        </a:solidFill>
                        <a:effectLst/>
                        <a:latin typeface="+mn-lt"/>
                        <a:ea typeface="+mn-ea"/>
                        <a:cs typeface="+mn-cs"/>
                        <a:sym typeface="Arial"/>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36259299"/>
                  </a:ext>
                </a:extLst>
              </a:tr>
              <a:tr h="152838">
                <a:tc>
                  <a:txBody>
                    <a:bodyPr/>
                    <a:lstStyle/>
                    <a:p>
                      <a:pPr marR="0" algn="ctr" rtl="0" fontAlgn="b">
                        <a:lnSpc>
                          <a:spcPct val="100000"/>
                        </a:lnSpc>
                        <a:spcBef>
                          <a:spcPts val="0"/>
                        </a:spcBef>
                        <a:spcAft>
                          <a:spcPts val="0"/>
                        </a:spcAft>
                        <a:buClr>
                          <a:srgbClr val="000000"/>
                        </a:buClr>
                        <a:buFont typeface="Arial"/>
                      </a:pPr>
                      <a:r>
                        <a:rPr lang="ru-RU" sz="800" b="0" u="none" strike="noStrike" cap="none" spc="0" baseline="0" dirty="0">
                          <a:solidFill>
                            <a:schemeClr val="tx1"/>
                          </a:solidFill>
                          <a:effectLst/>
                          <a:sym typeface="Arial"/>
                        </a:rPr>
                        <a:t>ТАМ</a:t>
                      </a:r>
                      <a:endParaRPr lang="ru-RU" sz="800" b="0" i="0" u="none" strike="noStrike" cap="none" spc="0" baseline="0" dirty="0">
                        <a:solidFill>
                          <a:schemeClr val="tx1"/>
                        </a:solidFill>
                        <a:effectLst/>
                        <a:latin typeface="+mn-lt"/>
                        <a:ea typeface="+mn-ea"/>
                        <a:cs typeface="+mn-cs"/>
                        <a:sym typeface="Arial"/>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algn="ctr" rtl="0" fontAlgn="b">
                        <a:lnSpc>
                          <a:spcPct val="100000"/>
                        </a:lnSpc>
                        <a:spcBef>
                          <a:spcPts val="0"/>
                        </a:spcBef>
                        <a:spcAft>
                          <a:spcPts val="0"/>
                        </a:spcAft>
                        <a:buClr>
                          <a:srgbClr val="000000"/>
                        </a:buClr>
                        <a:buFont typeface="Arial"/>
                      </a:pPr>
                      <a:r>
                        <a:rPr lang="ru-RU" sz="800" b="0" u="none" strike="noStrike" cap="none" spc="0" baseline="0" dirty="0">
                          <a:solidFill>
                            <a:schemeClr val="tx1"/>
                          </a:solidFill>
                          <a:effectLst/>
                          <a:sym typeface="Arial"/>
                        </a:rPr>
                        <a:t>ТАМ</a:t>
                      </a:r>
                      <a:endParaRPr lang="ru-RU" sz="800" b="0" i="0" u="none" strike="noStrike" cap="none" spc="0" baseline="0" dirty="0">
                        <a:solidFill>
                          <a:schemeClr val="tx1"/>
                        </a:solidFill>
                        <a:effectLst/>
                        <a:latin typeface="+mn-lt"/>
                        <a:ea typeface="+mn-ea"/>
                        <a:cs typeface="+mn-cs"/>
                        <a:sym typeface="Arial"/>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76208953"/>
                  </a:ext>
                </a:extLst>
              </a:tr>
              <a:tr h="704471">
                <a:tc>
                  <a:txBody>
                    <a:bodyPr/>
                    <a:lstStyle/>
                    <a:p>
                      <a:pPr marR="0" algn="ctr" rtl="0" fontAlgn="b">
                        <a:lnSpc>
                          <a:spcPct val="100000"/>
                        </a:lnSpc>
                        <a:spcBef>
                          <a:spcPts val="0"/>
                        </a:spcBef>
                        <a:spcAft>
                          <a:spcPts val="0"/>
                        </a:spcAft>
                        <a:buClr>
                          <a:srgbClr val="000000"/>
                        </a:buClr>
                        <a:buFont typeface="Arial"/>
                      </a:pPr>
                      <a:r>
                        <a:rPr lang="ru-RU" sz="1000" b="0" u="none" strike="noStrike" cap="none" spc="0" baseline="0" dirty="0">
                          <a:solidFill>
                            <a:schemeClr val="tx1"/>
                          </a:solidFill>
                          <a:effectLst/>
                          <a:sym typeface="Arial"/>
                        </a:rPr>
                        <a:t>1 млрд рублей – рынок услуг</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algn="ctr" rtl="0" fontAlgn="b">
                        <a:lnSpc>
                          <a:spcPct val="100000"/>
                        </a:lnSpc>
                        <a:spcBef>
                          <a:spcPts val="0"/>
                        </a:spcBef>
                        <a:spcAft>
                          <a:spcPts val="0"/>
                        </a:spcAft>
                        <a:buClr>
                          <a:srgbClr val="000000"/>
                        </a:buClr>
                        <a:buFont typeface="Arial"/>
                      </a:pPr>
                      <a:r>
                        <a:rPr lang="ru-RU" sz="800" b="0" u="none" strike="noStrike" cap="none" spc="0" baseline="0" dirty="0">
                          <a:solidFill>
                            <a:schemeClr val="tx1"/>
                          </a:solidFill>
                          <a:effectLst/>
                          <a:sym typeface="Arial"/>
                        </a:rPr>
                        <a:t>Всего в Пермском крае 43 муниципальных образований, следовательно 4 350 000 000 руб.× 43=187 050 000 000 руб.</a:t>
                      </a:r>
                    </a:p>
                    <a:p>
                      <a:pPr marR="0" algn="ctr" rtl="0" fontAlgn="b">
                        <a:lnSpc>
                          <a:spcPct val="100000"/>
                        </a:lnSpc>
                        <a:spcBef>
                          <a:spcPts val="0"/>
                        </a:spcBef>
                        <a:spcAft>
                          <a:spcPts val="0"/>
                        </a:spcAft>
                        <a:buClr>
                          <a:srgbClr val="000000"/>
                        </a:buClr>
                        <a:buFont typeface="Arial"/>
                      </a:pPr>
                      <a:endParaRPr lang="ru-RU" sz="800" b="0" i="0" u="none" strike="noStrike" cap="none" spc="0" baseline="0" dirty="0">
                        <a:solidFill>
                          <a:schemeClr val="tx1"/>
                        </a:solidFill>
                        <a:effectLst/>
                        <a:latin typeface="+mn-lt"/>
                        <a:ea typeface="+mn-ea"/>
                        <a:cs typeface="+mn-cs"/>
                        <a:sym typeface="Arial"/>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29506241"/>
                  </a:ext>
                </a:extLst>
              </a:tr>
              <a:tr h="152838">
                <a:tc>
                  <a:txBody>
                    <a:bodyPr/>
                    <a:lstStyle/>
                    <a:p>
                      <a:pPr marR="0" algn="ctr" rtl="0" fontAlgn="b">
                        <a:lnSpc>
                          <a:spcPct val="100000"/>
                        </a:lnSpc>
                        <a:spcBef>
                          <a:spcPts val="0"/>
                        </a:spcBef>
                        <a:spcAft>
                          <a:spcPts val="0"/>
                        </a:spcAft>
                        <a:buClr>
                          <a:srgbClr val="000000"/>
                        </a:buClr>
                        <a:buFont typeface="Arial"/>
                      </a:pPr>
                      <a:r>
                        <a:rPr lang="en-US" sz="800" b="0" u="none" strike="noStrike" cap="none" spc="0" baseline="0" dirty="0">
                          <a:solidFill>
                            <a:schemeClr val="tx1"/>
                          </a:solidFill>
                          <a:effectLst/>
                          <a:sym typeface="Arial"/>
                        </a:rPr>
                        <a:t>SAM</a:t>
                      </a:r>
                      <a:endParaRPr lang="en-US" sz="800" b="0" i="0" u="none" strike="noStrike" cap="none" spc="0" baseline="0" dirty="0">
                        <a:solidFill>
                          <a:schemeClr val="tx1"/>
                        </a:solidFill>
                        <a:effectLst/>
                        <a:latin typeface="+mn-lt"/>
                        <a:ea typeface="+mn-ea"/>
                        <a:cs typeface="+mn-cs"/>
                        <a:sym typeface="Arial"/>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algn="ctr" rtl="0" fontAlgn="b">
                        <a:lnSpc>
                          <a:spcPct val="100000"/>
                        </a:lnSpc>
                        <a:spcBef>
                          <a:spcPts val="0"/>
                        </a:spcBef>
                        <a:spcAft>
                          <a:spcPts val="0"/>
                        </a:spcAft>
                        <a:buClr>
                          <a:srgbClr val="000000"/>
                        </a:buClr>
                        <a:buFont typeface="Arial"/>
                      </a:pPr>
                      <a:r>
                        <a:rPr lang="en-US" sz="800" b="0" u="none" strike="noStrike" cap="none" spc="0" baseline="0" dirty="0">
                          <a:solidFill>
                            <a:schemeClr val="tx1"/>
                          </a:solidFill>
                          <a:effectLst/>
                          <a:sym typeface="Arial"/>
                        </a:rPr>
                        <a:t>SAM</a:t>
                      </a:r>
                      <a:endParaRPr lang="en-US" sz="800" b="0" i="0" u="none" strike="noStrike" cap="none" spc="0" baseline="0" dirty="0">
                        <a:solidFill>
                          <a:schemeClr val="tx1"/>
                        </a:solidFill>
                        <a:effectLst/>
                        <a:latin typeface="+mn-lt"/>
                        <a:ea typeface="+mn-ea"/>
                        <a:cs typeface="+mn-cs"/>
                        <a:sym typeface="Arial"/>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11451106"/>
                  </a:ext>
                </a:extLst>
              </a:tr>
              <a:tr h="704471">
                <a:tc>
                  <a:txBody>
                    <a:bodyPr/>
                    <a:lstStyle/>
                    <a:p>
                      <a:pPr marR="0" algn="ctr" rtl="0" fontAlgn="b">
                        <a:lnSpc>
                          <a:spcPct val="100000"/>
                        </a:lnSpc>
                        <a:spcBef>
                          <a:spcPts val="0"/>
                        </a:spcBef>
                        <a:spcAft>
                          <a:spcPts val="0"/>
                        </a:spcAft>
                        <a:buClr>
                          <a:srgbClr val="000000"/>
                        </a:buClr>
                        <a:buFont typeface="Arial"/>
                      </a:pPr>
                      <a:r>
                        <a:rPr lang="ru-RU" sz="1000" b="0" u="none" strike="noStrike" cap="none" spc="0" baseline="0" dirty="0">
                          <a:solidFill>
                            <a:schemeClr val="tx1"/>
                          </a:solidFill>
                          <a:effectLst/>
                          <a:sym typeface="Arial"/>
                        </a:rPr>
                        <a:t>1 млрд руб./89 субъектов РФ</a:t>
                      </a:r>
                      <a:r>
                        <a:rPr lang="en-AU" sz="1000" b="0" u="none" strike="noStrike" cap="none" spc="0" baseline="0" dirty="0">
                          <a:solidFill>
                            <a:schemeClr val="tx1"/>
                          </a:solidFill>
                          <a:effectLst/>
                          <a:sym typeface="Arial"/>
                        </a:rPr>
                        <a:t>~11 </a:t>
                      </a:r>
                      <a:r>
                        <a:rPr lang="ru-RU" sz="1000" b="0" u="none" strike="noStrike" cap="none" spc="0" baseline="0" dirty="0">
                          <a:solidFill>
                            <a:schemeClr val="tx1"/>
                          </a:solidFill>
                          <a:effectLst/>
                          <a:sym typeface="Arial"/>
                        </a:rPr>
                        <a:t>млн руб.</a:t>
                      </a:r>
                      <a:endParaRPr lang="ru-RU" sz="1000" b="0" i="0" u="none" strike="noStrike" cap="none" spc="0" baseline="0" dirty="0">
                        <a:solidFill>
                          <a:schemeClr val="tx1"/>
                        </a:solidFill>
                        <a:effectLst/>
                        <a:latin typeface="+mn-lt"/>
                        <a:ea typeface="+mn-ea"/>
                        <a:cs typeface="+mn-cs"/>
                        <a:sym typeface="Arial"/>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algn="ctr" rtl="0" fontAlgn="b">
                        <a:lnSpc>
                          <a:spcPct val="100000"/>
                        </a:lnSpc>
                        <a:spcBef>
                          <a:spcPts val="0"/>
                        </a:spcBef>
                        <a:spcAft>
                          <a:spcPts val="0"/>
                        </a:spcAft>
                        <a:buClr>
                          <a:srgbClr val="000000"/>
                        </a:buClr>
                        <a:buFont typeface="Arial"/>
                      </a:pPr>
                      <a:r>
                        <a:rPr lang="ru-RU" sz="800" b="0" u="none" strike="noStrike" cap="none" spc="0" baseline="0" dirty="0">
                          <a:solidFill>
                            <a:schemeClr val="tx1"/>
                          </a:solidFill>
                          <a:effectLst/>
                          <a:sym typeface="Arial"/>
                        </a:rPr>
                        <a:t> 2,5 млн руб.(муниципальные образования)+2.5 млн руб.(частные предприятия)×870 руб.=4 350 000 000 руб.</a:t>
                      </a:r>
                      <a:endParaRPr lang="ru-RU" sz="800" b="0" i="0" u="none" strike="noStrike" cap="none" spc="0" baseline="0" dirty="0">
                        <a:solidFill>
                          <a:schemeClr val="tx1"/>
                        </a:solidFill>
                        <a:effectLst/>
                        <a:latin typeface="+mn-lt"/>
                        <a:ea typeface="+mn-ea"/>
                        <a:cs typeface="+mn-cs"/>
                        <a:sym typeface="Arial"/>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46917888"/>
                  </a:ext>
                </a:extLst>
              </a:tr>
              <a:tr h="152838">
                <a:tc>
                  <a:txBody>
                    <a:bodyPr/>
                    <a:lstStyle/>
                    <a:p>
                      <a:pPr marR="0" algn="ctr" rtl="0" fontAlgn="b">
                        <a:lnSpc>
                          <a:spcPct val="100000"/>
                        </a:lnSpc>
                        <a:spcBef>
                          <a:spcPts val="0"/>
                        </a:spcBef>
                        <a:spcAft>
                          <a:spcPts val="0"/>
                        </a:spcAft>
                        <a:buClr>
                          <a:srgbClr val="000000"/>
                        </a:buClr>
                        <a:buFont typeface="Arial"/>
                      </a:pPr>
                      <a:r>
                        <a:rPr lang="en-US" sz="800" b="0" u="none" strike="noStrike" cap="none" spc="0" baseline="0" dirty="0">
                          <a:solidFill>
                            <a:schemeClr val="tx1"/>
                          </a:solidFill>
                          <a:effectLst/>
                          <a:sym typeface="Arial"/>
                        </a:rPr>
                        <a:t>SOM</a:t>
                      </a:r>
                      <a:endParaRPr lang="en-US" sz="800" b="0" i="0" u="none" strike="noStrike" cap="none" spc="0" baseline="0" dirty="0">
                        <a:solidFill>
                          <a:schemeClr val="tx1"/>
                        </a:solidFill>
                        <a:effectLst/>
                        <a:latin typeface="+mn-lt"/>
                        <a:ea typeface="+mn-ea"/>
                        <a:cs typeface="+mn-cs"/>
                        <a:sym typeface="Arial"/>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algn="ctr" rtl="0" fontAlgn="b">
                        <a:lnSpc>
                          <a:spcPct val="100000"/>
                        </a:lnSpc>
                        <a:spcBef>
                          <a:spcPts val="0"/>
                        </a:spcBef>
                        <a:spcAft>
                          <a:spcPts val="0"/>
                        </a:spcAft>
                        <a:buClr>
                          <a:srgbClr val="000000"/>
                        </a:buClr>
                        <a:buFont typeface="Arial"/>
                      </a:pPr>
                      <a:r>
                        <a:rPr lang="en-US" sz="800" b="0" u="none" strike="noStrike" cap="none" spc="0" baseline="0" dirty="0">
                          <a:solidFill>
                            <a:schemeClr val="tx1"/>
                          </a:solidFill>
                          <a:effectLst/>
                          <a:sym typeface="Arial"/>
                        </a:rPr>
                        <a:t>SOM</a:t>
                      </a:r>
                      <a:endParaRPr lang="en-US" sz="800" b="0" i="0" u="none" strike="noStrike" cap="none" spc="0" baseline="0" dirty="0">
                        <a:solidFill>
                          <a:schemeClr val="tx1"/>
                        </a:solidFill>
                        <a:effectLst/>
                        <a:latin typeface="+mn-lt"/>
                        <a:ea typeface="+mn-ea"/>
                        <a:cs typeface="+mn-cs"/>
                        <a:sym typeface="Arial"/>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54177536"/>
                  </a:ext>
                </a:extLst>
              </a:tr>
              <a:tr h="1517881">
                <a:tc>
                  <a:txBody>
                    <a:bodyPr/>
                    <a:lstStyle/>
                    <a:p>
                      <a:pPr marR="0" algn="ctr" rtl="0" fontAlgn="b">
                        <a:lnSpc>
                          <a:spcPct val="100000"/>
                        </a:lnSpc>
                        <a:spcBef>
                          <a:spcPts val="0"/>
                        </a:spcBef>
                        <a:spcAft>
                          <a:spcPts val="0"/>
                        </a:spcAft>
                        <a:buClr>
                          <a:srgbClr val="000000"/>
                        </a:buClr>
                        <a:buFont typeface="Arial"/>
                      </a:pPr>
                      <a:r>
                        <a:rPr lang="ru-RU" sz="1050" b="0" u="none" strike="noStrike" cap="none" spc="0" baseline="0" dirty="0">
                          <a:solidFill>
                            <a:schemeClr val="tx1"/>
                          </a:solidFill>
                          <a:effectLst/>
                          <a:sym typeface="Arial"/>
                        </a:rPr>
                        <a:t>10% от 11 млн руб.</a:t>
                      </a:r>
                      <a:r>
                        <a:rPr lang="en-AU" sz="1050" b="0" u="none" strike="noStrike" cap="none" spc="0" baseline="0" dirty="0">
                          <a:solidFill>
                            <a:schemeClr val="tx1"/>
                          </a:solidFill>
                          <a:effectLst/>
                          <a:sym typeface="Arial"/>
                        </a:rPr>
                        <a:t>~1 100 00</a:t>
                      </a:r>
                      <a:r>
                        <a:rPr lang="ru-RU" sz="1050" b="0" u="none" strike="noStrike" cap="none" spc="0" baseline="0" dirty="0">
                          <a:solidFill>
                            <a:schemeClr val="tx1"/>
                          </a:solidFill>
                          <a:effectLst/>
                          <a:sym typeface="Arial"/>
                        </a:rPr>
                        <a:t>0</a:t>
                      </a:r>
                      <a:r>
                        <a:rPr lang="en-AU" sz="1050" b="0" u="none" strike="noStrike" cap="none" spc="0" baseline="0" dirty="0">
                          <a:solidFill>
                            <a:schemeClr val="tx1"/>
                          </a:solidFill>
                          <a:effectLst/>
                          <a:sym typeface="Arial"/>
                        </a:rPr>
                        <a:t> </a:t>
                      </a:r>
                      <a:r>
                        <a:rPr lang="ru-RU" sz="1050" b="0" u="none" strike="noStrike" cap="none" spc="0" baseline="0" dirty="0">
                          <a:solidFill>
                            <a:schemeClr val="tx1"/>
                          </a:solidFill>
                          <a:effectLst/>
                          <a:sym typeface="Arial"/>
                        </a:rPr>
                        <a:t>руб.</a:t>
                      </a:r>
                    </a:p>
                    <a:p>
                      <a:pPr marR="0" algn="ctr" rtl="0" fontAlgn="b">
                        <a:lnSpc>
                          <a:spcPct val="100000"/>
                        </a:lnSpc>
                        <a:spcBef>
                          <a:spcPts val="0"/>
                        </a:spcBef>
                        <a:spcAft>
                          <a:spcPts val="0"/>
                        </a:spcAft>
                        <a:buClr>
                          <a:srgbClr val="000000"/>
                        </a:buClr>
                        <a:buFont typeface="Arial"/>
                      </a:pPr>
                      <a:endParaRPr lang="ru-RU" sz="800" b="0" i="0" u="none" strike="noStrike" cap="none" spc="0" baseline="0" dirty="0">
                        <a:solidFill>
                          <a:schemeClr val="tx1"/>
                        </a:solidFill>
                        <a:effectLst/>
                        <a:latin typeface="+mn-lt"/>
                        <a:ea typeface="+mn-ea"/>
                        <a:cs typeface="+mn-cs"/>
                        <a:sym typeface="Arial"/>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algn="ctr" rtl="0" fontAlgn="b">
                        <a:lnSpc>
                          <a:spcPct val="100000"/>
                        </a:lnSpc>
                        <a:spcBef>
                          <a:spcPts val="0"/>
                        </a:spcBef>
                        <a:spcAft>
                          <a:spcPts val="0"/>
                        </a:spcAft>
                        <a:buClr>
                          <a:srgbClr val="000000"/>
                        </a:buClr>
                        <a:buFont typeface="Arial"/>
                      </a:pPr>
                      <a:r>
                        <a:rPr lang="ru-RU" sz="900" b="0" i="0" u="none" strike="noStrike" cap="none" spc="0" baseline="0" dirty="0">
                          <a:solidFill>
                            <a:schemeClr val="tx1"/>
                          </a:solidFill>
                          <a:effectLst/>
                          <a:latin typeface="+mn-lt"/>
                          <a:ea typeface="+mn-ea"/>
                          <a:cs typeface="+mn-cs"/>
                          <a:sym typeface="Arial"/>
                        </a:rPr>
                        <a:t>Цена за уборку борщевика за 1 га=</a:t>
                      </a:r>
                    </a:p>
                    <a:p>
                      <a:pPr marR="0" algn="ctr" rtl="0" fontAlgn="b">
                        <a:lnSpc>
                          <a:spcPct val="100000"/>
                        </a:lnSpc>
                        <a:spcBef>
                          <a:spcPts val="0"/>
                        </a:spcBef>
                        <a:spcAft>
                          <a:spcPts val="0"/>
                        </a:spcAft>
                        <a:buClr>
                          <a:srgbClr val="000000"/>
                        </a:buClr>
                        <a:buFont typeface="Arial"/>
                      </a:pPr>
                      <a:r>
                        <a:rPr lang="ru-RU" sz="900" b="0" i="0" u="none" strike="noStrike" cap="none" spc="0" baseline="0" dirty="0">
                          <a:solidFill>
                            <a:schemeClr val="tx1"/>
                          </a:solidFill>
                          <a:effectLst/>
                          <a:latin typeface="+mn-lt"/>
                          <a:ea typeface="+mn-ea"/>
                          <a:cs typeface="+mn-cs"/>
                          <a:sym typeface="Arial"/>
                        </a:rPr>
                        <a:t>-однократное</a:t>
                      </a:r>
                    </a:p>
                    <a:p>
                      <a:pPr marR="0" algn="ctr" rtl="0" fontAlgn="b">
                        <a:lnSpc>
                          <a:spcPct val="100000"/>
                        </a:lnSpc>
                        <a:spcBef>
                          <a:spcPts val="0"/>
                        </a:spcBef>
                        <a:spcAft>
                          <a:spcPts val="0"/>
                        </a:spcAft>
                        <a:buClr>
                          <a:srgbClr val="000000"/>
                        </a:buClr>
                        <a:buFont typeface="Arial"/>
                      </a:pPr>
                      <a:r>
                        <a:rPr lang="ru-RU" sz="900" b="0" i="0" u="none" strike="noStrike" cap="none" spc="0" baseline="0" dirty="0">
                          <a:solidFill>
                            <a:schemeClr val="tx1"/>
                          </a:solidFill>
                          <a:effectLst/>
                          <a:latin typeface="+mn-lt"/>
                          <a:ea typeface="+mn-ea"/>
                          <a:cs typeface="+mn-cs"/>
                          <a:sym typeface="Arial"/>
                        </a:rPr>
                        <a:t>опрыскивание=250 руб.</a:t>
                      </a:r>
                    </a:p>
                    <a:p>
                      <a:pPr marR="0" algn="ctr" rtl="0" fontAlgn="b">
                        <a:lnSpc>
                          <a:spcPct val="100000"/>
                        </a:lnSpc>
                        <a:spcBef>
                          <a:spcPts val="0"/>
                        </a:spcBef>
                        <a:spcAft>
                          <a:spcPts val="0"/>
                        </a:spcAft>
                        <a:buClr>
                          <a:srgbClr val="000000"/>
                        </a:buClr>
                        <a:buFont typeface="Arial"/>
                      </a:pPr>
                      <a:r>
                        <a:rPr lang="ru-RU" sz="900" b="0" i="0" u="none" strike="noStrike" cap="none" spc="0" baseline="0" dirty="0">
                          <a:solidFill>
                            <a:schemeClr val="tx1"/>
                          </a:solidFill>
                          <a:effectLst/>
                          <a:latin typeface="+mn-lt"/>
                          <a:ea typeface="+mn-ea"/>
                          <a:cs typeface="+mn-cs"/>
                          <a:sym typeface="Arial"/>
                        </a:rPr>
                        <a:t>-механический</a:t>
                      </a:r>
                    </a:p>
                    <a:p>
                      <a:pPr marR="0" algn="ctr" rtl="0" fontAlgn="b">
                        <a:lnSpc>
                          <a:spcPct val="100000"/>
                        </a:lnSpc>
                        <a:spcBef>
                          <a:spcPts val="0"/>
                        </a:spcBef>
                        <a:spcAft>
                          <a:spcPts val="0"/>
                        </a:spcAft>
                        <a:buClr>
                          <a:srgbClr val="000000"/>
                        </a:buClr>
                        <a:buFont typeface="Arial"/>
                      </a:pPr>
                      <a:r>
                        <a:rPr lang="ru-RU" sz="900" b="0" i="0" u="none" strike="noStrike" cap="none" spc="0" baseline="0" dirty="0">
                          <a:solidFill>
                            <a:schemeClr val="tx1"/>
                          </a:solidFill>
                          <a:effectLst/>
                          <a:latin typeface="+mn-lt"/>
                          <a:ea typeface="+mn-ea"/>
                          <a:cs typeface="+mn-cs"/>
                          <a:sym typeface="Arial"/>
                        </a:rPr>
                        <a:t>покос=370 руб.</a:t>
                      </a:r>
                    </a:p>
                    <a:p>
                      <a:pPr marR="0" algn="ctr" rtl="0" fontAlgn="b">
                        <a:lnSpc>
                          <a:spcPct val="100000"/>
                        </a:lnSpc>
                        <a:spcBef>
                          <a:spcPts val="0"/>
                        </a:spcBef>
                        <a:spcAft>
                          <a:spcPts val="0"/>
                        </a:spcAft>
                        <a:buClr>
                          <a:srgbClr val="000000"/>
                        </a:buClr>
                        <a:buFont typeface="Arial"/>
                      </a:pPr>
                      <a:r>
                        <a:rPr lang="ru-RU" sz="900" b="0" i="0" u="none" strike="noStrike" cap="none" spc="0" baseline="0" dirty="0">
                          <a:solidFill>
                            <a:schemeClr val="tx1"/>
                          </a:solidFill>
                          <a:effectLst/>
                          <a:latin typeface="+mn-lt"/>
                          <a:ea typeface="+mn-ea"/>
                          <a:cs typeface="+mn-cs"/>
                          <a:sym typeface="Arial"/>
                        </a:rPr>
                        <a:t>-уборка сухого</a:t>
                      </a:r>
                    </a:p>
                    <a:p>
                      <a:pPr marR="0" algn="ctr" rtl="0" fontAlgn="b">
                        <a:lnSpc>
                          <a:spcPct val="100000"/>
                        </a:lnSpc>
                        <a:spcBef>
                          <a:spcPts val="0"/>
                        </a:spcBef>
                        <a:spcAft>
                          <a:spcPts val="0"/>
                        </a:spcAft>
                        <a:buClr>
                          <a:srgbClr val="000000"/>
                        </a:buClr>
                        <a:buFont typeface="Arial"/>
                      </a:pPr>
                      <a:r>
                        <a:rPr lang="ru-RU" sz="900" b="0" i="0" u="none" strike="noStrike" cap="none" spc="0" baseline="0" dirty="0">
                          <a:solidFill>
                            <a:schemeClr val="tx1"/>
                          </a:solidFill>
                          <a:effectLst/>
                          <a:latin typeface="+mn-lt"/>
                          <a:ea typeface="+mn-ea"/>
                          <a:cs typeface="+mn-cs"/>
                          <a:sym typeface="Arial"/>
                        </a:rPr>
                        <a:t>борщевика=250 руб.</a:t>
                      </a:r>
                    </a:p>
                    <a:p>
                      <a:pPr marR="0" algn="ctr" rtl="0" fontAlgn="b">
                        <a:lnSpc>
                          <a:spcPct val="100000"/>
                        </a:lnSpc>
                        <a:spcBef>
                          <a:spcPts val="0"/>
                        </a:spcBef>
                        <a:spcAft>
                          <a:spcPts val="0"/>
                        </a:spcAft>
                        <a:buClr>
                          <a:srgbClr val="000000"/>
                        </a:buClr>
                        <a:buFont typeface="Arial"/>
                      </a:pPr>
                      <a:r>
                        <a:rPr lang="ru-RU" sz="900" b="0" i="0" u="none" strike="noStrike" cap="none" spc="0" baseline="0" dirty="0">
                          <a:solidFill>
                            <a:schemeClr val="tx1"/>
                          </a:solidFill>
                          <a:effectLst/>
                          <a:latin typeface="+mn-lt"/>
                          <a:ea typeface="+mn-ea"/>
                          <a:cs typeface="+mn-cs"/>
                          <a:sym typeface="Arial"/>
                        </a:rPr>
                        <a:t>=870 руб.</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08041672"/>
                  </a:ext>
                </a:extLst>
              </a:tr>
            </a:tbl>
          </a:graphicData>
        </a:graphic>
      </p:graphicFrame>
      <p:graphicFrame>
        <p:nvGraphicFramePr>
          <p:cNvPr id="7" name="Таблица 6">
            <a:extLst>
              <a:ext uri="{FF2B5EF4-FFF2-40B4-BE49-F238E27FC236}">
                <a16:creationId xmlns:a16="http://schemas.microsoft.com/office/drawing/2014/main" id="{68F6A07D-688C-4B3B-7BD4-1B2AEB3D906D}"/>
              </a:ext>
            </a:extLst>
          </p:cNvPr>
          <p:cNvGraphicFramePr>
            <a:graphicFrameLocks noGrp="1"/>
          </p:cNvGraphicFramePr>
          <p:nvPr>
            <p:extLst>
              <p:ext uri="{D42A27DB-BD31-4B8C-83A1-F6EECF244321}">
                <p14:modId xmlns:p14="http://schemas.microsoft.com/office/powerpoint/2010/main" val="63318042"/>
              </p:ext>
            </p:extLst>
          </p:nvPr>
        </p:nvGraphicFramePr>
        <p:xfrm>
          <a:off x="6400794" y="1128032"/>
          <a:ext cx="2585076" cy="2295645"/>
        </p:xfrm>
        <a:graphic>
          <a:graphicData uri="http://schemas.openxmlformats.org/drawingml/2006/table">
            <a:tbl>
              <a:tblPr bandRow="1"/>
              <a:tblGrid>
                <a:gridCol w="1292538">
                  <a:extLst>
                    <a:ext uri="{9D8B030D-6E8A-4147-A177-3AD203B41FA5}">
                      <a16:colId xmlns:a16="http://schemas.microsoft.com/office/drawing/2014/main" val="1045017119"/>
                    </a:ext>
                  </a:extLst>
                </a:gridCol>
                <a:gridCol w="1292538">
                  <a:extLst>
                    <a:ext uri="{9D8B030D-6E8A-4147-A177-3AD203B41FA5}">
                      <a16:colId xmlns:a16="http://schemas.microsoft.com/office/drawing/2014/main" val="4084404665"/>
                    </a:ext>
                  </a:extLst>
                </a:gridCol>
              </a:tblGrid>
              <a:tr h="326270">
                <a:tc gridSpan="2">
                  <a:txBody>
                    <a:bodyPr/>
                    <a:lstStyle/>
                    <a:p>
                      <a:pPr algn="ctr" fontAlgn="b"/>
                      <a:r>
                        <a:rPr lang="ru-RU" sz="800" u="none" strike="noStrike" dirty="0">
                          <a:effectLst/>
                        </a:rPr>
                        <a:t>Итоги оценки</a:t>
                      </a:r>
                      <a:endParaRPr lang="ru-RU" sz="800" b="0" i="0" u="none" strike="noStrike" dirty="0">
                        <a:solidFill>
                          <a:schemeClr val="tx1"/>
                        </a:solidFill>
                        <a:effectLst/>
                        <a:latin typeface="+mn-lt"/>
                      </a:endParaRPr>
                    </a:p>
                  </a:txBody>
                  <a:tcPr marL="7620" marR="7620" marT="7620" marB="0" anchor="ctr">
                    <a:solidFill>
                      <a:srgbClr val="33CC33">
                        <a:alpha val="18824"/>
                      </a:srgbClr>
                    </a:solidFill>
                  </a:tcPr>
                </a:tc>
                <a:tc hMerge="1">
                  <a:txBody>
                    <a:bodyPr/>
                    <a:lstStyle/>
                    <a:p>
                      <a:endParaRPr lang="ru-RU"/>
                    </a:p>
                  </a:txBody>
                  <a:tcPr/>
                </a:tc>
                <a:extLst>
                  <a:ext uri="{0D108BD9-81ED-4DB2-BD59-A6C34878D82A}">
                    <a16:rowId xmlns:a16="http://schemas.microsoft.com/office/drawing/2014/main" val="2738757614"/>
                  </a:ext>
                </a:extLst>
              </a:tr>
              <a:tr h="194464">
                <a:tc>
                  <a:txBody>
                    <a:bodyPr/>
                    <a:lstStyle/>
                    <a:p>
                      <a:pPr algn="l" fontAlgn="b"/>
                      <a:r>
                        <a:rPr lang="ru-RU" sz="800" u="none" strike="noStrike" dirty="0">
                          <a:effectLst/>
                        </a:rPr>
                        <a:t>ТАМ</a:t>
                      </a:r>
                      <a:endParaRPr lang="ru-RU" sz="800" b="0" i="0" u="none" strike="noStrike" dirty="0">
                        <a:solidFill>
                          <a:schemeClr val="tx1"/>
                        </a:solidFill>
                        <a:effectLst/>
                        <a:latin typeface="+mn-lt"/>
                      </a:endParaRPr>
                    </a:p>
                  </a:txBody>
                  <a:tcPr marL="7620" marR="7620" marT="7620" marB="0" anchor="ctr">
                    <a:solidFill>
                      <a:srgbClr val="33CC33">
                        <a:alpha val="18824"/>
                      </a:srgbClr>
                    </a:solidFill>
                  </a:tcPr>
                </a:tc>
                <a:tc>
                  <a:txBody>
                    <a:bodyPr/>
                    <a:lstStyle/>
                    <a:p>
                      <a:pPr algn="ctr" fontAlgn="b"/>
                      <a:r>
                        <a:rPr lang="ru-RU" sz="800" u="none" strike="noStrike" dirty="0">
                          <a:effectLst/>
                        </a:rPr>
                        <a:t> Рынок услуг от избавление участков и территорий от борщевика </a:t>
                      </a:r>
                      <a:endParaRPr lang="ru-RU" sz="800" b="0" i="0" u="none" strike="noStrike" dirty="0">
                        <a:solidFill>
                          <a:schemeClr val="tx1"/>
                        </a:solidFill>
                        <a:effectLst/>
                        <a:latin typeface="+mn-lt"/>
                      </a:endParaRPr>
                    </a:p>
                  </a:txBody>
                  <a:tcPr marL="7620" marR="7620" marT="7620" marB="0" anchor="ctr">
                    <a:solidFill>
                      <a:srgbClr val="33CC33">
                        <a:alpha val="18824"/>
                      </a:srgbClr>
                    </a:solidFill>
                  </a:tcPr>
                </a:tc>
                <a:extLst>
                  <a:ext uri="{0D108BD9-81ED-4DB2-BD59-A6C34878D82A}">
                    <a16:rowId xmlns:a16="http://schemas.microsoft.com/office/drawing/2014/main" val="1467292290"/>
                  </a:ext>
                </a:extLst>
              </a:tr>
              <a:tr h="194464">
                <a:tc>
                  <a:txBody>
                    <a:bodyPr/>
                    <a:lstStyle/>
                    <a:p>
                      <a:pPr algn="l" fontAlgn="b"/>
                      <a:r>
                        <a:rPr lang="en-US" sz="800" u="none" strike="noStrike" dirty="0">
                          <a:effectLst/>
                        </a:rPr>
                        <a:t>SAM</a:t>
                      </a:r>
                      <a:endParaRPr lang="en-US" sz="800" b="0" i="0" u="none" strike="noStrike" dirty="0">
                        <a:solidFill>
                          <a:schemeClr val="tx1"/>
                        </a:solidFill>
                        <a:effectLst/>
                        <a:latin typeface="+mn-lt"/>
                      </a:endParaRPr>
                    </a:p>
                  </a:txBody>
                  <a:tcPr marL="7620" marR="7620" marT="7620" marB="0" anchor="ctr">
                    <a:solidFill>
                      <a:srgbClr val="33CC33">
                        <a:alpha val="18824"/>
                      </a:srgbClr>
                    </a:solidFill>
                  </a:tcPr>
                </a:tc>
                <a:tc>
                  <a:txBody>
                    <a:bodyPr/>
                    <a:lstStyle/>
                    <a:p>
                      <a:pPr algn="l" fontAlgn="b"/>
                      <a:r>
                        <a:rPr lang="ru-RU" sz="800" u="none" strike="noStrike" dirty="0">
                          <a:effectLst/>
                        </a:rPr>
                        <a:t> Рынок комиссии агентов</a:t>
                      </a:r>
                      <a:endParaRPr lang="ru-RU" sz="800" b="0" i="0" u="none" strike="noStrike" dirty="0">
                        <a:solidFill>
                          <a:schemeClr val="tx1"/>
                        </a:solidFill>
                        <a:effectLst/>
                        <a:latin typeface="+mn-lt"/>
                      </a:endParaRPr>
                    </a:p>
                  </a:txBody>
                  <a:tcPr marL="7620" marR="7620" marT="7620" marB="0" anchor="ctr">
                    <a:solidFill>
                      <a:srgbClr val="33CC33">
                        <a:alpha val="18824"/>
                      </a:srgbClr>
                    </a:solidFill>
                  </a:tcPr>
                </a:tc>
                <a:extLst>
                  <a:ext uri="{0D108BD9-81ED-4DB2-BD59-A6C34878D82A}">
                    <a16:rowId xmlns:a16="http://schemas.microsoft.com/office/drawing/2014/main" val="1852796009"/>
                  </a:ext>
                </a:extLst>
              </a:tr>
              <a:tr h="201472">
                <a:tc>
                  <a:txBody>
                    <a:bodyPr/>
                    <a:lstStyle/>
                    <a:p>
                      <a:pPr algn="l" fontAlgn="b"/>
                      <a:r>
                        <a:rPr lang="en-US" sz="800" u="none" strike="noStrike" dirty="0">
                          <a:effectLst/>
                        </a:rPr>
                        <a:t>SOM</a:t>
                      </a:r>
                      <a:endParaRPr lang="en-US" sz="800" b="0" i="0" u="none" strike="noStrike" dirty="0">
                        <a:solidFill>
                          <a:schemeClr val="tx1"/>
                        </a:solidFill>
                        <a:effectLst/>
                        <a:latin typeface="+mn-lt"/>
                      </a:endParaRPr>
                    </a:p>
                  </a:txBody>
                  <a:tcPr marL="7620" marR="7620" marT="7620" marB="0" anchor="ctr">
                    <a:solidFill>
                      <a:srgbClr val="33CC33">
                        <a:alpha val="18824"/>
                      </a:srgbClr>
                    </a:solidFill>
                  </a:tcPr>
                </a:tc>
                <a:tc>
                  <a:txBody>
                    <a:bodyPr/>
                    <a:lstStyle/>
                    <a:p>
                      <a:pPr algn="ctr" fontAlgn="b"/>
                      <a:r>
                        <a:rPr lang="ru-RU" sz="800" u="none" strike="noStrike" dirty="0">
                          <a:effectLst/>
                        </a:rPr>
                        <a:t> Сколько можно</a:t>
                      </a:r>
                      <a:r>
                        <a:rPr lang="ru-RU" sz="800" u="none" strike="noStrike" baseline="0" dirty="0">
                          <a:effectLst/>
                        </a:rPr>
                        <a:t> заработать на консультации и связки с партнёрами</a:t>
                      </a:r>
                      <a:endParaRPr lang="ru-RU" sz="800" b="0" i="0" u="none" strike="noStrike" dirty="0">
                        <a:solidFill>
                          <a:schemeClr val="tx1"/>
                        </a:solidFill>
                        <a:effectLst/>
                        <a:latin typeface="+mn-lt"/>
                      </a:endParaRPr>
                    </a:p>
                  </a:txBody>
                  <a:tcPr marL="7620" marR="7620" marT="7620" marB="0" anchor="ctr">
                    <a:solidFill>
                      <a:srgbClr val="33CC33">
                        <a:alpha val="18824"/>
                      </a:srgbClr>
                    </a:solidFill>
                  </a:tcPr>
                </a:tc>
                <a:extLst>
                  <a:ext uri="{0D108BD9-81ED-4DB2-BD59-A6C34878D82A}">
                    <a16:rowId xmlns:a16="http://schemas.microsoft.com/office/drawing/2014/main" val="693497088"/>
                  </a:ext>
                </a:extLst>
              </a:tr>
              <a:tr h="194464">
                <a:tc>
                  <a:txBody>
                    <a:bodyPr/>
                    <a:lstStyle/>
                    <a:p>
                      <a:pPr marL="0" marR="0" lvl="0" indent="0" algn="l" defTabSz="914400" rtl="0" eaLnBrk="1" fontAlgn="b" latinLnBrk="0" hangingPunct="1">
                        <a:lnSpc>
                          <a:spcPct val="100000"/>
                        </a:lnSpc>
                        <a:spcBef>
                          <a:spcPts val="0"/>
                        </a:spcBef>
                        <a:spcAft>
                          <a:spcPts val="0"/>
                        </a:spcAft>
                        <a:buClr>
                          <a:srgbClr val="000000"/>
                        </a:buClr>
                        <a:buSzPts val="1100"/>
                        <a:buFont typeface="Calibri" panose="020F0502020204030204" pitchFamily="34" charset="0"/>
                        <a:buNone/>
                        <a:tabLst/>
                        <a:defRPr/>
                      </a:pPr>
                      <a:r>
                        <a:rPr lang="ru-RU" sz="800" u="none" strike="noStrike" dirty="0">
                          <a:effectLst/>
                        </a:rPr>
                        <a:t>Выручка</a:t>
                      </a:r>
                      <a:endParaRPr lang="ru-RU" sz="800" b="0" i="0" u="none" strike="noStrike" dirty="0">
                        <a:solidFill>
                          <a:schemeClr val="tx1"/>
                        </a:solidFill>
                        <a:effectLst/>
                        <a:latin typeface="+mn-lt"/>
                      </a:endParaRPr>
                    </a:p>
                  </a:txBody>
                  <a:tcPr marL="7620" marR="7620" marT="7620" marB="0" anchor="ctr">
                    <a:solidFill>
                      <a:srgbClr val="33CC33">
                        <a:alpha val="18824"/>
                      </a:srgbClr>
                    </a:solidFill>
                  </a:tcPr>
                </a:tc>
                <a:tc>
                  <a:txBody>
                    <a:bodyPr/>
                    <a:lstStyle/>
                    <a:p>
                      <a:pPr algn="ctr" fontAlgn="b"/>
                      <a:r>
                        <a:rPr lang="ru-RU" sz="800" u="none" strike="noStrike" dirty="0">
                          <a:effectLst/>
                        </a:rPr>
                        <a:t> 1 100 000 руб.</a:t>
                      </a:r>
                      <a:endParaRPr lang="ru-RU" sz="800" b="0" i="0" u="none" strike="noStrike" dirty="0">
                        <a:solidFill>
                          <a:schemeClr val="tx1"/>
                        </a:solidFill>
                        <a:effectLst/>
                        <a:latin typeface="+mn-lt"/>
                      </a:endParaRPr>
                    </a:p>
                  </a:txBody>
                  <a:tcPr marL="7620" marR="7620" marT="7620" marB="0" anchor="ctr">
                    <a:solidFill>
                      <a:srgbClr val="33CC33">
                        <a:alpha val="18824"/>
                      </a:srgbClr>
                    </a:solidFill>
                  </a:tcPr>
                </a:tc>
                <a:extLst>
                  <a:ext uri="{0D108BD9-81ED-4DB2-BD59-A6C34878D82A}">
                    <a16:rowId xmlns:a16="http://schemas.microsoft.com/office/drawing/2014/main" val="2300599951"/>
                  </a:ext>
                </a:extLst>
              </a:tr>
              <a:tr h="194464">
                <a:tc>
                  <a:txBody>
                    <a:bodyPr/>
                    <a:lstStyle/>
                    <a:p>
                      <a:pPr marL="0" marR="0" lvl="0" indent="0" algn="l" defTabSz="914400" rtl="0" eaLnBrk="1" fontAlgn="b" latinLnBrk="0" hangingPunct="1">
                        <a:lnSpc>
                          <a:spcPct val="100000"/>
                        </a:lnSpc>
                        <a:spcBef>
                          <a:spcPts val="0"/>
                        </a:spcBef>
                        <a:spcAft>
                          <a:spcPts val="0"/>
                        </a:spcAft>
                        <a:buClr>
                          <a:srgbClr val="000000"/>
                        </a:buClr>
                        <a:buSzPts val="1100"/>
                        <a:buFont typeface="Calibri" panose="020F0502020204030204" pitchFamily="34" charset="0"/>
                        <a:buNone/>
                        <a:tabLst/>
                        <a:defRPr/>
                      </a:pPr>
                      <a:r>
                        <a:rPr lang="ru-RU" sz="800" u="none" strike="noStrike" dirty="0">
                          <a:effectLst/>
                        </a:rPr>
                        <a:t>Прибыль</a:t>
                      </a:r>
                      <a:endParaRPr lang="ru-RU" sz="800" b="0" i="0" u="none" strike="noStrike" dirty="0">
                        <a:solidFill>
                          <a:schemeClr val="tx1"/>
                        </a:solidFill>
                        <a:effectLst/>
                        <a:latin typeface="+mn-lt"/>
                      </a:endParaRPr>
                    </a:p>
                  </a:txBody>
                  <a:tcPr marL="7620" marR="7620" marT="7620" marB="0" anchor="ctr">
                    <a:solidFill>
                      <a:srgbClr val="33CC33">
                        <a:alpha val="18824"/>
                      </a:srgbClr>
                    </a:solidFill>
                  </a:tcPr>
                </a:tc>
                <a:tc>
                  <a:txBody>
                    <a:bodyPr/>
                    <a:lstStyle/>
                    <a:p>
                      <a:pPr algn="ctr" fontAlgn="b"/>
                      <a:r>
                        <a:rPr lang="ru-RU" sz="800" u="none" strike="noStrike" dirty="0">
                          <a:effectLst/>
                        </a:rPr>
                        <a:t>1 100 000 руб.- 531 000 руб.=569 000 руб.</a:t>
                      </a:r>
                      <a:endParaRPr lang="ru-RU" sz="800" b="0" i="0" u="none" strike="noStrike" dirty="0">
                        <a:solidFill>
                          <a:schemeClr val="tx1"/>
                        </a:solidFill>
                        <a:effectLst/>
                        <a:latin typeface="+mn-lt"/>
                      </a:endParaRPr>
                    </a:p>
                  </a:txBody>
                  <a:tcPr marL="7620" marR="7620" marT="7620" marB="0" anchor="ctr">
                    <a:solidFill>
                      <a:srgbClr val="33CC33">
                        <a:alpha val="18824"/>
                      </a:srgbClr>
                    </a:solidFill>
                  </a:tcPr>
                </a:tc>
                <a:extLst>
                  <a:ext uri="{0D108BD9-81ED-4DB2-BD59-A6C34878D82A}">
                    <a16:rowId xmlns:a16="http://schemas.microsoft.com/office/drawing/2014/main" val="2810715573"/>
                  </a:ext>
                </a:extLst>
              </a:tr>
              <a:tr h="194464">
                <a:tc>
                  <a:txBody>
                    <a:bodyPr/>
                    <a:lstStyle/>
                    <a:p>
                      <a:pPr algn="l" fontAlgn="b">
                        <a:buClr>
                          <a:srgbClr val="000000"/>
                        </a:buClr>
                        <a:buSzPts val="1100"/>
                        <a:buFont typeface="Calibri" panose="020F0502020204030204" pitchFamily="34" charset="0"/>
                        <a:buNone/>
                      </a:pPr>
                      <a:r>
                        <a:rPr lang="ru-RU" sz="800" u="none" strike="noStrike" dirty="0">
                          <a:effectLst/>
                        </a:rPr>
                        <a:t>Рентабельность</a:t>
                      </a:r>
                      <a:endParaRPr lang="ru-RU" sz="800" b="0" i="0" u="none" strike="noStrike" dirty="0">
                        <a:solidFill>
                          <a:schemeClr val="tx1"/>
                        </a:solidFill>
                        <a:effectLst/>
                        <a:latin typeface="+mn-lt"/>
                      </a:endParaRPr>
                    </a:p>
                  </a:txBody>
                  <a:tcPr marL="7620" marR="7620" marT="7620" marB="0" anchor="ctr">
                    <a:solidFill>
                      <a:srgbClr val="33CC33">
                        <a:alpha val="18824"/>
                      </a:srgbClr>
                    </a:solidFill>
                  </a:tcPr>
                </a:tc>
                <a:tc>
                  <a:txBody>
                    <a:bodyPr/>
                    <a:lstStyle/>
                    <a:p>
                      <a:pPr algn="ctr" fontAlgn="b"/>
                      <a:r>
                        <a:rPr lang="ru-RU" sz="800" u="none" strike="noStrike" dirty="0">
                          <a:effectLst/>
                        </a:rPr>
                        <a:t>569 000 руб./  1 100 000 руб.×100%=</a:t>
                      </a:r>
                      <a:r>
                        <a:rPr lang="ru-RU" sz="800" b="0" i="0" u="none" strike="noStrike" dirty="0">
                          <a:solidFill>
                            <a:schemeClr val="tx1"/>
                          </a:solidFill>
                          <a:effectLst/>
                          <a:latin typeface="+mn-lt"/>
                        </a:rPr>
                        <a:t>51,72%</a:t>
                      </a:r>
                      <a:endParaRPr lang="ru-RU" sz="800" u="none" strike="noStrike" dirty="0">
                        <a:effectLst/>
                      </a:endParaRPr>
                    </a:p>
                  </a:txBody>
                  <a:tcPr marL="7620" marR="7620" marT="7620" marB="0" anchor="ctr">
                    <a:solidFill>
                      <a:srgbClr val="33CC33">
                        <a:alpha val="18824"/>
                      </a:srgbClr>
                    </a:solidFill>
                  </a:tcPr>
                </a:tc>
                <a:extLst>
                  <a:ext uri="{0D108BD9-81ED-4DB2-BD59-A6C34878D82A}">
                    <a16:rowId xmlns:a16="http://schemas.microsoft.com/office/drawing/2014/main" val="2934366345"/>
                  </a:ext>
                </a:extLst>
              </a:tr>
              <a:tr h="208847">
                <a:tc>
                  <a:txBody>
                    <a:bodyPr/>
                    <a:lstStyle/>
                    <a:p>
                      <a:pPr algn="l" fontAlgn="b">
                        <a:buClr>
                          <a:srgbClr val="000000"/>
                        </a:buClr>
                        <a:buSzPts val="1100"/>
                        <a:buFont typeface="Calibri" panose="020F0502020204030204" pitchFamily="34" charset="0"/>
                        <a:buNone/>
                      </a:pPr>
                      <a:r>
                        <a:rPr lang="ru-RU" sz="800" u="none" strike="noStrike" dirty="0">
                          <a:effectLst/>
                        </a:rPr>
                        <a:t>Окупаемость</a:t>
                      </a:r>
                      <a:endParaRPr lang="ru-RU" sz="800" b="0" i="0" u="none" strike="noStrike" dirty="0">
                        <a:solidFill>
                          <a:schemeClr val="tx1"/>
                        </a:solidFill>
                        <a:effectLst/>
                        <a:latin typeface="+mn-lt"/>
                      </a:endParaRPr>
                    </a:p>
                  </a:txBody>
                  <a:tcPr marL="7620" marR="7620" marT="7620" marB="0" anchor="ctr">
                    <a:solidFill>
                      <a:srgbClr val="33CC33">
                        <a:alpha val="18824"/>
                      </a:srgbClr>
                    </a:solidFill>
                  </a:tcPr>
                </a:tc>
                <a:tc>
                  <a:txBody>
                    <a:bodyPr/>
                    <a:lstStyle/>
                    <a:p>
                      <a:pPr algn="ctr" fontAlgn="b"/>
                      <a:r>
                        <a:rPr lang="ru-RU" sz="800" u="none" strike="noStrike" dirty="0">
                          <a:effectLst/>
                        </a:rPr>
                        <a:t> 1 000 000/ 569</a:t>
                      </a:r>
                      <a:r>
                        <a:rPr lang="ru-RU" sz="800" u="none" strike="noStrike" baseline="0" dirty="0">
                          <a:effectLst/>
                        </a:rPr>
                        <a:t> 000=2 года</a:t>
                      </a:r>
                      <a:endParaRPr lang="ru-RU" sz="800" b="0" i="0" u="none" strike="noStrike" dirty="0">
                        <a:solidFill>
                          <a:schemeClr val="tx1"/>
                        </a:solidFill>
                        <a:effectLst/>
                        <a:latin typeface="+mn-lt"/>
                      </a:endParaRPr>
                    </a:p>
                  </a:txBody>
                  <a:tcPr marL="7620" marR="7620" marT="7620" marB="0" anchor="ctr">
                    <a:solidFill>
                      <a:srgbClr val="33CC33">
                        <a:alpha val="18824"/>
                      </a:srgbClr>
                    </a:solidFill>
                  </a:tcPr>
                </a:tc>
                <a:extLst>
                  <a:ext uri="{0D108BD9-81ED-4DB2-BD59-A6C34878D82A}">
                    <a16:rowId xmlns:a16="http://schemas.microsoft.com/office/drawing/2014/main" val="3271521459"/>
                  </a:ext>
                </a:extLst>
              </a:tr>
            </a:tbl>
          </a:graphicData>
        </a:graphic>
      </p:graphicFrame>
      <p:sp>
        <p:nvSpPr>
          <p:cNvPr id="9" name="TextBox 8">
            <a:extLst>
              <a:ext uri="{FF2B5EF4-FFF2-40B4-BE49-F238E27FC236}">
                <a16:creationId xmlns:a16="http://schemas.microsoft.com/office/drawing/2014/main" id="{0B46DF1A-2482-AE6E-4195-8A429C710377}"/>
              </a:ext>
            </a:extLst>
          </p:cNvPr>
          <p:cNvSpPr txBox="1"/>
          <p:nvPr/>
        </p:nvSpPr>
        <p:spPr>
          <a:xfrm>
            <a:off x="6471914" y="3503375"/>
            <a:ext cx="2585076" cy="861774"/>
          </a:xfrm>
          <a:prstGeom prst="rect">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p:spPr>
        <p:style>
          <a:lnRef idx="1">
            <a:schemeClr val="accent5"/>
          </a:lnRef>
          <a:fillRef idx="2">
            <a:schemeClr val="accent5"/>
          </a:fillRef>
          <a:effectRef idx="1">
            <a:schemeClr val="accent5"/>
          </a:effectRef>
          <a:fontRef idx="minor">
            <a:schemeClr val="dk1"/>
          </a:fontRef>
        </p:style>
        <p:txBody>
          <a:bodyPr wrap="square">
            <a:spAutoFit/>
          </a:bodyPr>
          <a:lstStyle/>
          <a:p>
            <a:pPr algn="just"/>
            <a:r>
              <a:rPr lang="ru-RU" sz="1000" dirty="0"/>
              <a:t>TAM — это общий рынок решений;</a:t>
            </a:r>
          </a:p>
          <a:p>
            <a:pPr algn="just"/>
            <a:r>
              <a:rPr lang="ru-RU" sz="1000" dirty="0"/>
              <a:t>SAM — это доля рынка с учётом нашего бизнеса;</a:t>
            </a:r>
          </a:p>
          <a:p>
            <a:pPr algn="just"/>
            <a:r>
              <a:rPr lang="ru-RU" sz="1000" dirty="0"/>
              <a:t>SOM — наша доступная доля с учётом коммерческой модели и конкуренции.</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22"/>
          <p:cNvSpPr txBox="1">
            <a:spLocks noGrp="1"/>
          </p:cNvSpPr>
          <p:nvPr>
            <p:ph type="title"/>
          </p:nvPr>
        </p:nvSpPr>
        <p:spPr>
          <a:xfrm>
            <a:off x="311700" y="277454"/>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dirty="0"/>
              <a:t>Структура издержек и бизнес-модель</a:t>
            </a:r>
            <a:endParaRPr dirty="0"/>
          </a:p>
        </p:txBody>
      </p:sp>
      <p:sp>
        <p:nvSpPr>
          <p:cNvPr id="109" name="Google Shape;109;p2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1600"/>
              </a:spcBef>
              <a:spcAft>
                <a:spcPts val="0"/>
              </a:spcAft>
              <a:buClr>
                <a:schemeClr val="dk1"/>
              </a:buClr>
              <a:buSzPts val="1100"/>
              <a:buFont typeface="Arial"/>
              <a:buNone/>
            </a:pPr>
            <a:endParaRPr sz="2000" dirty="0">
              <a:solidFill>
                <a:schemeClr val="dk1"/>
              </a:solidFill>
            </a:endParaRPr>
          </a:p>
          <a:p>
            <a:pPr marL="0" lvl="0" indent="0" algn="l" rtl="0">
              <a:spcBef>
                <a:spcPts val="0"/>
              </a:spcBef>
              <a:spcAft>
                <a:spcPts val="0"/>
              </a:spcAft>
              <a:buNone/>
            </a:pPr>
            <a:endParaRPr sz="1100" b="1" dirty="0">
              <a:solidFill>
                <a:schemeClr val="dk1"/>
              </a:solidFill>
            </a:endParaRPr>
          </a:p>
          <a:p>
            <a:pPr marL="0" lvl="0" indent="0" algn="l" rtl="0">
              <a:spcBef>
                <a:spcPts val="0"/>
              </a:spcBef>
              <a:spcAft>
                <a:spcPts val="0"/>
              </a:spcAft>
              <a:buNone/>
            </a:pPr>
            <a:endParaRPr dirty="0"/>
          </a:p>
        </p:txBody>
      </p:sp>
      <p:graphicFrame>
        <p:nvGraphicFramePr>
          <p:cNvPr id="3" name="Таблица 3">
            <a:extLst>
              <a:ext uri="{FF2B5EF4-FFF2-40B4-BE49-F238E27FC236}">
                <a16:creationId xmlns:a16="http://schemas.microsoft.com/office/drawing/2014/main" id="{A95948B8-A258-A4B7-BBB8-C25E1F19A8A4}"/>
              </a:ext>
            </a:extLst>
          </p:cNvPr>
          <p:cNvGraphicFramePr>
            <a:graphicFrameLocks noGrp="1"/>
          </p:cNvGraphicFramePr>
          <p:nvPr>
            <p:extLst>
              <p:ext uri="{D42A27DB-BD31-4B8C-83A1-F6EECF244321}">
                <p14:modId xmlns:p14="http://schemas.microsoft.com/office/powerpoint/2010/main" val="477081335"/>
              </p:ext>
            </p:extLst>
          </p:nvPr>
        </p:nvGraphicFramePr>
        <p:xfrm>
          <a:off x="311700" y="1045227"/>
          <a:ext cx="8606158" cy="3780479"/>
        </p:xfrm>
        <a:graphic>
          <a:graphicData uri="http://schemas.openxmlformats.org/drawingml/2006/table">
            <a:tbl>
              <a:tblPr bandRow="1">
                <a:tableStyleId>{7DF18680-E054-41AD-8BC1-D1AEF772440D}</a:tableStyleId>
              </a:tblPr>
              <a:tblGrid>
                <a:gridCol w="3693324">
                  <a:extLst>
                    <a:ext uri="{9D8B030D-6E8A-4147-A177-3AD203B41FA5}">
                      <a16:colId xmlns:a16="http://schemas.microsoft.com/office/drawing/2014/main" val="1951324904"/>
                    </a:ext>
                  </a:extLst>
                </a:gridCol>
                <a:gridCol w="4912834">
                  <a:extLst>
                    <a:ext uri="{9D8B030D-6E8A-4147-A177-3AD203B41FA5}">
                      <a16:colId xmlns:a16="http://schemas.microsoft.com/office/drawing/2014/main" val="1566838389"/>
                    </a:ext>
                  </a:extLst>
                </a:gridCol>
              </a:tblGrid>
              <a:tr h="298292">
                <a:tc>
                  <a:txBody>
                    <a:bodyPr/>
                    <a:lstStyle/>
                    <a:p>
                      <a:r>
                        <a:rPr lang="ru-RU" dirty="0"/>
                        <a:t>Кто ваш клиент? (кто платит?)</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ru-RU" dirty="0"/>
                        <a:t>Сельскохозяйственные предприятия получившие субсидии на борьбу с борщевиком.</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41186644"/>
                  </a:ext>
                </a:extLst>
              </a:tr>
              <a:tr h="648472">
                <a:tc>
                  <a:txBody>
                    <a:bodyPr/>
                    <a:lstStyle/>
                    <a:p>
                      <a:r>
                        <a:rPr lang="ru-RU" dirty="0"/>
                        <a:t>Ключевые виды деятельности</a:t>
                      </a:r>
                      <a:br>
                        <a:rPr lang="ru-RU" dirty="0"/>
                      </a:br>
                      <a:endParaRPr lang="ru-RU" dirty="0">
                        <a:highlight>
                          <a:srgbClr val="FF00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ru-RU" dirty="0"/>
                        <a:t>Консультационные и посреднические между клиентом и компанией по уборке борщевика</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83257788"/>
                  </a:ext>
                </a:extLst>
              </a:tr>
              <a:tr h="683759">
                <a:tc>
                  <a:txBody>
                    <a:bodyPr/>
                    <a:lstStyle/>
                    <a:p>
                      <a:r>
                        <a:rPr lang="ru-RU" dirty="0"/>
                        <a:t>Структура издержек, из которой складывается себестоимость вашего решения</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buFontTx/>
                        <a:buChar char="-"/>
                      </a:pPr>
                      <a:r>
                        <a:rPr lang="ru-RU" sz="1100" dirty="0"/>
                        <a:t>сайт=500</a:t>
                      </a:r>
                      <a:r>
                        <a:rPr lang="ru-RU" sz="1100" baseline="0" dirty="0"/>
                        <a:t> тыс. руб.                                                  </a:t>
                      </a:r>
                      <a:endParaRPr lang="ru-RU" sz="1100" dirty="0"/>
                    </a:p>
                    <a:p>
                      <a:pPr marL="285750" indent="-285750">
                        <a:buFontTx/>
                        <a:buChar char="-"/>
                      </a:pPr>
                      <a:r>
                        <a:rPr lang="ru-RU" sz="1100" dirty="0"/>
                        <a:t>консультация(телефон интернет)=3</a:t>
                      </a:r>
                      <a:r>
                        <a:rPr lang="ru-RU" sz="1100" baseline="0" dirty="0"/>
                        <a:t> тыс. руб.</a:t>
                      </a:r>
                    </a:p>
                    <a:p>
                      <a:pPr marL="171450" indent="-171450">
                        <a:buFontTx/>
                        <a:buChar char="-"/>
                      </a:pPr>
                      <a:r>
                        <a:rPr lang="ru-RU" sz="1100" dirty="0"/>
                        <a:t>   реклама=8</a:t>
                      </a:r>
                      <a:r>
                        <a:rPr lang="ru-RU" sz="1100" baseline="0" dirty="0"/>
                        <a:t> тыс. руб.</a:t>
                      </a:r>
                      <a:r>
                        <a:rPr lang="ru-RU" sz="1100" dirty="0"/>
                        <a:t>                                                                     </a:t>
                      </a:r>
                    </a:p>
                    <a:p>
                      <a:pPr marL="285750" indent="-285750">
                        <a:buFontTx/>
                        <a:buChar char="-"/>
                      </a:pPr>
                      <a:r>
                        <a:rPr lang="ru-RU" sz="1100" dirty="0"/>
                        <a:t>заработная плата 1 чел=20</a:t>
                      </a:r>
                      <a:r>
                        <a:rPr lang="ru-RU" sz="1100" baseline="0" dirty="0"/>
                        <a:t> тыс. руб.</a:t>
                      </a:r>
                      <a:r>
                        <a:rPr lang="ru-RU" sz="1100" dirty="0"/>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12597256"/>
                  </a:ext>
                </a:extLst>
              </a:tr>
              <a:tr h="1851847">
                <a:tc>
                  <a:txBody>
                    <a:bodyPr/>
                    <a:lstStyle/>
                    <a:p>
                      <a:pPr marL="0" lvl="0" indent="0" algn="l" rtl="0">
                        <a:spcBef>
                          <a:spcPts val="1600"/>
                        </a:spcBef>
                        <a:spcAft>
                          <a:spcPts val="0"/>
                        </a:spcAft>
                        <a:buNone/>
                      </a:pPr>
                      <a:r>
                        <a:rPr lang="ru-RU" sz="1400" dirty="0">
                          <a:solidFill>
                            <a:schemeClr val="dk1"/>
                          </a:solidFill>
                        </a:rPr>
                        <a:t>Как вы будете продавать свой продукт/услугу потребителям? </a:t>
                      </a:r>
                    </a:p>
                    <a:p>
                      <a:pPr marL="0" marR="0" lvl="0" indent="0" algn="l" defTabSz="914400" rtl="0" eaLnBrk="1" fontAlgn="auto" latinLnBrk="0" hangingPunct="1">
                        <a:lnSpc>
                          <a:spcPct val="100000"/>
                        </a:lnSpc>
                        <a:spcBef>
                          <a:spcPts val="1600"/>
                        </a:spcBef>
                        <a:spcAft>
                          <a:spcPts val="0"/>
                        </a:spcAft>
                        <a:buClr>
                          <a:srgbClr val="000000"/>
                        </a:buClr>
                        <a:buSzTx/>
                        <a:buFont typeface="Arial"/>
                        <a:buNone/>
                        <a:tabLst/>
                        <a:defRPr/>
                      </a:pPr>
                      <a:r>
                        <a:rPr lang="ru-RU" sz="1400" dirty="0">
                          <a:solidFill>
                            <a:schemeClr val="dk1"/>
                          </a:solidFill>
                        </a:rPr>
                        <a:t>Каналы сбыта и распространения, маркетинг</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ru-RU" dirty="0"/>
                        <a:t>Продажа</a:t>
                      </a:r>
                      <a:r>
                        <a:rPr lang="ru-RU" baseline="0" dirty="0"/>
                        <a:t> услуги будет продаваться через сайт</a:t>
                      </a:r>
                    </a:p>
                    <a:p>
                      <a:r>
                        <a:rPr lang="ru-RU" baseline="0" dirty="0"/>
                        <a:t>Сайт продвигаться будет продвигаться через учреждения способствующие развитию сельского хозяйства: </a:t>
                      </a:r>
                    </a:p>
                    <a:p>
                      <a:r>
                        <a:rPr lang="ru-RU" baseline="0" dirty="0"/>
                        <a:t>Министерство сельского хозяйства, ПГАТУ, центры поддержки сельскохозяйственных предприятий, Росреестр и др.</a:t>
                      </a:r>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02858146"/>
                  </a:ext>
                </a:extLst>
              </a:tr>
            </a:tbl>
          </a:graphicData>
        </a:graphic>
      </p:graphicFrame>
      <p:sp>
        <p:nvSpPr>
          <p:cNvPr id="2" name="Правая фигурная скобка 1"/>
          <p:cNvSpPr/>
          <p:nvPr/>
        </p:nvSpPr>
        <p:spPr>
          <a:xfrm>
            <a:off x="7447936" y="2281085"/>
            <a:ext cx="265471" cy="619432"/>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ru-RU"/>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80671" y="2454212"/>
            <a:ext cx="1249489" cy="2731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8"/>
          <p:cNvSpPr txBox="1">
            <a:spLocks noGrp="1"/>
          </p:cNvSpPr>
          <p:nvPr>
            <p:ph type="title"/>
          </p:nvPr>
        </p:nvSpPr>
        <p:spPr>
          <a:xfrm>
            <a:off x="197708" y="129927"/>
            <a:ext cx="8785654"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dirty="0"/>
              <a:t>Перспективы развития проекта за пределами Акселератора / Перспективы внедрения и итоги тестирования с заказчиком</a:t>
            </a:r>
            <a:endParaRPr dirty="0"/>
          </a:p>
        </p:txBody>
      </p:sp>
      <p:sp>
        <p:nvSpPr>
          <p:cNvPr id="85" name="Google Shape;85;p18"/>
          <p:cNvSpPr txBox="1">
            <a:spLocks noGrp="1"/>
          </p:cNvSpPr>
          <p:nvPr>
            <p:ph type="body" idx="1"/>
          </p:nvPr>
        </p:nvSpPr>
        <p:spPr>
          <a:xfrm>
            <a:off x="311700" y="1549801"/>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ru-RU" dirty="0"/>
              <a:t>Мы выходим на рынок. Конкуренты будут, но мы будем их превосходить тем, что наша компания будет состоять из маленьких компаний расположенных по всему Пермскому краю, таким образом будет обеспеченна мобильность, стабильность, безопасность, конкурентоспособность, информативность, надежность.</a:t>
            </a:r>
          </a:p>
          <a:p>
            <a:pPr marL="0" lvl="0" indent="0" algn="l" rtl="0">
              <a:spcBef>
                <a:spcPts val="0"/>
              </a:spcBef>
              <a:spcAft>
                <a:spcPts val="1600"/>
              </a:spcAft>
              <a:buNone/>
            </a:pPr>
            <a:r>
              <a:rPr lang="ru-RU" dirty="0"/>
              <a:t>Мы будем получать прибыль за счет того, что мы выступаем подрядчиками, обеспечивая качественное выполнение работы и доведение её до конечного результата.</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19"/>
          <p:cNvSpPr txBox="1">
            <a:spLocks noGrp="1"/>
          </p:cNvSpPr>
          <p:nvPr>
            <p:ph type="title"/>
          </p:nvPr>
        </p:nvSpPr>
        <p:spPr>
          <a:xfrm>
            <a:off x="166815" y="188441"/>
            <a:ext cx="8835081" cy="914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dirty="0"/>
              <a:t>Подведение итогов работы в Акселераторе</a:t>
            </a:r>
            <a:endParaRPr dirty="0"/>
          </a:p>
          <a:p>
            <a:pPr marL="0" lvl="0" indent="0" algn="l" rtl="0">
              <a:spcBef>
                <a:spcPts val="0"/>
              </a:spcBef>
              <a:spcAft>
                <a:spcPts val="0"/>
              </a:spcAft>
              <a:buNone/>
            </a:pPr>
            <a:endParaRPr dirty="0"/>
          </a:p>
        </p:txBody>
      </p:sp>
      <p:sp>
        <p:nvSpPr>
          <p:cNvPr id="91" name="Google Shape;91;p19"/>
          <p:cNvSpPr txBox="1">
            <a:spLocks noGrp="1"/>
          </p:cNvSpPr>
          <p:nvPr>
            <p:ph type="body" idx="1"/>
          </p:nvPr>
        </p:nvSpPr>
        <p:spPr>
          <a:xfrm>
            <a:off x="311700" y="1197525"/>
            <a:ext cx="8520600" cy="3757534"/>
          </a:xfrm>
          <a:prstGeom prst="rect">
            <a:avLst/>
          </a:prstGeom>
        </p:spPr>
        <p:txBody>
          <a:bodyPr spcFirstLastPara="1" wrap="square" lIns="91425" tIns="91425" rIns="91425" bIns="91425" anchor="t" anchorCtr="0">
            <a:noAutofit/>
          </a:bodyPr>
          <a:lstStyle/>
          <a:p>
            <a:pPr>
              <a:buFont typeface="Arial"/>
              <a:buAutoNum type="arabicPeriod"/>
            </a:pPr>
            <a:r>
              <a:rPr lang="ru-RU" dirty="0"/>
              <a:t>В начале акселератора перед нами стояла цель: Оценить степень распространения борщевика, однако проведя исследование пришли к выводу, что данный вопрос уже изучен.</a:t>
            </a:r>
            <a:endParaRPr dirty="0"/>
          </a:p>
          <a:p>
            <a:pPr marL="457200" lvl="0" indent="-342900" algn="l" rtl="0">
              <a:spcBef>
                <a:spcPts val="0"/>
              </a:spcBef>
              <a:spcAft>
                <a:spcPts val="0"/>
              </a:spcAft>
              <a:buSzPts val="1800"/>
              <a:buAutoNum type="arabicPeriod"/>
            </a:pPr>
            <a:r>
              <a:rPr lang="ru-RU" dirty="0"/>
              <a:t>Р</a:t>
            </a:r>
            <a:r>
              <a:rPr lang="ru" dirty="0"/>
              <a:t>абота в команде </a:t>
            </a:r>
            <a:r>
              <a:rPr lang="ru-RU" dirty="0"/>
              <a:t>была устроена таким образом: Алена – генератор идей, Алина - </a:t>
            </a:r>
            <a:r>
              <a:rPr lang="ru" dirty="0"/>
              <a:t> </a:t>
            </a:r>
            <a:r>
              <a:rPr lang="ru-RU" dirty="0"/>
              <a:t>менеджер проекта.</a:t>
            </a:r>
            <a:endParaRPr dirty="0"/>
          </a:p>
          <a:p>
            <a:pPr marL="457200" lvl="0" indent="-342900" algn="l" rtl="0">
              <a:spcBef>
                <a:spcPts val="0"/>
              </a:spcBef>
              <a:spcAft>
                <a:spcPts val="0"/>
              </a:spcAft>
              <a:buSzPts val="1800"/>
              <a:buAutoNum type="arabicPeriod"/>
            </a:pPr>
            <a:r>
              <a:rPr lang="ru-RU" dirty="0"/>
              <a:t>Мы научились работать в команде, искать информацию, брать интервью. Были допущены ошибки при расчете экономики, надеемся – мы их преодолели. </a:t>
            </a:r>
          </a:p>
          <a:p>
            <a:pPr marL="457200" lvl="0" indent="-342900" algn="l" rtl="0">
              <a:spcBef>
                <a:spcPts val="0"/>
              </a:spcBef>
              <a:spcAft>
                <a:spcPts val="0"/>
              </a:spcAft>
              <a:buSzPts val="1800"/>
              <a:buAutoNum type="arabicPeriod"/>
            </a:pPr>
            <a:r>
              <a:rPr lang="ru" dirty="0"/>
              <a:t>Инсайты</a:t>
            </a:r>
            <a:r>
              <a:rPr lang="ru-RU" dirty="0"/>
              <a:t>: создание сайта – это внезапно найденный выход из сложной ситуации. Эврика!</a:t>
            </a:r>
            <a:endParaRPr dirty="0"/>
          </a:p>
          <a:p>
            <a:pPr marL="457200" lvl="0" indent="-342900" algn="l" rtl="0">
              <a:spcBef>
                <a:spcPts val="0"/>
              </a:spcBef>
              <a:spcAft>
                <a:spcPts val="0"/>
              </a:spcAft>
              <a:buSzPts val="1800"/>
              <a:buAutoNum type="arabicPeriod"/>
            </a:pPr>
            <a:r>
              <a:rPr lang="ru" dirty="0"/>
              <a:t>Пожелания будущим участникам Акселератор</a:t>
            </a:r>
            <a:r>
              <a:rPr lang="ru-RU" dirty="0"/>
              <a:t>а: Не сдавайтесь!</a:t>
            </a:r>
            <a:endParaRPr dirty="0"/>
          </a:p>
          <a:p>
            <a:pPr marL="0" lvl="0" indent="0" algn="l" rtl="0">
              <a:spcBef>
                <a:spcPts val="1600"/>
              </a:spcBef>
              <a:spcAft>
                <a:spcPts val="0"/>
              </a:spcAft>
              <a:buClr>
                <a:schemeClr val="dk1"/>
              </a:buClr>
              <a:buSzPts val="1100"/>
              <a:buFont typeface="Arial"/>
              <a:buNone/>
            </a:pPr>
            <a:endParaRPr dirty="0"/>
          </a:p>
          <a:p>
            <a:pPr marL="0" lvl="0" indent="0" algn="l" rtl="0">
              <a:spcBef>
                <a:spcPts val="1600"/>
              </a:spcBef>
              <a:spcAft>
                <a:spcPts val="0"/>
              </a:spcAft>
              <a:buClr>
                <a:schemeClr val="dk1"/>
              </a:buClr>
              <a:buSzPts val="1100"/>
              <a:buFont typeface="Arial"/>
              <a:buNone/>
            </a:pPr>
            <a:endParaRPr dirty="0"/>
          </a:p>
          <a:p>
            <a:pPr marL="0" lvl="0" indent="0" algn="l" rtl="0">
              <a:spcBef>
                <a:spcPts val="1600"/>
              </a:spcBef>
              <a:spcAft>
                <a:spcPts val="1600"/>
              </a:spcAft>
              <a:buNone/>
            </a:pPr>
            <a:endParaRP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20"/>
          <p:cNvSpPr txBox="1">
            <a:spLocks noGrp="1"/>
          </p:cNvSpPr>
          <p:nvPr>
            <p:ph type="ctrTitle"/>
          </p:nvPr>
        </p:nvSpPr>
        <p:spPr>
          <a:xfrm>
            <a:off x="311708" y="515975"/>
            <a:ext cx="8520600" cy="20526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ru-RU" sz="4200" dirty="0"/>
              <a:t>Зелёный щит</a:t>
            </a:r>
            <a:endParaRPr sz="4200" dirty="0"/>
          </a:p>
        </p:txBody>
      </p:sp>
      <p:sp>
        <p:nvSpPr>
          <p:cNvPr id="97" name="Google Shape;97;p20"/>
          <p:cNvSpPr txBox="1">
            <a:spLocks noGrp="1"/>
          </p:cNvSpPr>
          <p:nvPr>
            <p:ph type="subTitle" idx="1"/>
          </p:nvPr>
        </p:nvSpPr>
        <p:spPr>
          <a:xfrm>
            <a:off x="311700" y="2605525"/>
            <a:ext cx="8520600" cy="792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endParaRPr sz="2600" dirty="0"/>
          </a:p>
          <a:p>
            <a:pPr marL="0" lvl="0" indent="0" algn="ctr" rtl="0">
              <a:spcBef>
                <a:spcPts val="0"/>
              </a:spcBef>
              <a:spcAft>
                <a:spcPts val="0"/>
              </a:spcAft>
              <a:buNone/>
            </a:pPr>
            <a:endParaRPr sz="2600" dirty="0"/>
          </a:p>
        </p:txBody>
      </p:sp>
    </p:spTree>
  </p:cSld>
  <p:clrMapOvr>
    <a:masterClrMapping/>
  </p:clrMapOvr>
</p:sld>
</file>

<file path=ppt/theme/theme1.xml><?xml version="1.0" encoding="utf-8"?>
<a:theme xmlns:a="http://schemas.openxmlformats.org/drawingml/2006/main" name="1_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160</TotalTime>
  <Words>1300</Words>
  <Application>Microsoft Office PowerPoint</Application>
  <PresentationFormat>Экран (16:9)</PresentationFormat>
  <Paragraphs>135</Paragraphs>
  <Slides>10</Slides>
  <Notes>10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2</vt:i4>
      </vt:variant>
      <vt:variant>
        <vt:lpstr>Заголовки слайдов</vt:lpstr>
      </vt:variant>
      <vt:variant>
        <vt:i4>10</vt:i4>
      </vt:variant>
    </vt:vector>
  </HeadingPairs>
  <TitlesOfParts>
    <vt:vector size="15" baseType="lpstr">
      <vt:lpstr>Arial</vt:lpstr>
      <vt:lpstr>Calibri</vt:lpstr>
      <vt:lpstr>Proxima Nova</vt:lpstr>
      <vt:lpstr>1_Simple Light</vt:lpstr>
      <vt:lpstr>Simple Light</vt:lpstr>
      <vt:lpstr>Зеленый щит</vt:lpstr>
      <vt:lpstr>Проблема пользователя / заказчика </vt:lpstr>
      <vt:lpstr>Решение</vt:lpstr>
      <vt:lpstr>Презентация PowerPoint</vt:lpstr>
      <vt:lpstr>Презентация PowerPoint</vt:lpstr>
      <vt:lpstr>Экономика проекта: Рынок</vt:lpstr>
      <vt:lpstr>Структура издержек и бизнес-модель</vt:lpstr>
      <vt:lpstr>Перспективы развития проекта за пределами Акселератора / Перспективы внедрения и итоги тестирования с заказчиком</vt:lpstr>
      <vt:lpstr>Подведение итогов работы в Акселераторе </vt:lpstr>
      <vt:lpstr>Зелёный щит</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Название проекта</dc:title>
  <dc:creator>Vadim</dc:creator>
  <cp:lastModifiedBy>User</cp:lastModifiedBy>
  <cp:revision>24</cp:revision>
  <dcterms:modified xsi:type="dcterms:W3CDTF">2023-12-08T09:09:55Z</dcterms:modified>
</cp:coreProperties>
</file>