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2192000" cy="6858000"/>
  <p:embeddedFontLst>
    <p:embeddedFont>
      <p:font typeface="Roboto"/>
      <p:regular r:id="rId19"/>
      <p:bold r:id="rId20"/>
      <p:italic r:id="rId21"/>
      <p:boldItalic r:id="rId22"/>
    </p:embeddedFont>
    <p:embeddedFont>
      <p:font typeface="Helvetica Neue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4555670-6CF0-4DFD-ABBB-64529FEC7C3F}">
  <a:tblStyle styleId="{74555670-6CF0-4DFD-ABBB-64529FEC7C3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4038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/>
              <a:t>Опционально.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Опционально. </a:t>
            </a:r>
            <a:endParaRPr/>
          </a:p>
        </p:txBody>
      </p:sp>
      <p:sp>
        <p:nvSpPr>
          <p:cNvPr id="153" name="Google Shape;153;p7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/>
              <a:t>Опционально.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b="0" i="0" lang="ru-RU" sz="16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0" name="Google Shape;30;p5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31" name="Google Shape;31;p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Рисунок 9" id="33" name="Google Shape;3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34;p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5" name="Google Shape;35;p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" name="Google Shape;36;p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" name="Google Shape;37;p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8" name="Google Shape;38;p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" name="Google Shape;39;p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 9" id="44" name="Google Shape;4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b="0" i="0" lang="ru-RU" sz="1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54" name="Google Shape;5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6" name="Google Shape;56;p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" name="Google Shape;57;p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" name="Google Shape;58;p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9" name="Google Shape;59;p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" name="Google Shape;60;p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7111999" y="1187053"/>
            <a:ext cx="2162014" cy="132392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6"/>
          <p:cNvSpPr/>
          <p:nvPr/>
        </p:nvSpPr>
        <p:spPr>
          <a:xfrm flipH="1">
            <a:off x="7298265" y="2878664"/>
            <a:ext cx="1828805" cy="106680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7298265" y="4347023"/>
            <a:ext cx="2319867" cy="82257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cap="flat" cmpd="sng" w="63500">
            <a:solidFill>
              <a:srgbClr val="FCAF17"/>
            </a:solidFill>
            <a:prstDash val="solid"/>
            <a:miter lim="8000"/>
            <a:headEnd len="sm" w="sm" type="none"/>
            <a:tailEnd len="med" w="med" type="triangl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8108"/>
              <a:buFont typeface="Arial"/>
              <a:buNone/>
            </a:pPr>
            <a:r>
              <a:rPr b="0" i="0" lang="ru-RU" sz="72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" name="Google Shape;73;p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 9" id="74" name="Google Shape;7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5" name="Google Shape;75;p9"/>
          <p:cNvGraphicFramePr/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{74555670-6CF0-4DFD-ABBB-64529FEC7C3F}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6" name="Google Shape;76;p9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7" name="Google Shape;77;p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" name="Google Shape;78;p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" name="Google Shape;79;p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0" name="Google Shape;80;p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" name="Google Shape;81;p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" name="Google Shape;82;p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83" name="Google Shape;83;p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" name="Google Shape;84;p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" name="Google Shape;85;p9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87" name="Google Shape;8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88" name="Google Shape;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91" name="Google Shape;9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0"/>
          <p:cNvGrpSpPr/>
          <p:nvPr/>
        </p:nvGrpSpPr>
        <p:grpSpPr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93" name="Google Shape;93;p1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" name="Google Shape;94;p1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" name="Google Shape;95;p1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6" name="Google Shape;96;p1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" name="Google Shape;97;p1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" name="Google Shape;98;p1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9" name="Google Shape;99;p1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" name="Google Shape;100;p1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p1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0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hyperlink" Target="https://www.verifiedmarketreports.com/ru/product/industrial-software-market/" TargetMode="External"/><Relationship Id="rId5" Type="http://schemas.openxmlformats.org/officeDocument/2006/relationships/hyperlink" Target="https://www.kommersant.ru/doc/7691784" TargetMode="External"/><Relationship Id="rId6" Type="http://schemas.openxmlformats.org/officeDocument/2006/relationships/hyperlink" Target="https://spark-interfax.ru/map/belgorodskaya-oblast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17.png"/><Relationship Id="rId5" Type="http://schemas.openxmlformats.org/officeDocument/2006/relationships/image" Target="../media/image14.png"/><Relationship Id="rId6" Type="http://schemas.openxmlformats.org/officeDocument/2006/relationships/image" Target="../media/image19.jpg"/><Relationship Id="rId7" Type="http://schemas.openxmlformats.org/officeDocument/2006/relationships/image" Target="../media/image11.png"/><Relationship Id="rId8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текст, снимок экрана, Шрифт, Цвет электрик&#10;&#10;Содержимое, созданное искусственным интеллектом, может быть неверным." id="107" name="Google Shape;10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2"/>
          <p:cNvSpPr txBox="1"/>
          <p:nvPr>
            <p:ph type="title"/>
          </p:nvPr>
        </p:nvSpPr>
        <p:spPr>
          <a:xfrm>
            <a:off x="335360" y="188640"/>
            <a:ext cx="50406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4800">
                <a:solidFill>
                  <a:schemeClr val="lt1"/>
                </a:solidFill>
              </a:rPr>
              <a:t>«CodeCraft»</a:t>
            </a:r>
            <a:endParaRPr/>
          </a:p>
        </p:txBody>
      </p:sp>
      <p:sp>
        <p:nvSpPr>
          <p:cNvPr id="114" name="Google Shape;114;p12"/>
          <p:cNvSpPr txBox="1"/>
          <p:nvPr/>
        </p:nvSpPr>
        <p:spPr>
          <a:xfrm>
            <a:off x="165750" y="1912075"/>
            <a:ext cx="11459100" cy="40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 lnSpcReduction="1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b="1" lang="ru-RU" sz="4400">
                <a:solidFill>
                  <a:srgbClr val="243979"/>
                </a:solidFill>
              </a:rPr>
              <a:t>Web-приложение для аренды станков и промышленного оборудования</a:t>
            </a:r>
            <a:endParaRPr b="1" i="0" sz="16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t/>
            </a:r>
            <a:endParaRPr b="0" i="0" sz="6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</a:pPr>
            <a:r>
              <a:rPr b="0" i="0" lang="ru-RU" sz="2200" u="none" cap="none" strike="noStrike">
                <a:solidFill>
                  <a:srgbClr val="243979"/>
                </a:solidFill>
                <a:latin typeface="Arial"/>
                <a:ea typeface="Arial"/>
                <a:cs typeface="Arial"/>
                <a:sym typeface="Arial"/>
              </a:rPr>
              <a:t>ЛИДЕР КОМАНДЫ: </a:t>
            </a:r>
            <a:r>
              <a:rPr lang="ru-RU" sz="2200">
                <a:solidFill>
                  <a:srgbClr val="243979"/>
                </a:solidFill>
              </a:rPr>
              <a:t>Галицкая Яна Андреевна</a:t>
            </a:r>
            <a:r>
              <a:rPr b="0" i="0" lang="ru-RU" sz="2200" u="none" cap="none" strike="noStrike">
                <a:solidFill>
                  <a:srgbClr val="24397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2"/>
          <p:cNvSpPr txBox="1"/>
          <p:nvPr/>
        </p:nvSpPr>
        <p:spPr>
          <a:xfrm>
            <a:off x="479376" y="6237312"/>
            <a:ext cx="50406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 fontScale="6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00000"/>
              <a:buFont typeface="Calibri"/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АКСЕЛЕРАТОР 2.10</a:t>
            </a:r>
            <a:endParaRPr b="0" i="0" sz="6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34995" y="1275200"/>
            <a:ext cx="2626155" cy="86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4100" y="3229523"/>
            <a:ext cx="2570625" cy="2344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2"/>
          <p:cNvPicPr preferRelativeResize="0"/>
          <p:nvPr/>
        </p:nvPicPr>
        <p:blipFill rotWithShape="1">
          <a:blip r:embed="rId6">
            <a:alphaModFix/>
          </a:blip>
          <a:srcRect b="0" l="0" r="0" t="12724"/>
          <a:stretch/>
        </p:blipFill>
        <p:spPr>
          <a:xfrm>
            <a:off x="7761300" y="3539887"/>
            <a:ext cx="1875026" cy="163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30575" y="3539876"/>
            <a:ext cx="1875024" cy="1451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3"/>
          <p:cNvSpPr txBox="1"/>
          <p:nvPr>
            <p:ph type="title"/>
          </p:nvPr>
        </p:nvSpPr>
        <p:spPr>
          <a:xfrm>
            <a:off x="415721" y="175247"/>
            <a:ext cx="50406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r>
              <a:rPr b="1" lang="ru-RU" sz="4800">
                <a:solidFill>
                  <a:schemeClr val="lt1"/>
                </a:solidFill>
              </a:rPr>
              <a:t>АКТУАЛЬНОСТЬ</a:t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152400" y="1304000"/>
            <a:ext cx="11766900" cy="60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73763"/>
                </a:solidFill>
              </a:rPr>
              <a:t>В чём сложность выхода</a:t>
            </a:r>
            <a:r>
              <a:rPr lang="ru-RU" sz="2000">
                <a:solidFill>
                  <a:srgbClr val="073763"/>
                </a:solidFill>
              </a:rPr>
              <a:t> – </a:t>
            </a:r>
            <a:r>
              <a:rPr lang="ru-RU" sz="2000">
                <a:solidFill>
                  <a:srgbClr val="073763"/>
                </a:solidFill>
              </a:rPr>
              <a:t>узкоспециализированная</a:t>
            </a:r>
            <a:r>
              <a:rPr lang="ru-RU" sz="2000">
                <a:solidFill>
                  <a:srgbClr val="073763"/>
                </a:solidFill>
              </a:rPr>
              <a:t> направленность производства: производство для энергетики (выход на онлайн сложен, потому что энергетические заказы через торги и госзаказы).</a:t>
            </a:r>
            <a:endParaRPr sz="20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КЛИЕНТЫ УЖЕ ИЩУТ ОНЛАЙН</a:t>
            </a:r>
            <a:endParaRPr b="1"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Более 70% B2B-клиентов начинают поиск оборудования в цифровой среде</a:t>
            </a:r>
            <a:endParaRPr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Отсутствие компании в онлайн-пространстве = потеря потенциальных заказчиков</a:t>
            </a:r>
            <a:endParaRPr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Конкуренты уже активно используют digital-каналы для привлечения клиентов</a:t>
            </a:r>
            <a:endParaRPr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b="1"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НЕДОГРУЗКА СТАНКОВ СНИЖАЕТ РЕНТАБЕЛЬНОСТЬ</a:t>
            </a:r>
            <a:endParaRPr b="1"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Значительная часть оборудования регулярно простаивает между заказами</a:t>
            </a:r>
            <a:endParaRPr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Традиционные каналы продаж не позволяют оперативно заполнять "окна" в графике</a:t>
            </a:r>
            <a:endParaRPr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Низкая оборачиваемость парка негативно влияет на ключевые финансовые показатели</a:t>
            </a:r>
            <a:endParaRPr sz="20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7376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7376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>
            <p:ph type="title"/>
          </p:nvPr>
        </p:nvSpPr>
        <p:spPr>
          <a:xfrm>
            <a:off x="335360" y="188640"/>
            <a:ext cx="50406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4800">
                <a:solidFill>
                  <a:schemeClr val="lt1"/>
                </a:solidFill>
              </a:rPr>
              <a:t>ПРОБЛЕМА</a:t>
            </a:r>
            <a:endParaRPr/>
          </a:p>
        </p:txBody>
      </p:sp>
      <p:sp>
        <p:nvSpPr>
          <p:cNvPr id="133" name="Google Shape;133;p14"/>
          <p:cNvSpPr/>
          <p:nvPr/>
        </p:nvSpPr>
        <p:spPr>
          <a:xfrm>
            <a:off x="407400" y="2506070"/>
            <a:ext cx="11377200" cy="20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243979"/>
                </a:solidFill>
              </a:rPr>
              <a:t>БЕЛЭНЕРГОМАШ-БЗЭМ ИСПЫТЫВАЕТ ПРОБЛЕМУ В ПРОСТОЕ СТАНКОВ ПРИ ВЫПОЛНЕНИИ ЗАКАЗОВ. СЕЙЧАС КОМПАНИЯ ЗАГРУЖАЕТ СТАНКИ </a:t>
            </a:r>
            <a:r>
              <a:rPr b="1" lang="ru-RU" sz="2200">
                <a:solidFill>
                  <a:srgbClr val="243979"/>
                </a:solidFill>
                <a:latin typeface="Roboto"/>
                <a:ea typeface="Roboto"/>
                <a:cs typeface="Roboto"/>
                <a:sym typeface="Roboto"/>
              </a:rPr>
              <a:t>ВНУТРЕННЕЙ НОМЕНКЛАТУРОЙ ПО МЕРЕ ЕЕ ПОСТУПЛЕНИЯ. </a:t>
            </a:r>
            <a:r>
              <a:rPr b="1" lang="ru-RU" sz="2200">
                <a:solidFill>
                  <a:srgbClr val="243979"/>
                </a:solidFill>
              </a:rPr>
              <a:t>ДЛЯ ЕЁ РЕШЕНИЯ ЗАКАЗЧИК ХОЧЕТ РАЗРАБОТАТЬ СЕРВИС ПО ОПТИМИЗАЦИИ ЗАГРУЗКИ ПРОИЗВОДСТВЕННЫХ МОЩНОСТЕЙ.</a:t>
            </a:r>
            <a:r>
              <a:rPr b="1" i="0" lang="ru-RU" sz="2200" u="none" cap="none" strike="noStrike">
                <a:solidFill>
                  <a:srgbClr val="24397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22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243979"/>
              </a:solidFill>
            </a:endParaRPr>
          </a:p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243979"/>
              </a:solidFill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243979"/>
              </a:solidFill>
            </a:endParaRPr>
          </a:p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200" u="none" cap="none" strike="noStrike">
                <a:solidFill>
                  <a:srgbClr val="243979"/>
                </a:solidFill>
                <a:latin typeface="Arial"/>
                <a:ea typeface="Arial"/>
                <a:cs typeface="Arial"/>
                <a:sym typeface="Arial"/>
              </a:rPr>
              <a:t>*Проблема была </a:t>
            </a:r>
            <a:r>
              <a:rPr b="1" lang="ru-RU" sz="2200">
                <a:solidFill>
                  <a:srgbClr val="243979"/>
                </a:solidFill>
              </a:rPr>
              <a:t>адаптирована</a:t>
            </a:r>
            <a:r>
              <a:rPr b="1" lang="ru-RU" sz="2200">
                <a:solidFill>
                  <a:srgbClr val="243979"/>
                </a:solidFill>
              </a:rPr>
              <a:t> под потребности клиента</a:t>
            </a:r>
            <a:r>
              <a:rPr b="1" i="0" lang="ru-RU" sz="2200" u="none" cap="none" strike="noStrike">
                <a:solidFill>
                  <a:srgbClr val="243979"/>
                </a:solidFill>
                <a:latin typeface="Arial"/>
                <a:ea typeface="Arial"/>
                <a:cs typeface="Arial"/>
                <a:sym typeface="Arial"/>
              </a:rPr>
              <a:t> после интервью с заказчиком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type="title"/>
          </p:nvPr>
        </p:nvSpPr>
        <p:spPr>
          <a:xfrm>
            <a:off x="335360" y="188640"/>
            <a:ext cx="5040560" cy="864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3200">
                <a:solidFill>
                  <a:schemeClr val="lt1"/>
                </a:solidFill>
              </a:rPr>
              <a:t>ОПИСАНИЕ ПРОДУКТА</a:t>
            </a:r>
            <a:br>
              <a:rPr b="1" lang="ru-RU" sz="3200">
                <a:solidFill>
                  <a:schemeClr val="lt1"/>
                </a:solidFill>
              </a:rPr>
            </a:br>
            <a:r>
              <a:rPr b="1" lang="ru-RU" sz="3200">
                <a:solidFill>
                  <a:schemeClr val="lt1"/>
                </a:solidFill>
              </a:rPr>
              <a:t>И ТЕХНОЛОГИИ</a:t>
            </a:r>
            <a:endParaRPr b="1" sz="3200">
              <a:solidFill>
                <a:schemeClr val="lt1"/>
              </a:solidFill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-59850" y="1283750"/>
            <a:ext cx="123117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19100" marR="419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Цель:</a:t>
            </a: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Создать онлайн-сервис, который превращает простой станков в доход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191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Ключевые функции платформы: </a:t>
            </a:r>
            <a:endParaRPr b="1"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Фильтрация по ключевым параметрам: тип операции, точность, материал, габариты.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Интуитивный подбор оборудования под задачу клиента, а не под его знание моделей.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Прямая интеграция с графиком работы станков.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Клиент видит и бронирует только свободные окна, исключая двойные заказы.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Возможность бронирования как срочных, так и долгосрочных периодов.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Минимальное количество шагов для оформления онлайн-заявки и подтверждения брони.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191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Результат для бизнеса:</a:t>
            </a:r>
            <a:endParaRPr b="1"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Сокращение простоя за счет круглосуточного доступа к бронированию.</a:t>
            </a:r>
            <a:endParaRPr sz="2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876300" marR="4191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73763"/>
              </a:buClr>
              <a:buSzPts val="2000"/>
              <a:buFont typeface="Roboto"/>
              <a:buChar char="●"/>
            </a:pPr>
            <a:r>
              <a:rPr lang="ru-RU" sz="20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Привлечение новых клиентов через удобный и современный сервис.</a:t>
            </a:r>
            <a:endParaRPr sz="20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title"/>
          </p:nvPr>
        </p:nvSpPr>
        <p:spPr>
          <a:xfrm>
            <a:off x="335360" y="188640"/>
            <a:ext cx="5040560" cy="864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3200">
                <a:solidFill>
                  <a:schemeClr val="lt1"/>
                </a:solidFill>
              </a:rPr>
              <a:t>АНАЛИЗ КОНКУРЕНТОВ</a:t>
            </a:r>
            <a:endParaRPr b="1" sz="3200">
              <a:solidFill>
                <a:schemeClr val="lt1"/>
              </a:solidFill>
            </a:endParaRPr>
          </a:p>
        </p:txBody>
      </p:sp>
      <p:pic>
        <p:nvPicPr>
          <p:cNvPr id="148" name="Google Shape;14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9950" y="1236425"/>
            <a:ext cx="7813126" cy="473192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 txBox="1"/>
          <p:nvPr/>
        </p:nvSpPr>
        <p:spPr>
          <a:xfrm>
            <a:off x="-172250" y="1356350"/>
            <a:ext cx="4241100" cy="1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Мы предлагаем уникальный продукт, которого ещё нет на рынке</a:t>
            </a:r>
            <a:endParaRPr sz="220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>
            <p:ph type="title"/>
          </p:nvPr>
        </p:nvSpPr>
        <p:spPr>
          <a:xfrm>
            <a:off x="335360" y="188640"/>
            <a:ext cx="5040560" cy="864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4800">
                <a:solidFill>
                  <a:schemeClr val="lt1"/>
                </a:solidFill>
              </a:rPr>
              <a:t>АНАЛИЗ РЫНКА</a:t>
            </a:r>
            <a:endParaRPr b="1" sz="4800">
              <a:solidFill>
                <a:schemeClr val="lt1"/>
              </a:solidFill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181175" y="1265550"/>
            <a:ext cx="10440600" cy="51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>
                <a:solidFill>
                  <a:srgbClr val="073763"/>
                </a:solidFill>
              </a:rPr>
              <a:t>В настоящее время в энергетической сфере насчитывается 50 энергомашиностроительных предприятий, лидерами являются ПАО «Силовые машины» и ПАО «Атомэнергомаш» (2023 год)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1700">
                <a:solidFill>
                  <a:srgbClr val="073763"/>
                </a:solidFill>
              </a:rPr>
              <a:t>TAM</a:t>
            </a:r>
            <a:r>
              <a:rPr lang="ru-RU" sz="1700">
                <a:solidFill>
                  <a:srgbClr val="073763"/>
                </a:solidFill>
              </a:rPr>
              <a:t> - </a:t>
            </a:r>
            <a:r>
              <a:rPr lang="ru-RU" sz="1700" u="sng">
                <a:solidFill>
                  <a:schemeClr val="hlink"/>
                </a:solidFill>
                <a:hlinkClick r:id="rId4"/>
              </a:rPr>
              <a:t>объём рынка ПО для производства в мире</a:t>
            </a:r>
            <a:r>
              <a:rPr lang="ru-RU" sz="1700">
                <a:solidFill>
                  <a:srgbClr val="073763"/>
                </a:solidFill>
                <a:highlight>
                  <a:srgbClr val="FFFFFF"/>
                </a:highlight>
              </a:rPr>
              <a:t> </a:t>
            </a:r>
            <a:r>
              <a:rPr lang="ru-RU" sz="1700">
                <a:solidFill>
                  <a:srgbClr val="073763"/>
                </a:solidFill>
                <a:highlight>
                  <a:srgbClr val="FFFFFF"/>
                </a:highlight>
              </a:rPr>
              <a:t>- 30 млрд долларов</a:t>
            </a:r>
            <a:endParaRPr sz="170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70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1700">
                <a:solidFill>
                  <a:srgbClr val="073763"/>
                </a:solidFill>
              </a:rPr>
              <a:t>SAM </a:t>
            </a:r>
            <a:r>
              <a:rPr lang="ru-RU" sz="1700">
                <a:solidFill>
                  <a:srgbClr val="073763"/>
                </a:solidFill>
              </a:rPr>
              <a:t>- </a:t>
            </a:r>
            <a:r>
              <a:rPr lang="ru-RU" sz="1700" u="sng">
                <a:solidFill>
                  <a:schemeClr val="hlink"/>
                </a:solidFill>
                <a:hlinkClick r:id="rId5"/>
              </a:rPr>
              <a:t>объём рынка ПО для производства в России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>
                <a:solidFill>
                  <a:srgbClr val="073763"/>
                </a:solidFill>
                <a:highlight>
                  <a:srgbClr val="FFFFFF"/>
                </a:highlight>
              </a:rPr>
              <a:t>Объем российского рынка промышленного программного обеспечения (ПО) за 2024 год вырос на 17,6%, до 60 млрд руб., следует из совместного исследования МФТИ, SK Capital и группы ОМЗ «Перспективные технологии».</a:t>
            </a:r>
            <a:endParaRPr sz="170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7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ru-RU" sz="1700">
                <a:solidFill>
                  <a:srgbClr val="073763"/>
                </a:solidFill>
              </a:rPr>
              <a:t>SOM</a:t>
            </a:r>
            <a:r>
              <a:rPr lang="ru-RU" sz="1700">
                <a:solidFill>
                  <a:srgbClr val="073763"/>
                </a:solidFill>
              </a:rPr>
              <a:t> - количество крупных предприятий в регионе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>
                <a:solidFill>
                  <a:srgbClr val="073763"/>
                </a:solidFill>
              </a:rPr>
              <a:t>Считали по выручке на основе </a:t>
            </a:r>
            <a:r>
              <a:rPr lang="ru-RU" sz="1700" u="sng">
                <a:solidFill>
                  <a:schemeClr val="hlink"/>
                </a:solidFill>
                <a:hlinkClick r:id="rId6"/>
              </a:rPr>
              <a:t>статистики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700">
                <a:solidFill>
                  <a:srgbClr val="073763"/>
                </a:solidFill>
              </a:rPr>
              <a:t>(Крупные - больше 2 млрд руб., средние - от 800 млн до 2 млрд руб.)</a:t>
            </a:r>
            <a:br>
              <a:rPr lang="ru-RU" sz="1700">
                <a:solidFill>
                  <a:srgbClr val="073763"/>
                </a:solidFill>
              </a:rPr>
            </a:br>
            <a:r>
              <a:rPr b="1" lang="ru-RU" sz="1700">
                <a:solidFill>
                  <a:srgbClr val="073763"/>
                </a:solidFill>
              </a:rPr>
              <a:t>Итого: </a:t>
            </a:r>
            <a:r>
              <a:rPr lang="ru-RU" sz="1700">
                <a:solidFill>
                  <a:srgbClr val="073763"/>
                </a:solidFill>
              </a:rPr>
              <a:t>средние+крупные - </a:t>
            </a:r>
            <a:r>
              <a:rPr b="1" lang="ru-RU" sz="1700">
                <a:solidFill>
                  <a:srgbClr val="073763"/>
                </a:solidFill>
              </a:rPr>
              <a:t>412</a:t>
            </a:r>
            <a:r>
              <a:rPr lang="ru-RU" sz="1700">
                <a:solidFill>
                  <a:srgbClr val="073763"/>
                </a:solidFill>
              </a:rPr>
              <a:t> предприятий, только крупные - </a:t>
            </a:r>
            <a:r>
              <a:rPr b="1" lang="ru-RU" sz="1700">
                <a:solidFill>
                  <a:srgbClr val="073763"/>
                </a:solidFill>
              </a:rPr>
              <a:t>228</a:t>
            </a:r>
            <a:r>
              <a:rPr lang="ru-RU" sz="1700">
                <a:solidFill>
                  <a:srgbClr val="073763"/>
                </a:solidFill>
              </a:rPr>
              <a:t> предприятий</a:t>
            </a:r>
            <a:endParaRPr sz="17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8"/>
          <p:cNvSpPr txBox="1"/>
          <p:nvPr>
            <p:ph type="title"/>
          </p:nvPr>
        </p:nvSpPr>
        <p:spPr>
          <a:xfrm>
            <a:off x="335360" y="188640"/>
            <a:ext cx="5040560" cy="864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4800">
                <a:solidFill>
                  <a:schemeClr val="lt1"/>
                </a:solidFill>
              </a:rPr>
              <a:t>БИЗНЕС-МОДЕЛЬ</a:t>
            </a:r>
            <a:endParaRPr b="1" sz="4800">
              <a:solidFill>
                <a:schemeClr val="lt1"/>
              </a:solidFill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287509" y="1789900"/>
            <a:ext cx="11904600" cy="44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Мы выстраиваем долгосрочное партнерство, основанное на принципах прозрачности и гибкости. Наше взаимодействие состоит из двух ключевых этапов, закрепленных в договорных отношениях.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СОЗДАНИЕ РЕШЕНИЯ</a:t>
            </a:r>
            <a:endParaRPr b="1"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Рамочный договор на разработку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Roboto"/>
              <a:buChar char="●"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Совместная работа над цифровым продуктом, полностью соответствующим специфике вашего оборудования и бизнес-процессов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Roboto"/>
              <a:buChar char="●"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Вы получаете индивидуальную платформу «под ключ», а не универсальный шаблонный сервис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Roboto"/>
              <a:buChar char="●"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Четкое планирование сроков и бюджета на этапе разработки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ЭКСПЛУАТАЦИЯ И РАЗВИТИЕ</a:t>
            </a:r>
            <a:endParaRPr b="1"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Сервисное сопровождение по доп. соглашениям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Мы обеспечиваем непрерывную эффективность платформы после запуска: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Roboto"/>
              <a:buChar char="●"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Техническая поддержка — гарантированная стабильность работы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Roboto"/>
              <a:buChar char="●"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Контент-сопровождение — актуализация каталога и данных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Roboto"/>
              <a:buChar char="●"/>
            </a:pPr>
            <a:r>
              <a:rPr lang="ru-RU" sz="15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Развитие функционала — добавление новых возможностей по вашим запросам</a:t>
            </a:r>
            <a:endParaRPr sz="15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500">
              <a:solidFill>
                <a:srgbClr val="073763"/>
              </a:solidFill>
            </a:endParaRPr>
          </a:p>
        </p:txBody>
      </p:sp>
      <p:sp>
        <p:nvSpPr>
          <p:cNvPr id="166" name="Google Shape;166;p18"/>
          <p:cNvSpPr txBox="1"/>
          <p:nvPr/>
        </p:nvSpPr>
        <p:spPr>
          <a:xfrm>
            <a:off x="287535" y="1283739"/>
            <a:ext cx="7848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243979"/>
                </a:solidFill>
              </a:rPr>
              <a:t>B2B 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/>
          <p:nvPr>
            <p:ph type="title"/>
          </p:nvPr>
        </p:nvSpPr>
        <p:spPr>
          <a:xfrm>
            <a:off x="335360" y="188640"/>
            <a:ext cx="50406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3200">
                <a:solidFill>
                  <a:schemeClr val="lt1"/>
                </a:solidFill>
              </a:rPr>
              <a:t>ИНДУСТРИАЛЬНЫЕ</a:t>
            </a:r>
            <a:r>
              <a:rPr b="1" lang="ru-RU" sz="3200">
                <a:solidFill>
                  <a:schemeClr val="lt1"/>
                </a:solidFill>
              </a:rPr>
              <a:t> ПАРТНЕРЫ</a:t>
            </a:r>
            <a:endParaRPr b="1" sz="3200">
              <a:solidFill>
                <a:schemeClr val="lt1"/>
              </a:solidFill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335360" y="1575927"/>
            <a:ext cx="7848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73763"/>
                </a:solidFill>
              </a:rPr>
              <a:t>ООО “Белэнергомаш-БЗЭМ”</a:t>
            </a:r>
            <a:endParaRPr b="0" i="0" sz="30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335350" y="2490250"/>
            <a:ext cx="117387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073763"/>
                </a:solidFill>
              </a:rPr>
              <a:t>Нами была выбрана задача: Разработка Wеb-сервиса/приложения для подбора продукции из каталогов ООО “Белэнергомаш-БЗЭМ”. После встречи с индустриальным партнером тема была адаптирована, и теперь нам требуется разработать сервис для продвижения времени работы станка, чтобы увеличить их производительность. Для работы над проектом была проведена очная встреча и создан чат для решения вопросов с заказчиком. В планах </a:t>
            </a:r>
            <a:r>
              <a:rPr lang="ru-RU" sz="2200">
                <a:solidFill>
                  <a:srgbClr val="073763"/>
                </a:solidFill>
              </a:rPr>
              <a:t>индустриальный</a:t>
            </a:r>
            <a:r>
              <a:rPr lang="ru-RU" sz="2200">
                <a:solidFill>
                  <a:srgbClr val="073763"/>
                </a:solidFill>
              </a:rPr>
              <a:t> </a:t>
            </a:r>
            <a:r>
              <a:rPr lang="ru-RU" sz="2200">
                <a:solidFill>
                  <a:srgbClr val="073763"/>
                </a:solidFill>
              </a:rPr>
              <a:t>партнер</a:t>
            </a:r>
            <a:r>
              <a:rPr lang="ru-RU" sz="2200">
                <a:solidFill>
                  <a:srgbClr val="073763"/>
                </a:solidFill>
              </a:rPr>
              <a:t> покупает наш продукт и пускает его в работу, в случае неполадок оформляем доп.договор о технической поддержке продукта.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4575" y="1438300"/>
            <a:ext cx="3024300" cy="35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8975" y="1373275"/>
            <a:ext cx="453124" cy="48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 txBox="1"/>
          <p:nvPr>
            <p:ph type="title"/>
          </p:nvPr>
        </p:nvSpPr>
        <p:spPr>
          <a:xfrm>
            <a:off x="335360" y="188640"/>
            <a:ext cx="5040560" cy="864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3200">
                <a:solidFill>
                  <a:schemeClr val="lt1"/>
                </a:solidFill>
              </a:rPr>
              <a:t>ТЕКУЩИЕ РЕЗУЛЬТАТЫ </a:t>
            </a:r>
            <a:endParaRPr b="1" sz="3200">
              <a:solidFill>
                <a:schemeClr val="lt1"/>
              </a:solidFill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481925" y="1727050"/>
            <a:ext cx="111255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243979"/>
                </a:solidFill>
              </a:rPr>
              <a:t>Текущие результаты: </a:t>
            </a:r>
            <a:r>
              <a:rPr lang="ru-RU" sz="2200">
                <a:solidFill>
                  <a:srgbClr val="243979"/>
                </a:solidFill>
              </a:rPr>
              <a:t>проработана идея, проведено проблемное интервью с заказчиком, по результатам которого адаптирована проблема заказчика и бизнес-требования к продукту </a:t>
            </a:r>
            <a:endParaRPr sz="2200">
              <a:solidFill>
                <a:srgbClr val="243979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43979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rgbClr val="243979"/>
                </a:solidFill>
              </a:rPr>
              <a:t>Планы развития: </a:t>
            </a:r>
            <a:r>
              <a:rPr lang="ru-RU" sz="2200">
                <a:solidFill>
                  <a:srgbClr val="243979"/>
                </a:solidFill>
              </a:rPr>
              <a:t>сформулировать функциональные требования к продукту, разработать прототип и протестировать его с заказчиком. Дальнейшее развитие проекта с другими клиентами.</a:t>
            </a:r>
            <a:endParaRPr sz="2200">
              <a:solidFill>
                <a:srgbClr val="243979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43979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243979"/>
                </a:solidFill>
              </a:rPr>
              <a:t>Для дальнейшей реализации нашего проекта необходимы системные консультации со специалистами.</a:t>
            </a:r>
            <a:endParaRPr sz="2200">
              <a:solidFill>
                <a:srgbClr val="243979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43979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4397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1"/>
          <p:cNvSpPr txBox="1"/>
          <p:nvPr>
            <p:ph type="title"/>
          </p:nvPr>
        </p:nvSpPr>
        <p:spPr>
          <a:xfrm>
            <a:off x="335360" y="188640"/>
            <a:ext cx="5040560" cy="864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4800">
                <a:solidFill>
                  <a:schemeClr val="lt1"/>
                </a:solidFill>
              </a:rPr>
              <a:t>КОМАНДА</a:t>
            </a:r>
            <a:endParaRPr b="1" sz="4800">
              <a:solidFill>
                <a:schemeClr val="lt1"/>
              </a:solidFill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360399" y="3409675"/>
            <a:ext cx="23034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243979"/>
                </a:solidFill>
              </a:rPr>
              <a:t>Галицкая Яна Андреевна</a:t>
            </a:r>
            <a:endParaRPr b="1" i="0" sz="20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43979"/>
                </a:solidFill>
              </a:rPr>
              <a:t>Лидер команды, менеджер</a:t>
            </a:r>
            <a:endParaRPr b="0" i="0" sz="24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2656000" y="3467225"/>
            <a:ext cx="22278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243979"/>
                </a:solidFill>
              </a:rPr>
              <a:t>Жукова Мария Евгеньевна</a:t>
            </a:r>
            <a:endParaRPr b="1" sz="20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43979"/>
                </a:solidFill>
              </a:rPr>
              <a:t>Системный аналитик</a:t>
            </a:r>
            <a:endParaRPr b="0" i="0" sz="16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7380158" y="3378932"/>
            <a:ext cx="21612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243979"/>
                </a:solidFill>
              </a:rPr>
              <a:t>Воробьёва</a:t>
            </a:r>
            <a:endParaRPr b="1" sz="20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243979"/>
                </a:solidFill>
              </a:rPr>
              <a:t>Валерия</a:t>
            </a:r>
            <a:endParaRPr b="1" sz="20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243979"/>
                </a:solidFill>
              </a:rPr>
              <a:t>Михайловна</a:t>
            </a:r>
            <a:endParaRPr b="1" sz="20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rgbClr val="243979"/>
                </a:solidFill>
              </a:rPr>
              <a:t>Дизайнер</a:t>
            </a:r>
            <a:endParaRPr b="0" i="0" sz="17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9610585" y="3436220"/>
            <a:ext cx="2161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243979"/>
                </a:solidFill>
              </a:rPr>
              <a:t>Смецкой Александр Иванович</a:t>
            </a:r>
            <a:endParaRPr b="1" sz="20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24397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243979"/>
                </a:solidFill>
              </a:rPr>
              <a:t>Разработчик, </a:t>
            </a:r>
            <a:r>
              <a:rPr lang="ru-RU" sz="1600">
                <a:solidFill>
                  <a:srgbClr val="243979"/>
                </a:solidFill>
              </a:rPr>
              <a:t>администратор</a:t>
            </a:r>
            <a:r>
              <a:rPr lang="ru-RU" sz="1600">
                <a:solidFill>
                  <a:srgbClr val="243979"/>
                </a:solidFill>
              </a:rPr>
              <a:t> бд</a:t>
            </a:r>
            <a:endParaRPr b="0" i="0" sz="16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178026" y="4978500"/>
            <a:ext cx="7358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200" u="none" cap="none" strike="noStrike">
                <a:solidFill>
                  <a:srgbClr val="073763"/>
                </a:solidFill>
              </a:rPr>
              <a:t>Наставник:</a:t>
            </a:r>
            <a:r>
              <a:rPr b="0" i="0" lang="ru-RU" sz="22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 Лукьянченко Артём Владимирович</a:t>
            </a:r>
            <a:endParaRPr b="0" i="0" sz="22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170755" y="5409300"/>
            <a:ext cx="6653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200" u="none" cap="none" strike="noStrike">
                <a:solidFill>
                  <a:srgbClr val="073763"/>
                </a:solidFill>
              </a:rPr>
              <a:t>Трекер:</a:t>
            </a:r>
            <a:r>
              <a:rPr b="0" i="0" lang="ru-RU" sz="22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  Ворохоб Юлия </a:t>
            </a:r>
            <a:r>
              <a:rPr lang="ru-RU" sz="2200">
                <a:solidFill>
                  <a:srgbClr val="073763"/>
                </a:solidFill>
              </a:rPr>
              <a:t>Александровна</a:t>
            </a:r>
            <a:endParaRPr b="0" i="0" sz="22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21"/>
          <p:cNvPicPr preferRelativeResize="0"/>
          <p:nvPr/>
        </p:nvPicPr>
        <p:blipFill rotWithShape="1">
          <a:blip r:embed="rId4">
            <a:alphaModFix/>
          </a:blip>
          <a:srcRect b="4955" l="5975" r="2658" t="1726"/>
          <a:stretch/>
        </p:blipFill>
        <p:spPr>
          <a:xfrm>
            <a:off x="2859652" y="1585013"/>
            <a:ext cx="1829600" cy="1838515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2013" y="1572325"/>
            <a:ext cx="1887675" cy="18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1"/>
          <p:cNvSpPr txBox="1"/>
          <p:nvPr/>
        </p:nvSpPr>
        <p:spPr>
          <a:xfrm>
            <a:off x="4859312" y="3378913"/>
            <a:ext cx="23508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243979"/>
                </a:solidFill>
              </a:rPr>
              <a:t>Каменева Валерия Алексеевна</a:t>
            </a:r>
            <a:endParaRPr b="1" i="0" sz="20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243979"/>
                </a:solidFill>
                <a:latin typeface="Arial"/>
                <a:ea typeface="Arial"/>
                <a:cs typeface="Arial"/>
                <a:sym typeface="Arial"/>
              </a:rPr>
              <a:t>Р</a:t>
            </a:r>
            <a:r>
              <a:rPr lang="ru-RU" sz="1600">
                <a:solidFill>
                  <a:srgbClr val="243979"/>
                </a:solidFill>
              </a:rPr>
              <a:t>азработчик, </a:t>
            </a:r>
            <a:r>
              <a:rPr lang="ru-RU" sz="1600">
                <a:solidFill>
                  <a:srgbClr val="243979"/>
                </a:solidFill>
              </a:rPr>
              <a:t>тестировщик</a:t>
            </a:r>
            <a:endParaRPr b="0" i="0" sz="16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21"/>
          <p:cNvPicPr preferRelativeResize="0"/>
          <p:nvPr/>
        </p:nvPicPr>
        <p:blipFill rotWithShape="1">
          <a:blip r:embed="rId6">
            <a:alphaModFix/>
          </a:blip>
          <a:srcRect b="32327" l="18152" r="27136" t="30471"/>
          <a:stretch/>
        </p:blipFill>
        <p:spPr>
          <a:xfrm>
            <a:off x="9805425" y="1600576"/>
            <a:ext cx="1829600" cy="186665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" name="Google Shape;200;p21"/>
          <p:cNvPicPr preferRelativeResize="0"/>
          <p:nvPr/>
        </p:nvPicPr>
        <p:blipFill rotWithShape="1">
          <a:blip r:embed="rId7">
            <a:alphaModFix/>
          </a:blip>
          <a:srcRect b="0" l="0" r="7595" t="3288"/>
          <a:stretch/>
        </p:blipFill>
        <p:spPr>
          <a:xfrm>
            <a:off x="7447012" y="1585032"/>
            <a:ext cx="1829600" cy="1838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 rotWithShape="1">
          <a:blip r:embed="rId8">
            <a:alphaModFix/>
          </a:blip>
          <a:srcRect b="20281" l="9743" r="8856" t="17714"/>
          <a:stretch/>
        </p:blipFill>
        <p:spPr>
          <a:xfrm>
            <a:off x="597275" y="1542708"/>
            <a:ext cx="1829599" cy="1858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2"/>
          <p:cNvSpPr txBox="1"/>
          <p:nvPr>
            <p:ph type="title"/>
          </p:nvPr>
        </p:nvSpPr>
        <p:spPr>
          <a:xfrm>
            <a:off x="335360" y="188640"/>
            <a:ext cx="5040560" cy="864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ru-RU" sz="4800">
                <a:solidFill>
                  <a:schemeClr val="lt1"/>
                </a:solidFill>
              </a:rPr>
              <a:t>КОНТАКТЫ</a:t>
            </a:r>
            <a:endParaRPr b="1" sz="4800">
              <a:solidFill>
                <a:schemeClr val="lt1"/>
              </a:solidFill>
            </a:endParaRPr>
          </a:p>
        </p:txBody>
      </p:sp>
      <p:pic>
        <p:nvPicPr>
          <p:cNvPr id="208" name="Google Shape;20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999" y="1836587"/>
            <a:ext cx="608526" cy="60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 txBox="1"/>
          <p:nvPr/>
        </p:nvSpPr>
        <p:spPr>
          <a:xfrm>
            <a:off x="5224748" y="1956194"/>
            <a:ext cx="312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rgbClr val="243979"/>
                </a:solidFill>
                <a:latin typeface="Arial"/>
                <a:ea typeface="Arial"/>
                <a:cs typeface="Arial"/>
                <a:sym typeface="Arial"/>
              </a:rPr>
              <a:t>@Telegram</a:t>
            </a:r>
            <a:endParaRPr b="0" i="0" sz="1800" u="none" cap="none" strike="noStrike">
              <a:solidFill>
                <a:srgbClr val="243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7150" y="2490401"/>
            <a:ext cx="3010600" cy="310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