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EFDF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73800" y="2540000"/>
            <a:ext cx="75438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5C4E3D"/>
                </a:solidFill>
                <a:latin typeface="Libre Baskerville"/>
              </a:defRPr>
            </a:pPr>
            <a:r>
              <a:t>Дроны для тушения пожаров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73800" y="4432300"/>
            <a:ext cx="75438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В современном мире технологии развиваются с невероятной скоростью, и дроны становятся важным инструментом в борьбе с пожарами. Они способны быстро и эффективно доставлять воду или огнетушащие вещества в труднодоступные места, улучшая общую пожарную безопасность.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EFD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2540000"/>
            <a:ext cx="127000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5C4E3D"/>
                </a:solidFill>
                <a:latin typeface="Libre Baskerville"/>
              </a:defRPr>
            </a:pPr>
            <a:r>
              <a:t>Эффективность дронов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3810000"/>
            <a:ext cx="63500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Дроны демонстрируют высокую эффективность в тушении пожаров благодаря своей скорости и маневренности. Они могут запустить свои действия значительно быстрее, чем традиционные методы, а также сократить время реагирования на чрезвычайные ситуации.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0" y="3810000"/>
            <a:ext cx="63500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Благодаря своей способности преодолевать барьеры, такие как горные массивы или обширные водоемы, дроны позволяют быстро оценить ситуацию с воздуха и обеспечить необходимые меры реагирования в любое время суток.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EFDF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73800" y="5080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5C4E3D"/>
                </a:solidFill>
                <a:latin typeface="Libre Baskerville"/>
              </a:defRPr>
            </a:pPr>
            <a:r>
              <a:t>Применение в авариях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73800" y="2032000"/>
            <a:ext cx="3657600" cy="2413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185400" y="2032000"/>
            <a:ext cx="3657600" cy="2413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273800" y="4699000"/>
            <a:ext cx="3657600" cy="2413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185400" y="4699000"/>
            <a:ext cx="3657600" cy="2413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2286000"/>
            <a:ext cx="34671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Спасение жизней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667000"/>
            <a:ext cx="34671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Дроны могут быстро доставлять спасательное оборудование туда, где это необходимо.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12400" y="2286000"/>
            <a:ext cx="34671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Мониторинг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12400" y="2667000"/>
            <a:ext cx="34671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Они помогают в наблюдении за распространением огня.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4953000"/>
            <a:ext cx="34671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Анализ данных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5334000"/>
            <a:ext cx="34671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Собранные данные учитываются для планирования действий.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12400" y="4953000"/>
            <a:ext cx="34671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Командование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12400" y="5334000"/>
            <a:ext cx="34671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Они взаимодействуют с командой на земле, увеличивая координацию.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EFDF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30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3556000"/>
            <a:ext cx="1270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5C4E3D"/>
                </a:solidFill>
                <a:latin typeface="Libre Baskerville"/>
              </a:defRPr>
            </a:pPr>
            <a:r>
              <a:t>Преимущества технологий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3150" y="4508500"/>
            <a:ext cx="12700" cy="3302000"/>
          </a:xfrm>
          <a:prstGeom prst="roundRect">
            <a:avLst>
              <a:gd name="adj" fmla="val 50000"/>
            </a:avLst>
          </a:prstGeom>
          <a:solidFill>
            <a:srgbClr val="DDD3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89000" y="47625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9000" y="45085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300">
                <a:solidFill>
                  <a:srgbClr val="454240"/>
                </a:solidFill>
                <a:latin typeface="Inter"/>
              </a:defRPr>
            </a:pPr>
            <a: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70000" y="49466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DDD3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89000" y="5969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9000" y="57023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300">
                <a:solidFill>
                  <a:srgbClr val="454240"/>
                </a:solidFill>
                <a:latin typeface="Inter"/>
              </a:defRPr>
            </a:pPr>
            <a: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0000" y="61531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DDD3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89000" y="7239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9000" y="69723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300">
                <a:solidFill>
                  <a:srgbClr val="454240"/>
                </a:solidFill>
                <a:latin typeface="Inter"/>
              </a:defRPr>
            </a:pPr>
            <a: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70000" y="74231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DDD3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05000" y="450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Скорость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05000" y="488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Дроны действуют быстрее, чем традиционные методы.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5000" y="577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Координация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05000" y="615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Легкость в интеграции в существующие системы.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05000" y="704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Доступность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05000" y="742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Теперь дроны доступны для большинства организаций.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EFDF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50000" y="1714500"/>
            <a:ext cx="762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5C4E3D"/>
                </a:solidFill>
                <a:latin typeface="Libre Baskerville"/>
              </a:defRPr>
            </a:pPr>
            <a:r>
              <a:t>Безопасность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350000" y="3175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350000" y="29210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300">
                <a:solidFill>
                  <a:srgbClr val="454240"/>
                </a:solidFill>
                <a:latin typeface="Inter"/>
              </a:defRPr>
            </a:pPr>
            <a: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50000" y="4445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50000" y="41783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300">
                <a:solidFill>
                  <a:srgbClr val="454240"/>
                </a:solidFill>
                <a:latin typeface="Inter"/>
              </a:defRPr>
            </a:pPr>
            <a: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0000" y="5715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50000" y="54483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300">
                <a:solidFill>
                  <a:srgbClr val="454240"/>
                </a:solidFill>
                <a:latin typeface="Inter"/>
              </a:defRPr>
            </a:pPr>
            <a: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85000" y="298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Минимизация рисков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85000" y="336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Использование дронов уменьшает риск для людей.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85000" y="425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Точность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85000" y="463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Технологии обеспечивают высокую точность в подаче веществ.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85000" y="552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Контроль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85000" y="590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Дроны могут быть управляемыми дистанционно.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EFD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1079500"/>
            <a:ext cx="127000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5C4E3D"/>
                </a:solidFill>
                <a:latin typeface="Libre Baskerville"/>
              </a:defRPr>
            </a:pPr>
            <a:r>
              <a:t>Управление и мониторинг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62000" y="2349500"/>
            <a:ext cx="2540000" cy="1270000"/>
          </a:xfrm>
          <a:prstGeom prst="roundRect">
            <a:avLst>
              <a:gd name="adj" fmla="val 1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492500" y="3613150"/>
            <a:ext cx="10160000" cy="12700"/>
          </a:xfrm>
          <a:prstGeom prst="roundRect">
            <a:avLst>
              <a:gd name="adj" fmla="val 50000"/>
            </a:avLst>
          </a:prstGeom>
          <a:solidFill>
            <a:srgbClr val="DDD3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16000" y="25146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300">
                <a:solidFill>
                  <a:srgbClr val="454240"/>
                </a:solidFill>
                <a:latin typeface="Inter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56000" y="25146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Анализ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56000" y="2984500"/>
            <a:ext cx="9906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Дроны собирают данные о ситуации.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2000" y="3746500"/>
            <a:ext cx="4445000" cy="1524000"/>
          </a:xfrm>
          <a:prstGeom prst="roundRect">
            <a:avLst>
              <a:gd name="adj" fmla="val 1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397500" y="5264150"/>
            <a:ext cx="8255000" cy="12700"/>
          </a:xfrm>
          <a:prstGeom prst="roundRect">
            <a:avLst>
              <a:gd name="adj" fmla="val 50000"/>
            </a:avLst>
          </a:prstGeom>
          <a:solidFill>
            <a:srgbClr val="DDD3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6000" y="40386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300">
                <a:solidFill>
                  <a:srgbClr val="454240"/>
                </a:solidFill>
                <a:latin typeface="Inter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61000" y="39878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Отчет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61000" y="4381500"/>
            <a:ext cx="8001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Полученные данные используются для формирования отчетов об успехе операции.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5397500"/>
            <a:ext cx="6350000" cy="1778000"/>
          </a:xfrm>
          <a:prstGeom prst="roundRect">
            <a:avLst>
              <a:gd name="adj" fmla="val 1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16000" y="58166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300">
                <a:solidFill>
                  <a:srgbClr val="454240"/>
                </a:solidFill>
                <a:latin typeface="Inter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66000" y="57658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Оценка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66000" y="6159500"/>
            <a:ext cx="6096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Они помогают оценить эффективность тушения.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EFD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2540000"/>
            <a:ext cx="127000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5C4E3D"/>
                </a:solidFill>
                <a:latin typeface="Libre Baskerville"/>
              </a:defRPr>
            </a:pPr>
            <a:r>
              <a:t>Перспективы развития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3810000"/>
            <a:ext cx="6350000" cy="889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Будущее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432300"/>
            <a:ext cx="63500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С развитием технологий дронов можно ожидать улучшения в системах автономного управления и увеличения их роли в тушении пожаров. Будущие дроны будут способны интегрироваться с другими системами безопасности и взаимодействовать с многоуровневыми сетями.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0" y="3810000"/>
            <a:ext cx="6350000" cy="889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Инновации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0" y="4432300"/>
            <a:ext cx="63500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Технологические прорывы, такие как ИИ и машинное обучение, могут улучшить возможности дронов, например, в выбирании оптимальных режимов работы для тушения или в анализе данных в реальном времени.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EFDF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30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3937000"/>
            <a:ext cx="131064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5C4E3D"/>
                </a:solidFill>
                <a:latin typeface="Libre Baskerville"/>
              </a:defRPr>
            </a:pPr>
            <a:r>
              <a:t>Кейс-стадии успеха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5080000"/>
            <a:ext cx="6426200" cy="2413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42200" y="5080000"/>
            <a:ext cx="6426200" cy="2413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9000" y="5334000"/>
            <a:ext cx="62992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Успешные примеры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9000" y="5842000"/>
            <a:ext cx="62992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В нескольких регионах мира применяются дроны с положительным результатом, спасая жизни и уменьшая ущерб от пожаров.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69200" y="5334000"/>
            <a:ext cx="62992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Реальные примеры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69200" y="5842000"/>
            <a:ext cx="62992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Отмечены успешные операции в Австралии и США, где дроны эффективно боролись с крупными лесными пожарами.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EFDF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50000" y="1714500"/>
            <a:ext cx="762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5C4E3D"/>
                </a:solidFill>
                <a:latin typeface="Libre Baskerville"/>
              </a:defRPr>
            </a:pPr>
            <a:r>
              <a:t>Заключение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34150" y="2984500"/>
            <a:ext cx="12700" cy="3048000"/>
          </a:xfrm>
          <a:prstGeom prst="roundRect">
            <a:avLst>
              <a:gd name="adj" fmla="val 50000"/>
            </a:avLst>
          </a:prstGeom>
          <a:solidFill>
            <a:srgbClr val="DDD3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350000" y="3175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350000" y="29210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300">
                <a:solidFill>
                  <a:srgbClr val="454240"/>
                </a:solidFill>
                <a:latin typeface="Inter"/>
              </a:defRPr>
            </a:pPr>
            <a: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31000" y="3359150"/>
            <a:ext cx="571500" cy="12700"/>
          </a:xfrm>
          <a:prstGeom prst="roundRect">
            <a:avLst>
              <a:gd name="adj" fmla="val 50000"/>
            </a:avLst>
          </a:prstGeom>
          <a:solidFill>
            <a:srgbClr val="DDD3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350000" y="5080000"/>
            <a:ext cx="381000" cy="381000"/>
          </a:xfrm>
          <a:prstGeom prst="roundRect">
            <a:avLst>
              <a:gd name="adj" fmla="val 5000"/>
            </a:avLst>
          </a:prstGeom>
          <a:solidFill>
            <a:srgbClr val="F7EDD4"/>
          </a:solidFill>
          <a:ln w="12700">
            <a:solidFill>
              <a:srgbClr val="DDD3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50000" y="4813300"/>
            <a:ext cx="381000" cy="381000"/>
          </a:xfrm>
          <a:prstGeom prst="rect">
            <a:avLst/>
          </a:prstGeom>
          <a:noFill/>
        </p:spPr>
        <p:txBody>
          <a:bodyPr wrap="none" anchor="t" tIns="0" bIns="0" lIns="0" rIns="0">
            <a:spAutoFit/>
          </a:bodyPr>
          <a:lstStyle/>
          <a:p/>
          <a:p>
            <a:pPr algn="ctr">
              <a:defRPr sz="2300">
                <a:solidFill>
                  <a:srgbClr val="454240"/>
                </a:solidFill>
                <a:latin typeface="Inter"/>
              </a:defRPr>
            </a:pPr>
            <a: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31000" y="5264150"/>
            <a:ext cx="571500" cy="12700"/>
          </a:xfrm>
          <a:prstGeom prst="roundRect">
            <a:avLst>
              <a:gd name="adj" fmla="val 50000"/>
            </a:avLst>
          </a:prstGeom>
          <a:solidFill>
            <a:srgbClr val="DDD3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3000" y="298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Итоги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3000" y="336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Дроны открывают новые горизонты в борьбе с пожарами благодаря своим уникальным возможностям.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3000" y="4889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454240"/>
                </a:solidFill>
                <a:latin typeface="Libre Baskerville"/>
              </a:defRPr>
            </a:pPr>
            <a:r>
              <a:t>Будущее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3000" y="5270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С их помощью мы можем улучшить безопасность и эффективность тушения.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EFDF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2540000"/>
            <a:ext cx="75438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 i="0">
                <a:solidFill>
                  <a:srgbClr val="5C4E3D"/>
                </a:solidFill>
                <a:latin typeface="Libre Baskerville"/>
              </a:defRPr>
            </a:pPr>
            <a:r>
              <a:t>Заключение и выводы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432300"/>
            <a:ext cx="75438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454240"/>
                </a:solidFill>
                <a:latin typeface="DM Sans"/>
              </a:defRPr>
            </a:pPr>
            <a:r>
              <a:t>С развитием технологий дроны для тушения пожаров становятся незаменимыми помощниками. Они не только спасают жизни, но и помогают минимизировать ущерб от природных катастроф. Важно продолжать исследовать их возможности и интегрировать в спасательные операции.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