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</p:sldIdLst>
  <p:sldSz cx="9144000" cy="5143500" type="screen16x9"/>
  <p:notesSz cx="9928225" cy="143573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HCzkjmS71Jc6M0OTo4GWw9zfr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/>
    <p:restoredTop sz="94674"/>
  </p:normalViewPr>
  <p:slideViewPr>
    <p:cSldViewPr snapToGrid="0">
      <p:cViewPr varScale="1">
        <p:scale>
          <a:sx n="165" d="100"/>
          <a:sy n="165" d="100"/>
        </p:scale>
        <p:origin x="656" y="184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4188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496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6346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948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7811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3240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1605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529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063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4"/>
          <p:cNvPicPr preferRelativeResize="0"/>
          <p:nvPr/>
        </p:nvPicPr>
        <p:blipFill rotWithShape="1">
          <a:blip r:embed="rId2">
            <a:alphaModFix/>
          </a:blip>
          <a:srcRect t="1752" r="2179" b="-2370"/>
          <a:stretch/>
        </p:blipFill>
        <p:spPr>
          <a:xfrm rot="10800000">
            <a:off x="-1" y="184710"/>
            <a:ext cx="3370997" cy="495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7593269" y="4217807"/>
            <a:ext cx="1422664" cy="86362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8" name="Google Shape;18;p1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9;p14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20" name="Google Shape;20;p14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Google Shape;21;p14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5"/>
          <p:cNvPicPr preferRelativeResize="0"/>
          <p:nvPr/>
        </p:nvPicPr>
        <p:blipFill rotWithShape="1">
          <a:blip r:embed="rId2">
            <a:alphaModFix/>
          </a:blip>
          <a:srcRect t="1752" r="2179" b="4329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557" cy="7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8" name="Google Shape;28;p1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Google Shape;29;p15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30" name="Google Shape;30;p15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" name="Google Shape;31;p15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6" name="Google Shape;36;p1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oogle Shape;37;p16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38" name="Google Shape;38;p16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" name="Google Shape;39;p16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 3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5" name="Google Shape;45;p1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Google Shape;46;p17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47" name="Google Shape;47;p17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8" name="Google Shape;48;p17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4" name="Google Shape;54;p1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8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56" name="Google Shape;56;p18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7" name="Google Shape;57;p18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1" name="Google Shape;61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9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63" name="Google Shape;63;p19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" name="Google Shape;64;p19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9" name="Google Shape;69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20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71" name="Google Shape;71;p20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2" name="Google Shape;72;p20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6" name="Google Shape;76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21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78" name="Google Shape;78;p21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" name="Google Shape;79;p21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1600" tIns="81600" rIns="81600" bIns="8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6" name="Google Shape;86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2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88" name="Google Shape;88;p22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" name="Google Shape;89;p22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23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95" name="Google Shape;95;p23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" name="Google Shape;96;p23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1" name="Google Shape;101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24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103" name="Google Shape;103;p24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4" name="Google Shape;104;p24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dt" idx="10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ftr" idx="11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sldNum" idx="12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1" name="Google Shape;111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25"/>
          <p:cNvGrpSpPr/>
          <p:nvPr/>
        </p:nvGrpSpPr>
        <p:grpSpPr>
          <a:xfrm>
            <a:off x="7136545" y="245659"/>
            <a:ext cx="841662" cy="221532"/>
            <a:chOff x="10086260" y="456521"/>
            <a:chExt cx="1260119" cy="331673"/>
          </a:xfrm>
        </p:grpSpPr>
        <p:sp>
          <p:nvSpPr>
            <p:cNvPr id="113" name="Google Shape;113;p25"/>
            <p:cNvSpPr/>
            <p:nvPr/>
          </p:nvSpPr>
          <p:spPr>
            <a:xfrm>
              <a:off x="10086260" y="457692"/>
              <a:ext cx="328469" cy="327888"/>
            </a:xfrm>
            <a:custGeom>
              <a:avLst/>
              <a:gdLst/>
              <a:ahLst/>
              <a:cxnLst/>
              <a:rect l="l" t="t" r="r" b="b"/>
              <a:pathLst>
                <a:path w="660" h="660" extrusionOk="0">
                  <a:moveTo>
                    <a:pt x="92" y="403"/>
                  </a:moveTo>
                  <a:cubicBezTo>
                    <a:pt x="82" y="403"/>
                    <a:pt x="74" y="412"/>
                    <a:pt x="74" y="422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68"/>
                    <a:pt x="82" y="476"/>
                    <a:pt x="92" y="476"/>
                  </a:cubicBezTo>
                  <a:cubicBezTo>
                    <a:pt x="128" y="476"/>
                    <a:pt x="128" y="476"/>
                    <a:pt x="128" y="476"/>
                  </a:cubicBezTo>
                  <a:cubicBezTo>
                    <a:pt x="138" y="476"/>
                    <a:pt x="146" y="468"/>
                    <a:pt x="146" y="458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6" y="412"/>
                    <a:pt x="138" y="403"/>
                    <a:pt x="128" y="403"/>
                  </a:cubicBezTo>
                  <a:lnTo>
                    <a:pt x="92" y="403"/>
                  </a:lnTo>
                  <a:close/>
                  <a:moveTo>
                    <a:pt x="74" y="531"/>
                  </a:moveTo>
                  <a:cubicBezTo>
                    <a:pt x="74" y="521"/>
                    <a:pt x="82" y="513"/>
                    <a:pt x="92" y="513"/>
                  </a:cubicBezTo>
                  <a:cubicBezTo>
                    <a:pt x="128" y="513"/>
                    <a:pt x="128" y="513"/>
                    <a:pt x="128" y="513"/>
                  </a:cubicBezTo>
                  <a:cubicBezTo>
                    <a:pt x="138" y="513"/>
                    <a:pt x="146" y="521"/>
                    <a:pt x="146" y="531"/>
                  </a:cubicBezTo>
                  <a:cubicBezTo>
                    <a:pt x="146" y="568"/>
                    <a:pt x="146" y="568"/>
                    <a:pt x="146" y="568"/>
                  </a:cubicBezTo>
                  <a:cubicBezTo>
                    <a:pt x="146" y="577"/>
                    <a:pt x="138" y="586"/>
                    <a:pt x="128" y="586"/>
                  </a:cubicBezTo>
                  <a:cubicBezTo>
                    <a:pt x="92" y="586"/>
                    <a:pt x="92" y="586"/>
                    <a:pt x="92" y="586"/>
                  </a:cubicBezTo>
                  <a:cubicBezTo>
                    <a:pt x="82" y="586"/>
                    <a:pt x="74" y="577"/>
                    <a:pt x="74" y="568"/>
                  </a:cubicBezTo>
                  <a:lnTo>
                    <a:pt x="74" y="531"/>
                  </a:lnTo>
                  <a:close/>
                  <a:moveTo>
                    <a:pt x="586" y="550"/>
                  </a:moveTo>
                  <a:cubicBezTo>
                    <a:pt x="586" y="571"/>
                    <a:pt x="569" y="587"/>
                    <a:pt x="550" y="587"/>
                  </a:cubicBezTo>
                  <a:cubicBezTo>
                    <a:pt x="529" y="587"/>
                    <a:pt x="513" y="570"/>
                    <a:pt x="513" y="550"/>
                  </a:cubicBezTo>
                  <a:cubicBezTo>
                    <a:pt x="513" y="530"/>
                    <a:pt x="530" y="514"/>
                    <a:pt x="550" y="514"/>
                  </a:cubicBezTo>
                  <a:cubicBezTo>
                    <a:pt x="569" y="513"/>
                    <a:pt x="586" y="530"/>
                    <a:pt x="586" y="550"/>
                  </a:cubicBezTo>
                  <a:close/>
                  <a:moveTo>
                    <a:pt x="403" y="366"/>
                  </a:moveTo>
                  <a:cubicBezTo>
                    <a:pt x="423" y="366"/>
                    <a:pt x="439" y="350"/>
                    <a:pt x="439" y="330"/>
                  </a:cubicBezTo>
                  <a:cubicBezTo>
                    <a:pt x="439" y="310"/>
                    <a:pt x="423" y="294"/>
                    <a:pt x="403" y="294"/>
                  </a:cubicBezTo>
                  <a:cubicBezTo>
                    <a:pt x="382" y="294"/>
                    <a:pt x="367" y="310"/>
                    <a:pt x="367" y="330"/>
                  </a:cubicBezTo>
                  <a:cubicBezTo>
                    <a:pt x="367" y="350"/>
                    <a:pt x="383" y="366"/>
                    <a:pt x="403" y="366"/>
                  </a:cubicBezTo>
                  <a:close/>
                  <a:moveTo>
                    <a:pt x="586" y="440"/>
                  </a:moveTo>
                  <a:cubicBezTo>
                    <a:pt x="586" y="460"/>
                    <a:pt x="569" y="476"/>
                    <a:pt x="550" y="476"/>
                  </a:cubicBezTo>
                  <a:cubicBezTo>
                    <a:pt x="529" y="476"/>
                    <a:pt x="513" y="460"/>
                    <a:pt x="513" y="440"/>
                  </a:cubicBezTo>
                  <a:cubicBezTo>
                    <a:pt x="513" y="419"/>
                    <a:pt x="530" y="403"/>
                    <a:pt x="550" y="403"/>
                  </a:cubicBezTo>
                  <a:cubicBezTo>
                    <a:pt x="569" y="403"/>
                    <a:pt x="586" y="420"/>
                    <a:pt x="586" y="440"/>
                  </a:cubicBezTo>
                  <a:close/>
                  <a:moveTo>
                    <a:pt x="403" y="257"/>
                  </a:moveTo>
                  <a:cubicBezTo>
                    <a:pt x="423" y="257"/>
                    <a:pt x="439" y="240"/>
                    <a:pt x="439" y="220"/>
                  </a:cubicBezTo>
                  <a:cubicBezTo>
                    <a:pt x="439" y="200"/>
                    <a:pt x="423" y="184"/>
                    <a:pt x="403" y="184"/>
                  </a:cubicBezTo>
                  <a:cubicBezTo>
                    <a:pt x="382" y="184"/>
                    <a:pt x="367" y="200"/>
                    <a:pt x="367" y="220"/>
                  </a:cubicBezTo>
                  <a:cubicBezTo>
                    <a:pt x="367" y="240"/>
                    <a:pt x="383" y="257"/>
                    <a:pt x="403" y="257"/>
                  </a:cubicBezTo>
                  <a:close/>
                  <a:moveTo>
                    <a:pt x="586" y="330"/>
                  </a:moveTo>
                  <a:cubicBezTo>
                    <a:pt x="586" y="351"/>
                    <a:pt x="569" y="366"/>
                    <a:pt x="550" y="366"/>
                  </a:cubicBezTo>
                  <a:cubicBezTo>
                    <a:pt x="529" y="366"/>
                    <a:pt x="513" y="350"/>
                    <a:pt x="513" y="330"/>
                  </a:cubicBezTo>
                  <a:cubicBezTo>
                    <a:pt x="513" y="310"/>
                    <a:pt x="530" y="294"/>
                    <a:pt x="550" y="294"/>
                  </a:cubicBezTo>
                  <a:cubicBezTo>
                    <a:pt x="569" y="294"/>
                    <a:pt x="586" y="309"/>
                    <a:pt x="586" y="330"/>
                  </a:cubicBezTo>
                  <a:close/>
                  <a:moveTo>
                    <a:pt x="403" y="147"/>
                  </a:moveTo>
                  <a:cubicBezTo>
                    <a:pt x="423" y="147"/>
                    <a:pt x="439" y="130"/>
                    <a:pt x="439" y="111"/>
                  </a:cubicBezTo>
                  <a:cubicBezTo>
                    <a:pt x="439" y="91"/>
                    <a:pt x="423" y="74"/>
                    <a:pt x="403" y="74"/>
                  </a:cubicBezTo>
                  <a:cubicBezTo>
                    <a:pt x="382" y="74"/>
                    <a:pt x="367" y="91"/>
                    <a:pt x="367" y="111"/>
                  </a:cubicBezTo>
                  <a:cubicBezTo>
                    <a:pt x="367" y="130"/>
                    <a:pt x="383" y="147"/>
                    <a:pt x="403" y="147"/>
                  </a:cubicBezTo>
                  <a:close/>
                  <a:moveTo>
                    <a:pt x="586" y="220"/>
                  </a:moveTo>
                  <a:cubicBezTo>
                    <a:pt x="586" y="241"/>
                    <a:pt x="569" y="257"/>
                    <a:pt x="550" y="257"/>
                  </a:cubicBezTo>
                  <a:cubicBezTo>
                    <a:pt x="529" y="257"/>
                    <a:pt x="513" y="240"/>
                    <a:pt x="513" y="220"/>
                  </a:cubicBezTo>
                  <a:cubicBezTo>
                    <a:pt x="513" y="200"/>
                    <a:pt x="530" y="184"/>
                    <a:pt x="550" y="184"/>
                  </a:cubicBezTo>
                  <a:cubicBezTo>
                    <a:pt x="569" y="183"/>
                    <a:pt x="586" y="200"/>
                    <a:pt x="586" y="220"/>
                  </a:cubicBezTo>
                  <a:close/>
                  <a:moveTo>
                    <a:pt x="550" y="147"/>
                  </a:moveTo>
                  <a:cubicBezTo>
                    <a:pt x="570" y="147"/>
                    <a:pt x="586" y="130"/>
                    <a:pt x="586" y="111"/>
                  </a:cubicBezTo>
                  <a:cubicBezTo>
                    <a:pt x="586" y="91"/>
                    <a:pt x="569" y="74"/>
                    <a:pt x="550" y="74"/>
                  </a:cubicBezTo>
                  <a:cubicBezTo>
                    <a:pt x="529" y="74"/>
                    <a:pt x="513" y="91"/>
                    <a:pt x="513" y="111"/>
                  </a:cubicBezTo>
                  <a:cubicBezTo>
                    <a:pt x="513" y="130"/>
                    <a:pt x="529" y="147"/>
                    <a:pt x="550" y="147"/>
                  </a:cubicBezTo>
                  <a:close/>
                  <a:moveTo>
                    <a:pt x="619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47" y="0"/>
                    <a:pt x="243" y="5"/>
                    <a:pt x="244" y="11"/>
                  </a:cubicBezTo>
                  <a:cubicBezTo>
                    <a:pt x="350" y="653"/>
                    <a:pt x="350" y="653"/>
                    <a:pt x="350" y="653"/>
                  </a:cubicBezTo>
                  <a:cubicBezTo>
                    <a:pt x="351" y="657"/>
                    <a:pt x="355" y="660"/>
                    <a:pt x="359" y="660"/>
                  </a:cubicBezTo>
                  <a:cubicBezTo>
                    <a:pt x="620" y="660"/>
                    <a:pt x="620" y="660"/>
                    <a:pt x="620" y="660"/>
                  </a:cubicBezTo>
                  <a:cubicBezTo>
                    <a:pt x="642" y="660"/>
                    <a:pt x="660" y="642"/>
                    <a:pt x="660" y="620"/>
                  </a:cubicBezTo>
                  <a:cubicBezTo>
                    <a:pt x="659" y="40"/>
                    <a:pt x="659" y="40"/>
                    <a:pt x="659" y="40"/>
                  </a:cubicBezTo>
                  <a:cubicBezTo>
                    <a:pt x="659" y="18"/>
                    <a:pt x="641" y="0"/>
                    <a:pt x="619" y="0"/>
                  </a:cubicBezTo>
                  <a:close/>
                  <a:moveTo>
                    <a:pt x="373" y="634"/>
                  </a:moveTo>
                  <a:cubicBezTo>
                    <a:pt x="272" y="26"/>
                    <a:pt x="272" y="26"/>
                    <a:pt x="272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27" y="26"/>
                    <a:pt x="634" y="32"/>
                    <a:pt x="634" y="40"/>
                  </a:cubicBezTo>
                  <a:cubicBezTo>
                    <a:pt x="635" y="620"/>
                    <a:pt x="635" y="620"/>
                    <a:pt x="635" y="620"/>
                  </a:cubicBezTo>
                  <a:cubicBezTo>
                    <a:pt x="635" y="628"/>
                    <a:pt x="628" y="634"/>
                    <a:pt x="620" y="634"/>
                  </a:cubicBezTo>
                  <a:lnTo>
                    <a:pt x="373" y="634"/>
                  </a:lnTo>
                  <a:close/>
                  <a:moveTo>
                    <a:pt x="41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5" y="0"/>
                    <a:pt x="198" y="3"/>
                    <a:pt x="199" y="6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7" y="655"/>
                    <a:pt x="304" y="659"/>
                    <a:pt x="299" y="659"/>
                  </a:cubicBezTo>
                  <a:cubicBezTo>
                    <a:pt x="41" y="659"/>
                    <a:pt x="41" y="659"/>
                    <a:pt x="41" y="659"/>
                  </a:cubicBezTo>
                  <a:cubicBezTo>
                    <a:pt x="18" y="660"/>
                    <a:pt x="0" y="642"/>
                    <a:pt x="0" y="6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gradFill>
              <a:gsLst>
                <a:gs pos="0">
                  <a:srgbClr val="3C84FF"/>
                </a:gs>
                <a:gs pos="48000">
                  <a:srgbClr val="624FFF"/>
                </a:gs>
                <a:gs pos="100000">
                  <a:srgbClr val="871AFF"/>
                </a:gs>
              </a:gsLst>
              <a:lin ang="2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25" descr="E:\-=Tanya=-\2035 Работа\-=Айдентика 2035=-\Архипелаг_текст_цвет.emf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39687" y="456521"/>
              <a:ext cx="806692" cy="33167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ftr" idx="11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sldNum" idx="12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potatueva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 txBox="1">
            <a:spLocks noGrp="1"/>
          </p:cNvSpPr>
          <p:nvPr>
            <p:ph type="title" idx="4294967295"/>
          </p:nvPr>
        </p:nvSpPr>
        <p:spPr>
          <a:xfrm>
            <a:off x="470848" y="1473840"/>
            <a:ext cx="3700463" cy="79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0" rIns="51525" bIns="25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АРХИПЕЛАГ 20.35:</a:t>
            </a:r>
            <a:b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b="1">
                <a:solidFill>
                  <a:schemeClr val="lt1"/>
                </a:solidFill>
              </a:rPr>
              <a:t>AILO – помощник для учителя 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2919" y="4259094"/>
            <a:ext cx="617523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 descr="E:\-=Tanya=-\2035 Работа\-=Айдентика 2035=-\Архипелаг_лого_белый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574" y="455114"/>
            <a:ext cx="1828034" cy="49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 b="1" dirty="0"/>
              <a:t>Актуальность проекта</a:t>
            </a:r>
            <a:endParaRPr sz="2000" dirty="0"/>
          </a:p>
        </p:txBody>
      </p:sp>
      <p:sp>
        <p:nvSpPr>
          <p:cNvPr id="129" name="Google Shape;129;p2"/>
          <p:cNvSpPr txBox="1">
            <a:spLocks noGrp="1"/>
          </p:cNvSpPr>
          <p:nvPr>
            <p:ph type="body" idx="1"/>
          </p:nvPr>
        </p:nvSpPr>
        <p:spPr>
          <a:xfrm>
            <a:off x="311700" y="801406"/>
            <a:ext cx="8520600" cy="395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В современных реалиях все направления деятельности человека в большей или меньшей степени подвергаются цифровизации. </a:t>
            </a: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Внедрение цифровых технологий в образование включает оснащение образовательных учреждений средствами цифровых технологий, подключение к интернету, обеспечение необходимыми материалами. И благодаря государственной поддержке до 2012 года Россия оказалась в числе лидеров по темпам оснащения сферы образования цифровыми устройствами.</a:t>
            </a: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Учитывая такой логический ход, мы понимаем, что для российской системы образования необходимо сделать качественный цифровой скачок для достижения конкурентного результата. Именно создание искусственного интеллекта способно его произвести.</a:t>
            </a: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ru-RU" dirty="0"/>
            </a:br>
            <a:endParaRPr dirty="0"/>
          </a:p>
        </p:txBody>
      </p:sp>
      <p:sp>
        <p:nvSpPr>
          <p:cNvPr id="130" name="Google Shape;130;p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>
            <a:spLocks noGrp="1"/>
          </p:cNvSpPr>
          <p:nvPr>
            <p:ph type="title"/>
          </p:nvPr>
        </p:nvSpPr>
        <p:spPr>
          <a:xfrm>
            <a:off x="623400" y="448726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b="1" dirty="0"/>
              <a:t>Проблема</a:t>
            </a:r>
            <a:endParaRPr sz="2400" dirty="0"/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623400" y="1022124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Освобождение личного времени, автоматизация рутинных задач: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Трата большого количества времени на подготовку к уроку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Необходимость вести диалог с учениками онлайн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Проблемы планирования рабочего времени и задач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Отсутствие быстрого доступа к нужной информации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Все для работы на разных ресурсах</a:t>
            </a: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137" name="Google Shape;137;p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8E1ACF5-52F7-2243-9F49-40075F6C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509628"/>
            <a:ext cx="3380137" cy="26338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Решение</a:t>
            </a:r>
            <a:endParaRPr/>
          </a:p>
        </p:txBody>
      </p:sp>
      <p:sp>
        <p:nvSpPr>
          <p:cNvPr id="143" name="Google Shape;143;p4"/>
          <p:cNvSpPr txBox="1">
            <a:spLocks noGrp="1"/>
          </p:cNvSpPr>
          <p:nvPr>
            <p:ph type="body" idx="1"/>
          </p:nvPr>
        </p:nvSpPr>
        <p:spPr>
          <a:xfrm>
            <a:off x="128820" y="61852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Мы дарим тринадцатый месяц в году, создавая полную экосистему для учителя.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i="1" dirty="0"/>
              <a:t>Чат - бот для работы с учениками.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i="1" dirty="0"/>
              <a:t>Чат-бот учителя (поисковик, напоминания, вся информация БД доступна через чат-бота).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i="1" dirty="0"/>
              <a:t> Цифровые инструменты: инструменты, курсы, ресурсы трансляции опыта в одном месте, умный конструктор мероприятий (работающий на базе ИИ)</a:t>
            </a:r>
            <a:r>
              <a:rPr lang="ru-RU" dirty="0"/>
              <a:t>, </a:t>
            </a:r>
            <a:r>
              <a:rPr lang="ru-RU" i="1" dirty="0"/>
              <a:t>конструктор образовательных программ</a:t>
            </a:r>
            <a:r>
              <a:rPr lang="ru-RU" dirty="0"/>
              <a:t>,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      </a:t>
            </a:r>
            <a:r>
              <a:rPr lang="ru-RU" i="1" dirty="0"/>
              <a:t>аналитическая  система </a:t>
            </a:r>
            <a:r>
              <a:rPr lang="ru-RU" dirty="0"/>
              <a:t>изучения учениками предмета 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      (работающий на базе ИИ)</a:t>
            </a:r>
            <a:r>
              <a:rPr lang="ru-RU" dirty="0"/>
              <a:t>.</a:t>
            </a:r>
            <a:endParaRPr i="1"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144" name="Google Shape;144;p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0078171-63E9-D248-A0DC-BB4D1310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05" y="2743199"/>
            <a:ext cx="3468258" cy="245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Рынок</a:t>
            </a:r>
            <a:endParaRPr/>
          </a:p>
        </p:txBody>
      </p:sp>
      <p:sp>
        <p:nvSpPr>
          <p:cNvPr id="162" name="Google Shape;162;p5"/>
          <p:cNvSpPr txBox="1">
            <a:spLocks noGrp="1"/>
          </p:cNvSpPr>
          <p:nvPr>
            <p:ph type="body" idx="1"/>
          </p:nvPr>
        </p:nvSpPr>
        <p:spPr>
          <a:xfrm>
            <a:off x="311700" y="801406"/>
            <a:ext cx="8520600" cy="418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3200"/>
              <a:t>TAM 30 млрд. рублей</a:t>
            </a:r>
            <a:endParaRPr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3200"/>
              <a:t>SAM 9,625 млрд. рублей</a:t>
            </a:r>
            <a:endParaRPr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3200"/>
              <a:t>SOM 180 млн. рублей</a:t>
            </a:r>
            <a:endParaRPr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ru-RU"/>
            </a:br>
            <a:endParaRPr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/>
              <a:t>Данные взяты:</a:t>
            </a:r>
            <a:br>
              <a:rPr lang="ru-RU"/>
            </a:br>
            <a:r>
              <a:rPr lang="ru-RU"/>
              <a:t>https://trends.rbc.ru/trends/education/5d68e8fb9a7947360f1e2e52</a:t>
            </a: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164" name="Google Shape;16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7883" y="642396"/>
            <a:ext cx="2334417" cy="3699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340344" y="208530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 b="1" dirty="0"/>
              <a:t>Планы развития</a:t>
            </a:r>
            <a:endParaRPr sz="2000" dirty="0"/>
          </a:p>
        </p:txBody>
      </p:sp>
      <p:sp>
        <p:nvSpPr>
          <p:cNvPr id="177" name="Google Shape;177;p10"/>
          <p:cNvSpPr txBox="1">
            <a:spLocks noGrp="1"/>
          </p:cNvSpPr>
          <p:nvPr>
            <p:ph type="body" idx="1"/>
          </p:nvPr>
        </p:nvSpPr>
        <p:spPr>
          <a:xfrm>
            <a:off x="28644" y="573335"/>
            <a:ext cx="8832300" cy="418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На  1 этапе нашего проекта мы начнем создавать часть инфраструктуры </a:t>
            </a:r>
            <a:endParaRPr dirty="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образовательной платформы: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-RU" dirty="0"/>
              <a:t>Чат-бот для учителя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-RU" dirty="0"/>
              <a:t>Чат бот для общения с учеником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-RU" dirty="0"/>
              <a:t>Начнем формировать БД для проекта (на базе которой будет работать ИИ)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На  2 этапе нашего проекта будет проводиться тестирование наших разработок, а также начнем разработку ИИ. Дополняя инфраструктуру элементами согласно Бизнес-модели.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-RU" dirty="0"/>
              <a:t>Тестирование 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ru-RU" dirty="0"/>
              <a:t>БД </a:t>
            </a:r>
            <a:endParaRPr dirty="0"/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На  3 этапе нашего проекта, мы создадим ИИ, проведем тестирование. Закончим выстраивание инфраструктуры проекта согласно Бизнес-модели</a:t>
            </a:r>
            <a:endParaRPr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178" name="Google Shape;178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100" y="579675"/>
            <a:ext cx="9144000" cy="46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 b="1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 b="1"/>
              <a:t>CEO</a:t>
            </a:r>
            <a:r>
              <a:rPr lang="ru-RU" sz="2100"/>
              <a:t> Потатуева Анна Владимировна – руководитель, Team Lead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 b="1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 b="1"/>
              <a:t>СТО</a:t>
            </a:r>
            <a:r>
              <a:rPr lang="ru-RU" sz="2100"/>
              <a:t> Молодцов Александр Вячеславович – технический специалист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 b="1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 b="1"/>
              <a:t>СVO </a:t>
            </a:r>
            <a:r>
              <a:rPr lang="ru-RU" sz="2100"/>
              <a:t>Воротынцева Ольга Васильевна  -  заместитель руководителя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/>
              <a:t>Контент менеджеры: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/>
              <a:t>Алиева Сабина Фармановна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100"/>
              <a:t>Моргунова Елена Александровна</a:t>
            </a: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/>
          </a:p>
          <a:p>
            <a:pPr marL="102044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08179" lvl="0" indent="-1918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85" name="Google Shape;185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191" name="Google Shape;191;p11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/>
          <p:nvPr/>
        </p:nvSpPr>
        <p:spPr>
          <a:xfrm>
            <a:off x="311700" y="2020640"/>
            <a:ext cx="2754229" cy="831689"/>
          </a:xfrm>
          <a:prstGeom prst="roundRect">
            <a:avLst>
              <a:gd name="adj" fmla="val 11310"/>
            </a:avLst>
          </a:prstGeom>
          <a:solidFill>
            <a:schemeClr val="lt1"/>
          </a:solidFill>
          <a:ln w="25400" cap="flat" cmpd="sng">
            <a:solidFill>
              <a:srgbClr val="D0DE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3710855" y="2001193"/>
            <a:ext cx="2220250" cy="870585"/>
          </a:xfrm>
          <a:prstGeom prst="roundRect">
            <a:avLst>
              <a:gd name="adj" fmla="val 11310"/>
            </a:avLst>
          </a:prstGeom>
          <a:solidFill>
            <a:schemeClr val="lt1"/>
          </a:solidFill>
          <a:ln w="25400" cap="flat" cmpd="sng">
            <a:solidFill>
              <a:srgbClr val="D0DE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6399908" y="1976956"/>
            <a:ext cx="2052716" cy="870585"/>
          </a:xfrm>
          <a:prstGeom prst="roundRect">
            <a:avLst>
              <a:gd name="adj" fmla="val 11310"/>
            </a:avLst>
          </a:prstGeom>
          <a:solidFill>
            <a:schemeClr val="lt1"/>
          </a:solidFill>
          <a:ln w="25400" cap="flat" cmpd="sng">
            <a:solidFill>
              <a:srgbClr val="D0DE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1"/>
          <p:cNvSpPr txBox="1"/>
          <p:nvPr/>
        </p:nvSpPr>
        <p:spPr>
          <a:xfrm>
            <a:off x="311700" y="2078740"/>
            <a:ext cx="873731" cy="26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6F747C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400" b="1" i="0" u="none" strike="noStrike" cap="none">
              <a:solidFill>
                <a:srgbClr val="6F74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1"/>
          <p:cNvSpPr txBox="1"/>
          <p:nvPr/>
        </p:nvSpPr>
        <p:spPr>
          <a:xfrm>
            <a:off x="3710855" y="2027035"/>
            <a:ext cx="1227361" cy="30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6F747C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</p:txBody>
      </p:sp>
      <p:sp>
        <p:nvSpPr>
          <p:cNvPr id="197" name="Google Shape;197;p11"/>
          <p:cNvSpPr txBox="1"/>
          <p:nvPr/>
        </p:nvSpPr>
        <p:spPr>
          <a:xfrm>
            <a:off x="6445729" y="2114835"/>
            <a:ext cx="1369404" cy="26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6F747C"/>
                </a:solidFill>
                <a:latin typeface="Arial"/>
                <a:ea typeface="Arial"/>
                <a:cs typeface="Arial"/>
                <a:sym typeface="Arial"/>
              </a:rPr>
              <a:t>LEADER-ID</a:t>
            </a:r>
            <a:endParaRPr sz="1400" b="1" i="0" u="none" strike="noStrike" cap="none">
              <a:solidFill>
                <a:srgbClr val="6F74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514416" y="2461425"/>
            <a:ext cx="2530285" cy="27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apotatueva@sfedu.ru</a:t>
            </a:r>
            <a:endParaRPr sz="1800" b="1" i="0" u="none" strike="noStrike" cap="none">
              <a:solidFill>
                <a:srgbClr val="6F74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3872547" y="2436485"/>
            <a:ext cx="1896865" cy="321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8 928 107-82-93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6741516" y="2410967"/>
            <a:ext cx="1546460" cy="321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ID1400908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/>
          <p:nvPr/>
        </p:nvSpPr>
        <p:spPr>
          <a:xfrm>
            <a:off x="108984" y="1017725"/>
            <a:ext cx="8520600" cy="788773"/>
          </a:xfrm>
          <a:prstGeom prst="roundRect">
            <a:avLst>
              <a:gd name="adj" fmla="val 11310"/>
            </a:avLst>
          </a:prstGeom>
          <a:solidFill>
            <a:schemeClr val="lt1"/>
          </a:solidFill>
          <a:ln w="25400" cap="flat" cmpd="sng">
            <a:solidFill>
              <a:srgbClr val="D0DE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570172" y="1139675"/>
            <a:ext cx="7244961" cy="51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Потатуева Анна Владимировна</a:t>
            </a:r>
            <a:endParaRPr sz="3500" b="1" i="0" u="none" strike="noStrike" cap="none">
              <a:solidFill>
                <a:srgbClr val="6F74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510" y="3186997"/>
            <a:ext cx="1511524" cy="151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2884" y="3066471"/>
            <a:ext cx="16764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13896" y="3078068"/>
            <a:ext cx="1638728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0" y="3003206"/>
            <a:ext cx="2075593" cy="184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391</Words>
  <Application>Microsoft Macintosh PowerPoint</Application>
  <PresentationFormat>Экран (16:9)</PresentationFormat>
  <Paragraphs>72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Simple Light</vt:lpstr>
      <vt:lpstr>АРХИПЕЛАГ 20.35:  AILO – помощник для учителя </vt:lpstr>
      <vt:lpstr>Актуальность проекта</vt:lpstr>
      <vt:lpstr>Проблема</vt:lpstr>
      <vt:lpstr>Решение</vt:lpstr>
      <vt:lpstr>Рынок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20.35:  AILO – помощник для учителя </dc:title>
  <dc:creator>Пешкова Василиса</dc:creator>
  <cp:lastModifiedBy>Microsoft Office User</cp:lastModifiedBy>
  <cp:revision>8</cp:revision>
  <dcterms:modified xsi:type="dcterms:W3CDTF">2024-07-17T14:03:53Z</dcterms:modified>
</cp:coreProperties>
</file>