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y="5143500" cx="9144000"/>
  <p:notesSz cx="6858000" cy="9144000"/>
  <p:embeddedFontLst>
    <p:embeddedFont>
      <p:font typeface="Raleway"/>
      <p:regular r:id="rId22"/>
      <p:bold r:id="rId23"/>
      <p:italic r:id="rId24"/>
      <p:boldItalic r:id="rId25"/>
    </p:embeddedFont>
    <p:embeddedFont>
      <p:font typeface="Raleway SemiBold"/>
      <p:regular r:id="rId26"/>
      <p:bold r:id="rId27"/>
      <p:italic r:id="rId28"/>
      <p:boldItalic r:id="rId29"/>
    </p:embeddedFont>
    <p:embeddedFont>
      <p:font typeface="Roboto"/>
      <p:regular r:id="rId30"/>
      <p:bold r:id="rId31"/>
      <p:italic r:id="rId32"/>
      <p:boldItalic r:id="rId33"/>
    </p:embeddedFont>
    <p:embeddedFont>
      <p:font typeface="Helvetica Neue"/>
      <p:regular r:id="rId34"/>
      <p:bold r:id="rId35"/>
      <p:italic r:id="rId36"/>
      <p:boldItalic r:id="rId37"/>
    </p:embeddedFont>
    <p:embeddedFont>
      <p:font typeface="Century Gothic"/>
      <p:regular r:id="rId38"/>
      <p:bold r:id="rId39"/>
      <p:italic r:id="rId40"/>
      <p:boldItalic r:id="rId4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46A96105-8AC2-4E4B-B859-B074E9190D44}">
  <a:tblStyle styleId="{46A96105-8AC2-4E4B-B859-B074E9190D44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CenturyGothic-italic.fntdata"/><Relationship Id="rId20" Type="http://schemas.openxmlformats.org/officeDocument/2006/relationships/slide" Target="slides/slide13.xml"/><Relationship Id="rId41" Type="http://schemas.openxmlformats.org/officeDocument/2006/relationships/font" Target="fonts/CenturyGothic-boldItalic.fntdata"/><Relationship Id="rId22" Type="http://schemas.openxmlformats.org/officeDocument/2006/relationships/font" Target="fonts/Raleway-regular.fntdata"/><Relationship Id="rId21" Type="http://schemas.openxmlformats.org/officeDocument/2006/relationships/slide" Target="slides/slide14.xml"/><Relationship Id="rId24" Type="http://schemas.openxmlformats.org/officeDocument/2006/relationships/font" Target="fonts/Raleway-italic.fntdata"/><Relationship Id="rId23" Type="http://schemas.openxmlformats.org/officeDocument/2006/relationships/font" Target="fonts/Raleway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regular.fntdata"/><Relationship Id="rId25" Type="http://schemas.openxmlformats.org/officeDocument/2006/relationships/font" Target="fonts/Raleway-boldItalic.fntdata"/><Relationship Id="rId28" Type="http://schemas.openxmlformats.org/officeDocument/2006/relationships/font" Target="fonts/RalewaySemiBold-italic.fntdata"/><Relationship Id="rId27" Type="http://schemas.openxmlformats.org/officeDocument/2006/relationships/font" Target="fonts/RalewaySemiBold-bold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RalewaySemiBold-boldItalic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Roboto-bold.fntdata"/><Relationship Id="rId30" Type="http://schemas.openxmlformats.org/officeDocument/2006/relationships/font" Target="fonts/Roboto-regular.fntdata"/><Relationship Id="rId11" Type="http://schemas.openxmlformats.org/officeDocument/2006/relationships/slide" Target="slides/slide4.xml"/><Relationship Id="rId33" Type="http://schemas.openxmlformats.org/officeDocument/2006/relationships/font" Target="fonts/Roboto-boldItalic.fntdata"/><Relationship Id="rId10" Type="http://schemas.openxmlformats.org/officeDocument/2006/relationships/slide" Target="slides/slide3.xml"/><Relationship Id="rId32" Type="http://schemas.openxmlformats.org/officeDocument/2006/relationships/font" Target="fonts/Roboto-italic.fntdata"/><Relationship Id="rId13" Type="http://schemas.openxmlformats.org/officeDocument/2006/relationships/slide" Target="slides/slide6.xml"/><Relationship Id="rId35" Type="http://schemas.openxmlformats.org/officeDocument/2006/relationships/font" Target="fonts/HelveticaNeue-bold.fntdata"/><Relationship Id="rId12" Type="http://schemas.openxmlformats.org/officeDocument/2006/relationships/slide" Target="slides/slide5.xml"/><Relationship Id="rId34" Type="http://schemas.openxmlformats.org/officeDocument/2006/relationships/font" Target="fonts/HelveticaNeue-regular.fntdata"/><Relationship Id="rId15" Type="http://schemas.openxmlformats.org/officeDocument/2006/relationships/slide" Target="slides/slide8.xml"/><Relationship Id="rId37" Type="http://schemas.openxmlformats.org/officeDocument/2006/relationships/font" Target="fonts/HelveticaNeue-boldItalic.fntdata"/><Relationship Id="rId14" Type="http://schemas.openxmlformats.org/officeDocument/2006/relationships/slide" Target="slides/slide7.xml"/><Relationship Id="rId36" Type="http://schemas.openxmlformats.org/officeDocument/2006/relationships/font" Target="fonts/HelveticaNeue-italic.fntdata"/><Relationship Id="rId17" Type="http://schemas.openxmlformats.org/officeDocument/2006/relationships/slide" Target="slides/slide10.xml"/><Relationship Id="rId39" Type="http://schemas.openxmlformats.org/officeDocument/2006/relationships/font" Target="fonts/CenturyGothic-bold.fntdata"/><Relationship Id="rId16" Type="http://schemas.openxmlformats.org/officeDocument/2006/relationships/slide" Target="slides/slide9.xml"/><Relationship Id="rId38" Type="http://schemas.openxmlformats.org/officeDocument/2006/relationships/font" Target="fonts/CenturyGothic-regular.fnt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8" name="Google Shape;118;p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8" name="Google Shape;138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3" name="Google Shape;153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8" name="Google Shape;168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29cd6187814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3" name="Google Shape;183;g29cd6187814_0_10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2" name="Google Shape;192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29cd618781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2" name="Google Shape;202;g29cd6187814_0_0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0" name="Google Shape;210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6" name="Google Shape;226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1" name="Google Shape;24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1" name="Google Shape;251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3" name="Google Shape;263;p1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8" name="Google Shape;278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jpg"/><Relationship Id="rId3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jpg"/><Relationship Id="rId3" Type="http://schemas.openxmlformats.org/officeDocument/2006/relationships/image" Target="../media/image3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5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png"/><Relationship Id="rId4" Type="http://schemas.openxmlformats.org/officeDocument/2006/relationships/image" Target="../media/image9.png"/><Relationship Id="rId5" Type="http://schemas.openxmlformats.org/officeDocument/2006/relationships/image" Target="../media/image15.jpg"/><Relationship Id="rId6" Type="http://schemas.openxmlformats.org/officeDocument/2006/relationships/image" Target="../media/image6.png"/><Relationship Id="rId7" Type="http://schemas.openxmlformats.org/officeDocument/2006/relationships/image" Target="../media/image1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8.png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Relationship Id="rId4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7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Relationship Id="rId4" Type="http://schemas.openxmlformats.org/officeDocument/2006/relationships/image" Target="../media/image22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6.jpg"/><Relationship Id="rId4" Type="http://schemas.openxmlformats.org/officeDocument/2006/relationships/image" Target="../media/image17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1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.png"/><Relationship Id="rId4" Type="http://schemas.openxmlformats.org/officeDocument/2006/relationships/image" Target="../media/image20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>
            <p:ph type="title"/>
          </p:nvPr>
        </p:nvSpPr>
        <p:spPr>
          <a:xfrm>
            <a:off x="457200" y="1015701"/>
            <a:ext cx="4655700" cy="226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sz="2100">
                <a:solidFill>
                  <a:schemeClr val="dk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Набор развивающих игр для детей младшего школьного возраста. Всестороннее развитие</a:t>
            </a:r>
            <a:endParaRPr b="1" sz="2100">
              <a:solidFill>
                <a:schemeClr val="dk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700"/>
              <a:buNone/>
            </a:pPr>
            <a:r>
              <a:t/>
            </a:r>
            <a:endParaRPr sz="3100">
              <a:solidFill>
                <a:schemeClr val="dk1"/>
              </a:solidFill>
            </a:endParaRPr>
          </a:p>
        </p:txBody>
      </p:sp>
      <p:pic>
        <p:nvPicPr>
          <p:cNvPr id="107" name="Google Shape;107;p25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2" name="Google Shape;112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26"/>
          <p:cNvSpPr txBox="1"/>
          <p:nvPr>
            <p:ph idx="1" type="body"/>
          </p:nvPr>
        </p:nvSpPr>
        <p:spPr>
          <a:xfrm>
            <a:off x="353025" y="1214150"/>
            <a:ext cx="6624300" cy="24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sz="1940">
                <a:solidFill>
                  <a:schemeClr val="dk1"/>
                </a:solidFill>
                <a:highlight>
                  <a:srgbClr val="FFFFFF"/>
                </a:highlight>
              </a:rPr>
              <a:t>Комплект игр направлен на всестороннее развитие детей младшего школьного возраста от 6-7 лет  до 10-11 лет</a:t>
            </a:r>
            <a:endParaRPr sz="234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just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ru" sz="2340">
                <a:solidFill>
                  <a:schemeClr val="dk1"/>
                </a:solidFill>
                <a:highlight>
                  <a:srgbClr val="FFFFFF"/>
                </a:highlight>
              </a:rPr>
              <a:t>К</a:t>
            </a:r>
            <a:r>
              <a:rPr lang="ru">
                <a:solidFill>
                  <a:schemeClr val="dk1"/>
                </a:solidFill>
                <a:highlight>
                  <a:srgbClr val="FFFFFF"/>
                </a:highlight>
              </a:rPr>
              <a:t>омплект включает в себя как подвижные, так и настольные игры, способствующие развитию не только когнитивных, но и физических способностей в игровом формате. 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just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r>
              <a:rPr lang="ru">
                <a:solidFill>
                  <a:schemeClr val="dk1"/>
                </a:solidFill>
                <a:highlight>
                  <a:srgbClr val="FFFFFF"/>
                </a:highlight>
              </a:rPr>
              <a:t>Игры в наборах систематизированы в порядке возрастающей трудности и в соответствии с возрастом младших школьников</a:t>
            </a:r>
            <a:r>
              <a:rPr lang="ru" sz="17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.</a:t>
            </a:r>
            <a:endParaRPr sz="2660"/>
          </a:p>
        </p:txBody>
      </p:sp>
      <p:sp>
        <p:nvSpPr>
          <p:cNvPr id="122" name="Google Shape;122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6" name="Google Shape;126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9" name="Google Shape;129;p26"/>
          <p:cNvSpPr txBox="1"/>
          <p:nvPr/>
        </p:nvSpPr>
        <p:spPr>
          <a:xfrm>
            <a:off x="152375" y="53100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0" name="Google Shape;130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1" name="Google Shape;131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2" name="Google Shape;132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7"/>
          <p:cNvSpPr txBox="1"/>
          <p:nvPr>
            <p:ph type="title"/>
          </p:nvPr>
        </p:nvSpPr>
        <p:spPr>
          <a:xfrm>
            <a:off x="1403092" y="152043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1" name="Google Shape;141;p27"/>
          <p:cNvSpPr txBox="1"/>
          <p:nvPr>
            <p:ph idx="1" type="body"/>
          </p:nvPr>
        </p:nvSpPr>
        <p:spPr>
          <a:xfrm>
            <a:off x="-5075" y="948900"/>
            <a:ext cx="5643900" cy="2902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Покупатели :</a:t>
            </a:r>
            <a:endParaRPr b="1" sz="1800"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директоры школы 1-4 классов частных и общеобразовательных школ</a:t>
            </a:r>
            <a:endParaRPr sz="1800"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Магазины детских товаров</a:t>
            </a:r>
            <a:endParaRPr sz="1800"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Магазины книг и канцелярии</a:t>
            </a:r>
            <a:endParaRPr sz="1800"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Родители учащихся 1-4 классов частных и общеобразовательных школ</a:t>
            </a:r>
            <a:endParaRPr sz="1800"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      </a:t>
            </a:r>
            <a:r>
              <a:rPr b="1" lang="ru" sz="180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Потребители </a:t>
            </a:r>
            <a:r>
              <a:rPr b="1" lang="ru" sz="180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: </a:t>
            </a:r>
            <a:endParaRPr b="1" sz="1800"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учащиеся 1-4 классов частных и общеобразовательных школ</a:t>
            </a:r>
            <a:r>
              <a:rPr lang="ru" sz="180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endParaRPr sz="1800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42" name="Google Shape;142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3" name="Google Shape;143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27"/>
          <p:cNvSpPr/>
          <p:nvPr/>
        </p:nvSpPr>
        <p:spPr>
          <a:xfrm>
            <a:off x="456818" y="17186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49" name="Google Shape;149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805" y="171865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34925" y="711800"/>
            <a:ext cx="3473224" cy="219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8"/>
          <p:cNvSpPr txBox="1"/>
          <p:nvPr>
            <p:ph type="title"/>
          </p:nvPr>
        </p:nvSpPr>
        <p:spPr>
          <a:xfrm>
            <a:off x="1279442" y="3217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6" name="Google Shape;156;p28"/>
          <p:cNvSpPr txBox="1"/>
          <p:nvPr>
            <p:ph idx="1" type="body"/>
          </p:nvPr>
        </p:nvSpPr>
        <p:spPr>
          <a:xfrm>
            <a:off x="92493" y="1130693"/>
            <a:ext cx="6568200" cy="28821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3175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/>
              <a:buChar char="●"/>
            </a:pPr>
            <a:r>
              <a:rPr lang="ru" sz="2000">
                <a:latin typeface="Arial"/>
                <a:ea typeface="Arial"/>
                <a:cs typeface="Arial"/>
                <a:sym typeface="Arial"/>
              </a:rPr>
              <a:t>Усложнение программы из года  в год</a:t>
            </a:r>
            <a:endParaRPr sz="2000">
              <a:latin typeface="Arial"/>
              <a:ea typeface="Arial"/>
              <a:cs typeface="Arial"/>
              <a:sym typeface="Arial"/>
            </a:endParaRPr>
          </a:p>
          <a:p>
            <a:pPr indent="-3175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/>
              <a:buChar char="●"/>
            </a:pPr>
            <a:r>
              <a:rPr lang="ru" sz="2000">
                <a:latin typeface="Arial"/>
                <a:ea typeface="Arial"/>
                <a:cs typeface="Arial"/>
                <a:sym typeface="Arial"/>
              </a:rPr>
              <a:t>Много </a:t>
            </a:r>
            <a:r>
              <a:rPr lang="ru" sz="2000">
                <a:latin typeface="Arial"/>
                <a:ea typeface="Arial"/>
                <a:cs typeface="Arial"/>
                <a:sym typeface="Arial"/>
              </a:rPr>
              <a:t>энергии</a:t>
            </a:r>
            <a:r>
              <a:rPr lang="ru" sz="2000">
                <a:latin typeface="Arial"/>
                <a:ea typeface="Arial"/>
                <a:cs typeface="Arial"/>
                <a:sym typeface="Arial"/>
              </a:rPr>
              <a:t> у детей, а они сидят</a:t>
            </a:r>
            <a:endParaRPr sz="2000">
              <a:latin typeface="Arial"/>
              <a:ea typeface="Arial"/>
              <a:cs typeface="Arial"/>
              <a:sym typeface="Arial"/>
            </a:endParaRPr>
          </a:p>
          <a:p>
            <a:pPr indent="-3175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/>
              <a:buChar char="●"/>
            </a:pPr>
            <a:r>
              <a:rPr lang="ru" sz="2000">
                <a:latin typeface="Arial"/>
                <a:ea typeface="Arial"/>
                <a:cs typeface="Arial"/>
                <a:sym typeface="Arial"/>
              </a:rPr>
              <a:t>нет деятельности которая полностью удовлетворяет потребность в </a:t>
            </a:r>
            <a:r>
              <a:rPr lang="ru" sz="2000">
                <a:latin typeface="Arial"/>
                <a:ea typeface="Arial"/>
                <a:cs typeface="Arial"/>
                <a:sym typeface="Arial"/>
              </a:rPr>
              <a:t>расходе</a:t>
            </a:r>
            <a:r>
              <a:rPr lang="ru" sz="2000">
                <a:latin typeface="Arial"/>
                <a:ea typeface="Arial"/>
                <a:cs typeface="Arial"/>
                <a:sym typeface="Arial"/>
              </a:rPr>
              <a:t> энергии </a:t>
            </a:r>
            <a:endParaRPr sz="2000">
              <a:latin typeface="Arial"/>
              <a:ea typeface="Arial"/>
              <a:cs typeface="Arial"/>
              <a:sym typeface="Arial"/>
            </a:endParaRPr>
          </a:p>
          <a:p>
            <a:pPr indent="-3175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/>
              <a:buChar char="●"/>
            </a:pPr>
            <a:r>
              <a:rPr lang="ru" sz="2000">
                <a:latin typeface="Arial"/>
                <a:ea typeface="Arial"/>
                <a:cs typeface="Arial"/>
                <a:sym typeface="Arial"/>
              </a:rPr>
              <a:t>Нет расслабления</a:t>
            </a:r>
            <a:endParaRPr sz="20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57" name="Google Shape;157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8" name="Google Shape;158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530718" y="21346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4" name="Google Shape;164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267624"/>
            <a:ext cx="687901" cy="687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70500" y="2664000"/>
            <a:ext cx="3817675" cy="2479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9"/>
          <p:cNvSpPr txBox="1"/>
          <p:nvPr>
            <p:ph type="title"/>
          </p:nvPr>
        </p:nvSpPr>
        <p:spPr>
          <a:xfrm>
            <a:off x="1287142" y="21805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1" name="Google Shape;171;p29"/>
          <p:cNvSpPr txBox="1"/>
          <p:nvPr>
            <p:ph idx="1" type="body"/>
          </p:nvPr>
        </p:nvSpPr>
        <p:spPr>
          <a:xfrm>
            <a:off x="115325" y="955400"/>
            <a:ext cx="8626500" cy="17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Набор настольных и подвижных игр, направленных на всестороннее развитие младших школьников с учетом современных психологических особенностей младших школьников</a:t>
            </a:r>
            <a:endParaRPr sz="2300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72" name="Google Shape;172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29"/>
          <p:cNvSpPr/>
          <p:nvPr/>
        </p:nvSpPr>
        <p:spPr>
          <a:xfrm>
            <a:off x="456743" y="14406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9" name="Google Shape;179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196" y="218061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02875" y="2629425"/>
            <a:ext cx="4716775" cy="2209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0"/>
          <p:cNvSpPr txBox="1"/>
          <p:nvPr>
            <p:ph type="title"/>
          </p:nvPr>
        </p:nvSpPr>
        <p:spPr>
          <a:xfrm>
            <a:off x="356132" y="108431"/>
            <a:ext cx="79761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Функционал: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6" name="Google Shape;186;p30"/>
          <p:cNvSpPr txBox="1"/>
          <p:nvPr>
            <p:ph idx="1" type="body"/>
          </p:nvPr>
        </p:nvSpPr>
        <p:spPr>
          <a:xfrm>
            <a:off x="252325" y="1024625"/>
            <a:ext cx="7743900" cy="1034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b="1" sz="20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b="1" sz="1700">
              <a:solidFill>
                <a:srgbClr val="132C40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 sz="1700">
              <a:solidFill>
                <a:srgbClr val="132C40"/>
              </a:solidFill>
            </a:endParaRPr>
          </a:p>
        </p:txBody>
      </p:sp>
      <p:sp>
        <p:nvSpPr>
          <p:cNvPr id="187" name="Google Shape;187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8" name="Google Shape;188;p30"/>
          <p:cNvSpPr txBox="1"/>
          <p:nvPr/>
        </p:nvSpPr>
        <p:spPr>
          <a:xfrm>
            <a:off x="-50681" y="4889350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30"/>
          <p:cNvSpPr txBox="1"/>
          <p:nvPr/>
        </p:nvSpPr>
        <p:spPr>
          <a:xfrm>
            <a:off x="252325" y="803350"/>
            <a:ext cx="8385600" cy="285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2000">
                <a:solidFill>
                  <a:schemeClr val="dk2"/>
                </a:solidFill>
                <a:highlight>
                  <a:srgbClr val="FFFFFF"/>
                </a:highlight>
              </a:rPr>
              <a:t>1. Настольная игра-</a:t>
            </a:r>
            <a:r>
              <a:rPr lang="ru" sz="2000">
                <a:solidFill>
                  <a:schemeClr val="dk2"/>
                </a:solidFill>
                <a:highlight>
                  <a:srgbClr val="FFFFFF"/>
                </a:highlight>
              </a:rPr>
              <a:t>тренажёр</a:t>
            </a:r>
            <a:r>
              <a:rPr lang="ru" sz="2000">
                <a:solidFill>
                  <a:schemeClr val="dk2"/>
                </a:solidFill>
                <a:highlight>
                  <a:srgbClr val="FFFFFF"/>
                </a:highlight>
              </a:rPr>
              <a:t> «Таблица умножения». Развитие логического мышления</a:t>
            </a:r>
            <a:endParaRPr sz="2000">
              <a:solidFill>
                <a:schemeClr val="dk2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chemeClr val="dk2"/>
                </a:solidFill>
                <a:highlight>
                  <a:srgbClr val="FFFFFF"/>
                </a:highlight>
              </a:rPr>
              <a:t>2. Путешествие по миру. Развитие образного мышление, расширение кругозора</a:t>
            </a:r>
            <a:endParaRPr sz="2000">
              <a:solidFill>
                <a:schemeClr val="dk2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2000">
              <a:solidFill>
                <a:schemeClr val="dk2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2000">
                <a:solidFill>
                  <a:schemeClr val="dk2"/>
                </a:solidFill>
                <a:highlight>
                  <a:srgbClr val="FFFFFF"/>
                </a:highlight>
              </a:rPr>
              <a:t>3. Подвижная карточная игра.  Развитие координации</a:t>
            </a:r>
            <a:endParaRPr sz="2000">
              <a:solidFill>
                <a:schemeClr val="dk2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chemeClr val="dk2"/>
                </a:solidFill>
                <a:highlight>
                  <a:srgbClr val="FFFFFF"/>
                </a:highlight>
              </a:rPr>
              <a:t>4. Игра «Крокодил». Развитие памяти, восприятия</a:t>
            </a:r>
            <a:endParaRPr sz="2000">
              <a:solidFill>
                <a:schemeClr val="dk2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2000">
              <a:solidFill>
                <a:schemeClr val="dk2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2000">
                <a:solidFill>
                  <a:schemeClr val="dk2"/>
                </a:solidFill>
                <a:highlight>
                  <a:srgbClr val="FFFFFF"/>
                </a:highlight>
              </a:rPr>
              <a:t>5. Флеш-карты. Развитие произвольного внимания</a:t>
            </a:r>
            <a:endParaRPr sz="2000">
              <a:solidFill>
                <a:schemeClr val="dk2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2000">
                <a:solidFill>
                  <a:schemeClr val="dk2"/>
                </a:solidFill>
                <a:highlight>
                  <a:srgbClr val="FFFFFF"/>
                </a:highlight>
              </a:rPr>
              <a:t>6. Образование слов из карточек. Расширение словарного запаса</a:t>
            </a:r>
            <a:endParaRPr sz="2000">
              <a:solidFill>
                <a:schemeClr val="dk2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chemeClr val="dk2"/>
                </a:solidFill>
                <a:highlight>
                  <a:srgbClr val="FFFFFF"/>
                </a:highlight>
              </a:rPr>
              <a:t>7. «</a:t>
            </a:r>
            <a:r>
              <a:rPr lang="ru" sz="2000">
                <a:solidFill>
                  <a:schemeClr val="dk2"/>
                </a:solidFill>
                <a:highlight>
                  <a:srgbClr val="FFFFFF"/>
                </a:highlight>
              </a:rPr>
              <a:t>Соедини</a:t>
            </a:r>
            <a:r>
              <a:rPr lang="ru" sz="2000">
                <a:solidFill>
                  <a:schemeClr val="dk2"/>
                </a:solidFill>
                <a:highlight>
                  <a:srgbClr val="FFFFFF"/>
                </a:highlight>
              </a:rPr>
              <a:t> несоединимое». Развитие воображения</a:t>
            </a:r>
            <a:endParaRPr sz="20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1"/>
          <p:cNvSpPr txBox="1"/>
          <p:nvPr>
            <p:ph type="title"/>
          </p:nvPr>
        </p:nvSpPr>
        <p:spPr>
          <a:xfrm>
            <a:off x="431807" y="223756"/>
            <a:ext cx="79761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95" name="Google Shape;195;p31"/>
          <p:cNvSpPr txBox="1"/>
          <p:nvPr>
            <p:ph idx="1" type="body"/>
          </p:nvPr>
        </p:nvSpPr>
        <p:spPr>
          <a:xfrm>
            <a:off x="252325" y="1024625"/>
            <a:ext cx="7743900" cy="1388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lang="ru" sz="2000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Выгода для </a:t>
            </a:r>
            <a:r>
              <a:rPr b="1" lang="ru" sz="2000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покупателя</a:t>
            </a:r>
            <a:r>
              <a:rPr b="1" lang="ru" sz="2000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 : “Игра 7 в 1 для учеников - это  экономично, полезно и практично.”</a:t>
            </a:r>
            <a:endParaRPr b="1" sz="2000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b="1" sz="1700">
              <a:solidFill>
                <a:srgbClr val="132C40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 sz="1700">
              <a:solidFill>
                <a:srgbClr val="132C40"/>
              </a:solidFill>
            </a:endParaRPr>
          </a:p>
        </p:txBody>
      </p:sp>
      <p:sp>
        <p:nvSpPr>
          <p:cNvPr id="196" name="Google Shape;196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7" name="Google Shape;197;p31"/>
          <p:cNvSpPr txBox="1"/>
          <p:nvPr/>
        </p:nvSpPr>
        <p:spPr>
          <a:xfrm>
            <a:off x="-50681" y="4889350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8" name="Google Shape;198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4125" y="2528100"/>
            <a:ext cx="4017875" cy="246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24375" y="2571750"/>
            <a:ext cx="4082501" cy="246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2"/>
          <p:cNvSpPr txBox="1"/>
          <p:nvPr>
            <p:ph type="title"/>
          </p:nvPr>
        </p:nvSpPr>
        <p:spPr>
          <a:xfrm>
            <a:off x="240032" y="133656"/>
            <a:ext cx="79761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Методология</a:t>
            </a:r>
            <a:r>
              <a:rPr lang="ru" sz="3000">
                <a:solidFill>
                  <a:schemeClr val="dk1"/>
                </a:solidFill>
              </a:rPr>
              <a:t>: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05" name="Google Shape;205;p32"/>
          <p:cNvSpPr txBox="1"/>
          <p:nvPr>
            <p:ph idx="1" type="body"/>
          </p:nvPr>
        </p:nvSpPr>
        <p:spPr>
          <a:xfrm>
            <a:off x="240025" y="770925"/>
            <a:ext cx="8801400" cy="4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sz="130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1.</a:t>
            </a:r>
            <a:r>
              <a:rPr b="1" lang="ru" sz="160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Развитие навыков и умений:</a:t>
            </a:r>
            <a:r>
              <a:rPr b="1" lang="ru" sz="130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" sz="130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таких как логическое мышление, креативность, решение проблем, математические и языковые навыки и другие.</a:t>
            </a:r>
            <a:endParaRPr sz="1300"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b="1" sz="1500"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sz="150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2. </a:t>
            </a:r>
            <a:r>
              <a:rPr b="1" lang="ru" sz="170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Повышение уровня образования</a:t>
            </a:r>
            <a:r>
              <a:rPr b="1" lang="ru" sz="150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ru" sz="130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помогает расширить знания ребенка в определенной области – например, математики, чтения или наук.</a:t>
            </a:r>
            <a:endParaRPr sz="1300"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b="1" sz="1300"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sz="130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3. </a:t>
            </a:r>
            <a:r>
              <a:rPr b="1" lang="ru" sz="150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Улучшение памяти и познавательных способностей:</a:t>
            </a:r>
            <a:r>
              <a:rPr b="1" lang="ru" sz="130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" sz="130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запоминать информацию, различать цвета, формы, цифры . </a:t>
            </a:r>
            <a:endParaRPr sz="1300"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b="1" sz="1300"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sz="130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4. </a:t>
            </a:r>
            <a:r>
              <a:rPr b="1" lang="ru" sz="150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Развитие социальных навыков:</a:t>
            </a:r>
            <a:r>
              <a:rPr b="1" lang="ru" sz="130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с</a:t>
            </a:r>
            <a:r>
              <a:rPr lang="ru" sz="130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отрудничество, коммуникация и управление эмоциями. Они могут предлагать игры в команде или ролевые игры, где дети учатся взаимодействовать с другими.</a:t>
            </a:r>
            <a:endParaRPr sz="1300"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b="1" sz="1300"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sz="130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5.</a:t>
            </a:r>
            <a:r>
              <a:rPr b="1" lang="ru" sz="150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Развитие творческого мышления: </a:t>
            </a:r>
            <a:r>
              <a:rPr b="1" lang="ru" sz="130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" sz="130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воображения детей, они предлагают конструировать, рисовать, придумывать истории.</a:t>
            </a:r>
            <a:endParaRPr sz="1300"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1300"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ru" sz="130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6. </a:t>
            </a:r>
            <a:r>
              <a:rPr b="1" lang="ru" sz="150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Развлечение и удовольствие:</a:t>
            </a:r>
            <a:r>
              <a:rPr b="1" lang="ru" sz="130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" sz="130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Они могут быть интересными и увлекательными, что делает их привлекательными для детей</a:t>
            </a:r>
            <a:r>
              <a:rPr lang="ru" sz="1300"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.</a:t>
            </a:r>
            <a:endParaRPr sz="2000">
              <a:solidFill>
                <a:srgbClr val="132C40"/>
              </a:solidFill>
            </a:endParaRPr>
          </a:p>
        </p:txBody>
      </p:sp>
      <p:sp>
        <p:nvSpPr>
          <p:cNvPr id="206" name="Google Shape;206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7" name="Google Shape;207;p32"/>
          <p:cNvSpPr txBox="1"/>
          <p:nvPr/>
        </p:nvSpPr>
        <p:spPr>
          <a:xfrm>
            <a:off x="-50681" y="4889350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33"/>
          <p:cNvSpPr/>
          <p:nvPr/>
        </p:nvSpPr>
        <p:spPr>
          <a:xfrm>
            <a:off x="401718" y="417219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33"/>
          <p:cNvSpPr txBox="1"/>
          <p:nvPr/>
        </p:nvSpPr>
        <p:spPr>
          <a:xfrm>
            <a:off x="288775" y="1017575"/>
            <a:ext cx="3871800" cy="170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ru" sz="1600">
                <a:solidFill>
                  <a:schemeClr val="dk2"/>
                </a:solidFill>
              </a:rPr>
              <a:t>B2B - частные сады и школы</a:t>
            </a:r>
            <a:endParaRPr b="1" sz="1600">
              <a:solidFill>
                <a:schemeClr val="dk2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sz="16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100"/>
              </a:spcBef>
              <a:spcAft>
                <a:spcPts val="2400"/>
              </a:spcAft>
              <a:buNone/>
            </a:pPr>
            <a:r>
              <a:rPr lang="ru" sz="1600">
                <a:solidFill>
                  <a:schemeClr val="dk2"/>
                </a:solidFill>
                <a:highlight>
                  <a:srgbClr val="FFFFFF"/>
                </a:highlight>
              </a:rPr>
              <a:t>Покрыто только около 20-30% рынка, то есть ближайшие годы объемы продаж будут расти.</a:t>
            </a:r>
            <a:endParaRPr b="1" sz="20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6" name="Google Shape;216;p33"/>
          <p:cNvSpPr txBox="1"/>
          <p:nvPr>
            <p:ph type="title"/>
          </p:nvPr>
        </p:nvSpPr>
        <p:spPr>
          <a:xfrm>
            <a:off x="401721" y="382725"/>
            <a:ext cx="20430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7" name="Google Shape;217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" name="Google Shape;218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" name="Google Shape;219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0" name="Google Shape;220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21" name="Google Shape;221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1188725"/>
            <a:ext cx="4216174" cy="385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33"/>
          <p:cNvSpPr txBox="1"/>
          <p:nvPr/>
        </p:nvSpPr>
        <p:spPr>
          <a:xfrm>
            <a:off x="288775" y="2777725"/>
            <a:ext cx="3924600" cy="155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1 игра = 1000 рублей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SOM = 2 250 000 рублей (школы начальные классы) + 2 250 000 сады = 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700">
                <a:latin typeface="Raleway"/>
                <a:ea typeface="Raleway"/>
                <a:cs typeface="Raleway"/>
                <a:sym typeface="Raleway"/>
              </a:rPr>
              <a:t>5 млрд. рублей</a:t>
            </a:r>
            <a:endParaRPr b="1" sz="17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3" name="Google Shape;223;p33"/>
          <p:cNvSpPr txBox="1"/>
          <p:nvPr/>
        </p:nvSpPr>
        <p:spPr>
          <a:xfrm>
            <a:off x="2594600" y="582925"/>
            <a:ext cx="4846200" cy="68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333333"/>
              </a:buClr>
              <a:buSzPts val="1200"/>
              <a:buChar char="-"/>
            </a:pPr>
            <a:r>
              <a:t/>
            </a:r>
            <a:endParaRPr sz="12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24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4"/>
          <p:cNvSpPr txBox="1"/>
          <p:nvPr/>
        </p:nvSpPr>
        <p:spPr>
          <a:xfrm>
            <a:off x="401725" y="1183275"/>
            <a:ext cx="5231100" cy="15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56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2000"/>
              <a:buChar char="-"/>
            </a:pPr>
            <a:r>
              <a:rPr b="1" lang="ru" sz="2000">
                <a:solidFill>
                  <a:srgbClr val="132C40"/>
                </a:solidFill>
              </a:rPr>
              <a:t>П</a:t>
            </a:r>
            <a:r>
              <a:rPr b="1" i="0" lang="ru" sz="2000" u="none" cap="none" strike="noStrike">
                <a:solidFill>
                  <a:srgbClr val="132C40"/>
                </a:solidFill>
              </a:rPr>
              <a:t>родажа набора игр</a:t>
            </a:r>
            <a:endParaRPr b="1" sz="2000">
              <a:solidFill>
                <a:srgbClr val="132C40"/>
              </a:solidFill>
            </a:endParaRPr>
          </a:p>
          <a:p>
            <a:pPr indent="-3556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2000"/>
              <a:buChar char="-"/>
            </a:pPr>
            <a:r>
              <a:rPr b="1" lang="ru" sz="2000">
                <a:solidFill>
                  <a:srgbClr val="132C40"/>
                </a:solidFill>
              </a:rPr>
              <a:t>Мастер класс по </a:t>
            </a:r>
            <a:r>
              <a:rPr b="1" lang="ru" sz="2000">
                <a:solidFill>
                  <a:srgbClr val="132C40"/>
                </a:solidFill>
              </a:rPr>
              <a:t>проведению</a:t>
            </a:r>
            <a:r>
              <a:rPr b="1" lang="ru" sz="2000">
                <a:solidFill>
                  <a:srgbClr val="132C40"/>
                </a:solidFill>
              </a:rPr>
              <a:t> игр</a:t>
            </a:r>
            <a:endParaRPr b="1" sz="2000">
              <a:solidFill>
                <a:srgbClr val="132C40"/>
              </a:solidFill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132C40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9" name="Google Shape;229;p3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" name="Google Shape;230;p3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34"/>
          <p:cNvSpPr/>
          <p:nvPr/>
        </p:nvSpPr>
        <p:spPr>
          <a:xfrm>
            <a:off x="401726" y="23225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34"/>
          <p:cNvSpPr txBox="1"/>
          <p:nvPr>
            <p:ph type="title"/>
          </p:nvPr>
        </p:nvSpPr>
        <p:spPr>
          <a:xfrm>
            <a:off x="296801" y="206300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БИЗНЕС-МОДЕЛЬ*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33" name="Google Shape;233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" name="Google Shape;234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37" name="Google Shape;237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35600" y="1183275"/>
            <a:ext cx="3194925" cy="3960225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34"/>
          <p:cNvSpPr txBox="1"/>
          <p:nvPr/>
        </p:nvSpPr>
        <p:spPr>
          <a:xfrm>
            <a:off x="401725" y="2517625"/>
            <a:ext cx="5133900" cy="129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chemeClr val="dk2"/>
                </a:solidFill>
              </a:rPr>
              <a:t>Себестоимость проекта: 305 200 рублей</a:t>
            </a:r>
            <a:endParaRPr b="1" sz="16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chemeClr val="dk2"/>
                </a:solidFill>
              </a:rPr>
              <a:t> </a:t>
            </a:r>
            <a:endParaRPr b="1" sz="16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chemeClr val="dk2"/>
                </a:solidFill>
              </a:rPr>
              <a:t>Точка </a:t>
            </a:r>
            <a:r>
              <a:rPr b="1" lang="ru" sz="1600">
                <a:solidFill>
                  <a:schemeClr val="dk2"/>
                </a:solidFill>
              </a:rPr>
              <a:t>безубыточности</a:t>
            </a:r>
            <a:r>
              <a:rPr b="1" lang="ru" sz="1600">
                <a:solidFill>
                  <a:schemeClr val="dk2"/>
                </a:solidFill>
              </a:rPr>
              <a:t> : 7 месяц 120 100 рублей</a:t>
            </a:r>
            <a:endParaRPr b="1" sz="16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chemeClr val="dk2"/>
                </a:solidFill>
              </a:rPr>
              <a:t>Прибыль на 12й месяц :  911 700 рулей</a:t>
            </a:r>
            <a:endParaRPr b="1" sz="16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5"/>
          <p:cNvSpPr txBox="1"/>
          <p:nvPr>
            <p:ph type="title"/>
          </p:nvPr>
        </p:nvSpPr>
        <p:spPr>
          <a:xfrm>
            <a:off x="318442" y="17203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4" name="Google Shape;244;p35"/>
          <p:cNvSpPr txBox="1"/>
          <p:nvPr>
            <p:ph idx="1" type="body"/>
          </p:nvPr>
        </p:nvSpPr>
        <p:spPr>
          <a:xfrm>
            <a:off x="318443" y="1100806"/>
            <a:ext cx="7993200" cy="386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61950" lvl="0" marL="457200" rtl="0" algn="l">
              <a:spcBef>
                <a:spcPts val="1200"/>
              </a:spcBef>
              <a:spcAft>
                <a:spcPts val="0"/>
              </a:spcAft>
              <a:buSzPts val="2100"/>
              <a:buAutoNum type="arabicPeriod"/>
            </a:pPr>
            <a:r>
              <a:rPr b="1" lang="ru" sz="2100"/>
              <a:t>Создание команды</a:t>
            </a:r>
            <a:endParaRPr b="1"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rabicPeriod"/>
            </a:pPr>
            <a:r>
              <a:rPr b="1" lang="ru" sz="2100"/>
              <a:t>Распределение ролей в коллективе;</a:t>
            </a:r>
            <a:endParaRPr b="1"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rabicPeriod"/>
            </a:pPr>
            <a:r>
              <a:rPr b="1" lang="ru" sz="2100"/>
              <a:t>Выявление проблемы, и генерирование идеи для ее решения</a:t>
            </a:r>
            <a:endParaRPr b="1"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rabicPeriod"/>
            </a:pPr>
            <a:r>
              <a:rPr b="1" lang="ru" sz="2100"/>
              <a:t>Подтверждение гипотезы</a:t>
            </a:r>
            <a:endParaRPr b="1"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rabicPeriod"/>
            </a:pPr>
            <a:r>
              <a:rPr b="1" lang="ru" sz="2100"/>
              <a:t>Анализ целевой аудитории</a:t>
            </a:r>
            <a:endParaRPr b="1"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rabicPeriod"/>
            </a:pPr>
            <a:r>
              <a:rPr b="1" lang="ru" sz="2100"/>
              <a:t>Анализ рынка, конкурентов</a:t>
            </a:r>
            <a:endParaRPr b="1"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rabicPeriod"/>
            </a:pPr>
            <a:r>
              <a:rPr b="1" lang="ru" sz="2100"/>
              <a:t>Проведение интервью </a:t>
            </a:r>
            <a:endParaRPr b="1"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rabicPeriod"/>
            </a:pPr>
            <a:r>
              <a:rPr b="1" lang="ru" sz="2100"/>
              <a:t>Разработка визуала набора игр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245" name="Google Shape;245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6" name="Google Shape;246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" name="Google Shape;248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6"/>
          <p:cNvSpPr txBox="1"/>
          <p:nvPr>
            <p:ph type="title"/>
          </p:nvPr>
        </p:nvSpPr>
        <p:spPr>
          <a:xfrm>
            <a:off x="401717" y="1051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54" name="Google Shape;254;p36"/>
          <p:cNvGraphicFramePr/>
          <p:nvPr/>
        </p:nvGraphicFramePr>
        <p:xfrm>
          <a:off x="456810" y="92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{46A96105-8AC2-4E4B-B859-B074E9190D44}</a:tableStyleId>
              </a:tblPr>
              <a:tblGrid>
                <a:gridCol w="2510675"/>
                <a:gridCol w="2510675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</a:t>
                      </a: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Адизес роль :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7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Лидер</a:t>
                      </a:r>
                      <a:endParaRPr b="1" sz="1700" u="none" cap="none" strike="noStrike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1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Крячкова Ксения</a:t>
                      </a:r>
                      <a:endParaRPr b="1" sz="1100" u="none" cap="none" strike="noStrike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1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Производитель</a:t>
                      </a:r>
                      <a:endParaRPr b="1" sz="1100" u="none" cap="none" strike="noStrike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 sz="1100" u="none" cap="none" strike="noStrike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 sz="1100" u="none" cap="none" strike="noStrike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 sz="1100" u="none" cap="none" strike="noStrike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7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Педагог начальных классов и английского языка</a:t>
                      </a:r>
                      <a:endParaRPr b="1" sz="1100" u="none" cap="none" strike="noStrike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1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Исаева Татьяна, Прокопьева Васса</a:t>
                      </a:r>
                      <a:endParaRPr b="1" sz="1100" u="none" cap="none" strike="noStrike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 sz="1100" u="none" cap="none" strike="noStrike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1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Производитель</a:t>
                      </a:r>
                      <a:endParaRPr b="1" sz="1100" u="none" cap="none" strike="noStrike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 sz="1100" u="none" cap="none" strike="noStrike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 sz="1100" u="none" cap="none" strike="noStrike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22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6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Педагог начальных классов и английского языка</a:t>
                      </a:r>
                      <a:endParaRPr b="1" sz="1600" u="none" cap="none" strike="noStrike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1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Чиркова Дарья, Громова Мария, Литвинова Анастасия</a:t>
                      </a:r>
                      <a:endParaRPr b="1" sz="1100" u="none" cap="none" strike="noStrike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1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Администратор</a:t>
                      </a:r>
                      <a:endParaRPr b="1" sz="1100" u="none" cap="none" strike="noStrike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 sz="1100" u="none" cap="none" strike="noStrike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 sz="1100" u="none" cap="none" strike="noStrike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 sz="1100" u="none" cap="none" strike="noStrike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55" name="Google Shape;255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6" name="Google Shape;256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8" name="Google Shape;258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9" name="Google Shape;259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0" name="Google Shape;260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7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66" name="Google Shape;266;p37"/>
          <p:cNvSpPr txBox="1"/>
          <p:nvPr>
            <p:ph idx="1" type="body"/>
          </p:nvPr>
        </p:nvSpPr>
        <p:spPr>
          <a:xfrm>
            <a:off x="477925" y="1541425"/>
            <a:ext cx="7973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400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основные укрупненные задачи</a:t>
            </a:r>
            <a:endParaRPr b="1" sz="2400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132C40"/>
              </a:solidFill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2000"/>
              <a:buAutoNum type="arabicParenR"/>
            </a:pPr>
            <a:r>
              <a:rPr b="1" lang="ru" sz="2000">
                <a:solidFill>
                  <a:srgbClr val="132C40"/>
                </a:solidFill>
              </a:rPr>
              <a:t>Разработка концепции игры</a:t>
            </a:r>
            <a:endParaRPr b="1" sz="2000">
              <a:solidFill>
                <a:srgbClr val="132C40"/>
              </a:solidFill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2000"/>
              <a:buAutoNum type="arabicParenR"/>
            </a:pPr>
            <a:r>
              <a:rPr b="1" lang="ru" sz="2000">
                <a:solidFill>
                  <a:srgbClr val="132C40"/>
                </a:solidFill>
              </a:rPr>
              <a:t>Проработка дизайна</a:t>
            </a:r>
            <a:endParaRPr b="1" sz="2000">
              <a:solidFill>
                <a:srgbClr val="132C40"/>
              </a:solidFill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2000"/>
              <a:buAutoNum type="arabicParenR"/>
            </a:pPr>
            <a:r>
              <a:rPr b="1" lang="ru" sz="2000">
                <a:solidFill>
                  <a:srgbClr val="132C40"/>
                </a:solidFill>
              </a:rPr>
              <a:t>Методология игры</a:t>
            </a:r>
            <a:endParaRPr b="1" sz="2000">
              <a:solidFill>
                <a:srgbClr val="132C40"/>
              </a:solidFill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2000"/>
              <a:buAutoNum type="arabicParenR"/>
            </a:pPr>
            <a:r>
              <a:rPr b="1" lang="ru" sz="2000">
                <a:solidFill>
                  <a:srgbClr val="132C40"/>
                </a:solidFill>
              </a:rPr>
              <a:t>Сборка первого прототипа</a:t>
            </a:r>
            <a:endParaRPr b="1" sz="2000">
              <a:solidFill>
                <a:srgbClr val="132C40"/>
              </a:solidFill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2000"/>
              <a:buAutoNum type="arabicParenR"/>
            </a:pPr>
            <a:r>
              <a:rPr b="1" lang="ru" sz="2000">
                <a:solidFill>
                  <a:srgbClr val="132C40"/>
                </a:solidFill>
              </a:rPr>
              <a:t>Выпуск и печать игры </a:t>
            </a:r>
            <a:endParaRPr b="1" sz="2000">
              <a:solidFill>
                <a:srgbClr val="132C40"/>
              </a:solidFill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2000"/>
              <a:buAutoNum type="arabicParenR"/>
            </a:pPr>
            <a:r>
              <a:rPr b="1" lang="ru" sz="2000">
                <a:solidFill>
                  <a:srgbClr val="132C40"/>
                </a:solidFill>
              </a:rPr>
              <a:t>Разработка продвижения продукта на рынке</a:t>
            </a:r>
            <a:endParaRPr b="1" sz="2000">
              <a:solidFill>
                <a:srgbClr val="132C40"/>
              </a:solidFill>
            </a:endParaRPr>
          </a:p>
        </p:txBody>
      </p:sp>
      <p:sp>
        <p:nvSpPr>
          <p:cNvPr id="267" name="Google Shape;267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0" name="Google Shape;270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2" name="Google Shape;272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3" name="Google Shape;273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4" name="Google Shape;274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5" name="Google Shape;275;p37"/>
          <p:cNvSpPr txBox="1"/>
          <p:nvPr/>
        </p:nvSpPr>
        <p:spPr>
          <a:xfrm>
            <a:off x="1761425" y="3005375"/>
            <a:ext cx="3738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38"/>
          <p:cNvSpPr txBox="1"/>
          <p:nvPr>
            <p:ph type="title"/>
          </p:nvPr>
        </p:nvSpPr>
        <p:spPr>
          <a:xfrm>
            <a:off x="1321767" y="505306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81" name="Google Shape;281;p38"/>
          <p:cNvSpPr txBox="1"/>
          <p:nvPr>
            <p:ph idx="1" type="body"/>
          </p:nvPr>
        </p:nvSpPr>
        <p:spPr>
          <a:xfrm>
            <a:off x="401718" y="169343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200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Крячкова Ксения</a:t>
            </a:r>
            <a:r>
              <a:rPr b="1" lang="ru" sz="2400">
                <a:solidFill>
                  <a:srgbClr val="132C40"/>
                </a:solidFill>
              </a:rPr>
              <a:t> </a:t>
            </a:r>
            <a:endParaRPr b="1" sz="2700">
              <a:solidFill>
                <a:srgbClr val="132C40"/>
              </a:solidFill>
            </a:endParaRPr>
          </a:p>
        </p:txBody>
      </p:sp>
      <p:sp>
        <p:nvSpPr>
          <p:cNvPr id="282" name="Google Shape;282;p3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" name="Google Shape;283;p3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p3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5" name="Google Shape;285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p3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7" name="Google Shape;287;p3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8" name="Google Shape;288;p3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9" name="Google Shape;289;p3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90" name="Google Shape;290;p38"/>
          <p:cNvPicPr preferRelativeResize="0"/>
          <p:nvPr/>
        </p:nvPicPr>
        <p:blipFill rotWithShape="1">
          <a:blip r:embed="rId4">
            <a:alphaModFix/>
          </a:blip>
          <a:srcRect b="0" l="0" r="0" t="4297"/>
          <a:stretch/>
        </p:blipFill>
        <p:spPr>
          <a:xfrm>
            <a:off x="5170263" y="1477200"/>
            <a:ext cx="3136026" cy="3341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