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embeddedFontLst>
    <p:embeddedFont>
      <p:font typeface="Lora Medium"/>
      <p:regular r:id="rId24"/>
      <p:bold r:id="rId25"/>
      <p:italic r:id="rId26"/>
      <p:boldItalic r:id="rId27"/>
    </p:embeddedFont>
    <p:embeddedFont>
      <p:font typeface="Raleway"/>
      <p:regular r:id="rId28"/>
      <p:bold r:id="rId29"/>
      <p:italic r:id="rId30"/>
      <p:boldItalic r:id="rId31"/>
    </p:embeddedFont>
    <p:embeddedFont>
      <p:font typeface="Raleway SemiBold"/>
      <p:regular r:id="rId32"/>
      <p:bold r:id="rId33"/>
      <p:italic r:id="rId34"/>
      <p:boldItalic r:id="rId35"/>
    </p:embeddedFont>
    <p:embeddedFont>
      <p:font typeface="Roboto"/>
      <p:regular r:id="rId36"/>
      <p:bold r:id="rId37"/>
      <p:italic r:id="rId38"/>
      <p:boldItalic r:id="rId39"/>
    </p:embeddedFont>
    <p:embeddedFont>
      <p:font typeface="Lora SemiBold"/>
      <p:regular r:id="rId40"/>
      <p:bold r:id="rId41"/>
      <p:italic r:id="rId42"/>
      <p:boldItalic r:id="rId43"/>
    </p:embeddedFont>
    <p:embeddedFont>
      <p:font typeface="Lora"/>
      <p:regular r:id="rId44"/>
      <p:bold r:id="rId45"/>
      <p:italic r:id="rId46"/>
      <p:boldItalic r:id="rId47"/>
    </p:embeddedFont>
    <p:embeddedFont>
      <p:font typeface="Helvetica Neue"/>
      <p:regular r:id="rId48"/>
      <p:bold r:id="rId49"/>
      <p:italic r:id="rId50"/>
      <p:boldItalic r:id="rId51"/>
    </p:embeddedFont>
    <p:embeddedFont>
      <p:font typeface="Century Gothic"/>
      <p:regular r:id="rId52"/>
      <p:bold r:id="rId53"/>
      <p:italic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8426E4B-6D3B-4979-8D24-26404829372C}">
  <a:tblStyle styleId="{38426E4B-6D3B-4979-8D24-26404829372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39DD060-B9B9-4642-B81D-503759EC24D3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oraSemiBold-regular.fntdata"/><Relationship Id="rId42" Type="http://schemas.openxmlformats.org/officeDocument/2006/relationships/font" Target="fonts/LoraSemiBold-italic.fntdata"/><Relationship Id="rId41" Type="http://schemas.openxmlformats.org/officeDocument/2006/relationships/font" Target="fonts/LoraSemiBold-bold.fntdata"/><Relationship Id="rId44" Type="http://schemas.openxmlformats.org/officeDocument/2006/relationships/font" Target="fonts/Lora-regular.fntdata"/><Relationship Id="rId43" Type="http://schemas.openxmlformats.org/officeDocument/2006/relationships/font" Target="fonts/LoraSemiBold-boldItalic.fntdata"/><Relationship Id="rId46" Type="http://schemas.openxmlformats.org/officeDocument/2006/relationships/font" Target="fonts/Lora-italic.fntdata"/><Relationship Id="rId45" Type="http://schemas.openxmlformats.org/officeDocument/2006/relationships/font" Target="fonts/Lor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HelveticaNeue-regular.fntdata"/><Relationship Id="rId47" Type="http://schemas.openxmlformats.org/officeDocument/2006/relationships/font" Target="fonts/Lora-boldItalic.fntdata"/><Relationship Id="rId49" Type="http://schemas.openxmlformats.org/officeDocument/2006/relationships/font" Target="fonts/HelveticaNeue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-boldItalic.fntdata"/><Relationship Id="rId30" Type="http://schemas.openxmlformats.org/officeDocument/2006/relationships/font" Target="fonts/Raleway-italic.fntdata"/><Relationship Id="rId33" Type="http://schemas.openxmlformats.org/officeDocument/2006/relationships/font" Target="fonts/RalewaySemiBold-bold.fntdata"/><Relationship Id="rId32" Type="http://schemas.openxmlformats.org/officeDocument/2006/relationships/font" Target="fonts/RalewaySemiBold-regular.fntdata"/><Relationship Id="rId35" Type="http://schemas.openxmlformats.org/officeDocument/2006/relationships/font" Target="fonts/RalewaySemiBold-boldItalic.fntdata"/><Relationship Id="rId34" Type="http://schemas.openxmlformats.org/officeDocument/2006/relationships/font" Target="fonts/RalewaySemiBold-italic.fntdata"/><Relationship Id="rId37" Type="http://schemas.openxmlformats.org/officeDocument/2006/relationships/font" Target="fonts/Roboto-bold.fntdata"/><Relationship Id="rId36" Type="http://schemas.openxmlformats.org/officeDocument/2006/relationships/font" Target="fonts/Roboto-regular.fntdata"/><Relationship Id="rId39" Type="http://schemas.openxmlformats.org/officeDocument/2006/relationships/font" Target="fonts/Roboto-boldItalic.fntdata"/><Relationship Id="rId38" Type="http://schemas.openxmlformats.org/officeDocument/2006/relationships/font" Target="fonts/Roboto-italic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LoraMedium-regular.fntdata"/><Relationship Id="rId23" Type="http://schemas.openxmlformats.org/officeDocument/2006/relationships/slide" Target="slides/slide16.xml"/><Relationship Id="rId26" Type="http://schemas.openxmlformats.org/officeDocument/2006/relationships/font" Target="fonts/LoraMedium-italic.fntdata"/><Relationship Id="rId25" Type="http://schemas.openxmlformats.org/officeDocument/2006/relationships/font" Target="fonts/LoraMedium-bold.fntdata"/><Relationship Id="rId28" Type="http://schemas.openxmlformats.org/officeDocument/2006/relationships/font" Target="fonts/Raleway-regular.fntdata"/><Relationship Id="rId27" Type="http://schemas.openxmlformats.org/officeDocument/2006/relationships/font" Target="fonts/LoraMedium-boldItalic.fntdata"/><Relationship Id="rId29" Type="http://schemas.openxmlformats.org/officeDocument/2006/relationships/font" Target="fonts/Raleway-bold.fntdata"/><Relationship Id="rId51" Type="http://schemas.openxmlformats.org/officeDocument/2006/relationships/font" Target="fonts/HelveticaNeue-boldItalic.fntdata"/><Relationship Id="rId50" Type="http://schemas.openxmlformats.org/officeDocument/2006/relationships/font" Target="fonts/HelveticaNeue-italic.fntdata"/><Relationship Id="rId53" Type="http://schemas.openxmlformats.org/officeDocument/2006/relationships/font" Target="fonts/CenturyGothic-bold.fntdata"/><Relationship Id="rId52" Type="http://schemas.openxmlformats.org/officeDocument/2006/relationships/font" Target="fonts/CenturyGothic-regular.fntdata"/><Relationship Id="rId11" Type="http://schemas.openxmlformats.org/officeDocument/2006/relationships/slide" Target="slides/slide4.xml"/><Relationship Id="rId55" Type="http://schemas.openxmlformats.org/officeDocument/2006/relationships/font" Target="fonts/CenturyGothic-boldItalic.fntdata"/><Relationship Id="rId10" Type="http://schemas.openxmlformats.org/officeDocument/2006/relationships/slide" Target="slides/slide3.xml"/><Relationship Id="rId54" Type="http://schemas.openxmlformats.org/officeDocument/2006/relationships/font" Target="fonts/CenturyGothic-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905358517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g29053585174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91b94b69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g291b94b691c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91a337fe99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91a337fe99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92819ce1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4" name="Google Shape;294;g292819ce10c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9" name="Google Shape;309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13.jpg"/><Relationship Id="rId6" Type="http://schemas.openxmlformats.org/officeDocument/2006/relationships/image" Target="../media/image6.png"/><Relationship Id="rId7" Type="http://schemas.openxmlformats.org/officeDocument/2006/relationships/image" Target="../media/image10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g"/><Relationship Id="rId4" Type="http://schemas.openxmlformats.org/officeDocument/2006/relationships/image" Target="../media/image21.jpg"/><Relationship Id="rId5" Type="http://schemas.openxmlformats.org/officeDocument/2006/relationships/image" Target="../media/image19.jpg"/><Relationship Id="rId6" Type="http://schemas.openxmlformats.org/officeDocument/2006/relationships/image" Target="../media/image23.jpg"/><Relationship Id="rId7" Type="http://schemas.openxmlformats.org/officeDocument/2006/relationships/image" Target="../media/image2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04442" y="544506"/>
            <a:ext cx="4655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25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Sportfash</a:t>
            </a:r>
            <a:endParaRPr sz="4200">
              <a:solidFill>
                <a:schemeClr val="dk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01726" y="1963944"/>
            <a:ext cx="45222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400">
                <a:latin typeface="Lora Medium"/>
                <a:ea typeface="Lora Medium"/>
                <a:cs typeface="Lora Medium"/>
                <a:sym typeface="Lora Medium"/>
              </a:rPr>
              <a:t>Подбор спортивной одежды с помощью онлайн-стилиста на основе искусственного интеллекта</a:t>
            </a:r>
            <a:endParaRPr sz="140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-7" y="2038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Lora Medium"/>
              <a:buChar char="●"/>
            </a:pPr>
            <a:r>
              <a:rPr lang="ru" sz="16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Проблема: Сложность выбора спортивной одежды среди большого ассортимента.</a:t>
            </a:r>
            <a:endParaRPr sz="16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406400" lvl="0" marL="121920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Lora Medium"/>
              <a:buChar char="●"/>
            </a:pPr>
            <a:r>
              <a:rPr lang="ru" sz="16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Человек из любой точки мира может обратиться к виртуальному ассистенту для выбора спортивной экипировки.</a:t>
            </a:r>
            <a:endParaRPr sz="16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40640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Lora Medium"/>
              <a:buChar char="●"/>
            </a:pPr>
            <a:r>
              <a:rPr lang="ru" sz="16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Каждый может обратиться к онлайн стилисту и подобрать образ для своих параметров или особенностей.</a:t>
            </a:r>
            <a:endParaRPr sz="16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7200"/>
              <a:buNone/>
            </a:pPr>
            <a:r>
              <a:t/>
            </a:r>
            <a:endParaRPr sz="140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ru" sz="3000" u="none" cap="none" strike="noStrike">
                <a:solidFill>
                  <a:srgbClr val="8F00FF"/>
                </a:solidFill>
                <a:latin typeface="Lora SemiBold"/>
                <a:ea typeface="Lora SemiBold"/>
                <a:cs typeface="Lora SemiBold"/>
                <a:sym typeface="Lora SemiBold"/>
              </a:rPr>
              <a:t>АКТУАЛЬНОСТЬ ПРОЕКТА</a:t>
            </a:r>
            <a:endParaRPr i="0" sz="3000" u="none" cap="none" strike="noStrike">
              <a:solidFill>
                <a:srgbClr val="8F00FF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7192" y="143981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30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ЦЕЛЕВАЯ АУДИТОРИЯ</a:t>
            </a:r>
            <a:endParaRPr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7193" y="20885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 Medium"/>
              <a:buChar char="●"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Школьники, студенты, </a:t>
            </a: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молодые</a:t>
            </a: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 люди до 30 лет - </a:t>
            </a:r>
            <a:r>
              <a:rPr b="1" lang="ru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25.000.000</a:t>
            </a:r>
            <a:endParaRPr b="1"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 Medium"/>
              <a:buChar char="●"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Начинающие спортсмены и люди, занимающиеся спортом долгое время.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1) Для любителей спортивного образа жизни - подбор спортивной экипировки для желаемого вида спорта.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2) Для профессиональных спортсменов - необходимо знать: наличие контракта у спортсмена с спортивным брендом, предпочтения команды, условия спортсмена.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3) Данной целевой аудитории удобнее пользоваться онлайн сервисами, чем 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оффлайн. Спортивные команды и любители смогут подобрать нужную, правильную одежду вместе с онлайн стилистом.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01717" y="138961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ПРОБЛЕМА</a:t>
            </a:r>
            <a:endParaRPr sz="3000">
              <a:solidFill>
                <a:schemeClr val="dk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01718" y="2088606"/>
            <a:ext cx="6568200" cy="3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 Medium"/>
              <a:buChar char="●"/>
            </a:pPr>
            <a:r>
              <a:rPr lang="ru" sz="16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Проблема выбора нужной спортивной одежды для людей с особенностями здоровья или тела.</a:t>
            </a:r>
            <a:endParaRPr sz="16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 Medium"/>
              <a:buChar char="●"/>
            </a:pPr>
            <a:r>
              <a:rPr lang="ru" sz="16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Быстрый поиск подходящей одежды и экипировки для разного статуса человека (профессионал, любитель).</a:t>
            </a:r>
            <a:endParaRPr sz="16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 Medium"/>
              <a:buChar char="●"/>
            </a:pPr>
            <a:r>
              <a:rPr lang="ru" sz="16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Покупка быстрым способом, экономия времени и физических сил</a:t>
            </a: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 Medium"/>
              <a:buChar char="●"/>
            </a:pPr>
            <a:r>
              <a:rPr lang="ru" sz="16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Трата времени и денег на не </a:t>
            </a:r>
            <a:r>
              <a:rPr lang="ru" sz="16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подходящие</a:t>
            </a:r>
            <a:r>
              <a:rPr lang="ru" sz="16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 товары в онлайне.</a:t>
            </a:r>
            <a:endParaRPr sz="16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727517" y="138961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РЕШЕНИЕ</a:t>
            </a:r>
            <a:endParaRPr sz="3000">
              <a:solidFill>
                <a:schemeClr val="dk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01723" y="2088600"/>
            <a:ext cx="5307300" cy="28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Виртуальный онлайн-помощник</a:t>
            </a:r>
            <a:r>
              <a:rPr b="1" lang="ru"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на основе </a:t>
            </a:r>
            <a:r>
              <a:rPr b="1" lang="ru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искусственного интеллекта</a:t>
            </a:r>
            <a:r>
              <a:rPr b="1" lang="ru" sz="1400">
                <a:solidFill>
                  <a:srgbClr val="132C40"/>
                </a:solidFill>
                <a:latin typeface="Lora"/>
                <a:ea typeface="Lora"/>
                <a:cs typeface="Lora"/>
                <a:sym typeface="Lora"/>
              </a:rPr>
              <a:t>.</a:t>
            </a:r>
            <a:endParaRPr b="1" sz="1400">
              <a:solidFill>
                <a:srgbClr val="132C4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132C40"/>
              </a:solidFill>
              <a:latin typeface="Lora"/>
              <a:ea typeface="Lora"/>
              <a:cs typeface="Lora"/>
              <a:sym typeface="Lor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 Medium"/>
              <a:buChar char="●"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Помощь с подбором одежды под особенности тела.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 Medium"/>
              <a:buChar char="●"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Моментальная связь с онлайн помощником.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 Medium"/>
              <a:buChar char="●"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Быстрый подбор подходящих товаров.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 Medium"/>
              <a:buChar char="●"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Быстрая покупка любого бренда через сайт и приложение. 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 Medium"/>
              <a:buChar char="●"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Решается проблема с одеждой для спортсменов и любителей.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9"/>
          <p:cNvPicPr preferRelativeResize="0"/>
          <p:nvPr/>
        </p:nvPicPr>
        <p:blipFill rotWithShape="1">
          <a:blip r:embed="rId4">
            <a:alphaModFix/>
          </a:blip>
          <a:srcRect b="0" l="23370" r="25210" t="0"/>
          <a:stretch/>
        </p:blipFill>
        <p:spPr>
          <a:xfrm>
            <a:off x="5522950" y="0"/>
            <a:ext cx="3265275" cy="277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1807" y="21450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ЦЕННОСТЬ, ЦЕННОСТНОЕ ПРЕДЛОЖЕНИЕ</a:t>
            </a:r>
            <a:endParaRPr sz="3000">
              <a:solidFill>
                <a:schemeClr val="dk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-5068" y="1255793"/>
            <a:ext cx="7743900" cy="10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Ценность нашего продукта заключается в экономии времени и удобстве.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 Вам не придется идти в магазин и самостоятельно подбирать вещи.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 Наш онлайн-стилист всё сделает за вас: подберет спортивную одежду  под ваши особенности тела, бюджет, желаемые бренды.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431797" y="2694525"/>
            <a:ext cx="7190100" cy="22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Мы, компания </a:t>
            </a:r>
            <a:r>
              <a:rPr b="1" lang="ru" sz="1500">
                <a:solidFill>
                  <a:schemeClr val="dk1"/>
                </a:solidFill>
                <a:highlight>
                  <a:schemeClr val="lt1"/>
                </a:highlight>
                <a:latin typeface="Lora"/>
                <a:ea typeface="Lora"/>
                <a:cs typeface="Lora"/>
                <a:sym typeface="Lora"/>
              </a:rPr>
              <a:t>Sportfash</a:t>
            </a: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 - </a:t>
            </a: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виртуальный</a:t>
            </a: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 помощник н</a:t>
            </a: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а основе искусственного интеллекта.</a:t>
            </a:r>
            <a:endParaRPr i="0" u="none" cap="none" strike="noStrike">
              <a:solidFill>
                <a:schemeClr val="dk2"/>
              </a:solidFill>
              <a:highlight>
                <a:schemeClr val="lt1"/>
              </a:highlight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П</a:t>
            </a:r>
            <a:r>
              <a:rPr i="0" lang="ru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омогаем </a:t>
            </a: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начинающим спортсменам и профессионалам в</a:t>
            </a:r>
            <a:r>
              <a:rPr i="0" lang="ru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 ситуации </a:t>
            </a: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поиска и выбора спортивной одежды под индивидуальные особенности фигуры.</a:t>
            </a:r>
            <a:endParaRPr i="0" u="none" cap="none" strike="noStrike">
              <a:solidFill>
                <a:schemeClr val="dk2"/>
              </a:solidFill>
              <a:highlight>
                <a:schemeClr val="lt1"/>
              </a:highlight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Р</a:t>
            </a:r>
            <a:r>
              <a:rPr i="0" lang="ru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еша</a:t>
            </a: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ем</a:t>
            </a:r>
            <a:r>
              <a:rPr i="0" lang="ru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 проблему </a:t>
            </a: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поиска и подбора одежды онлайн с</a:t>
            </a:r>
            <a:r>
              <a:rPr i="0" lang="ru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 помощью </a:t>
            </a:r>
            <a:r>
              <a:rPr b="1" i="0" lang="ru" sz="16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Lora"/>
                <a:ea typeface="Lora"/>
                <a:cs typeface="Lora"/>
                <a:sym typeface="Lora"/>
              </a:rPr>
              <a:t>технологии </a:t>
            </a:r>
            <a:r>
              <a:rPr b="1" lang="ru" sz="1600">
                <a:solidFill>
                  <a:schemeClr val="dk1"/>
                </a:solidFill>
                <a:highlight>
                  <a:schemeClr val="lt1"/>
                </a:highlight>
                <a:latin typeface="Lora"/>
                <a:ea typeface="Lora"/>
                <a:cs typeface="Lora"/>
                <a:sym typeface="Lora"/>
              </a:rPr>
              <a:t>виртуального помощника</a:t>
            </a: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,</a:t>
            </a:r>
            <a:r>
              <a:rPr i="0" lang="ru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 получ</a:t>
            </a: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ения</a:t>
            </a:r>
            <a:r>
              <a:rPr i="0" lang="ru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 </a:t>
            </a: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latin typeface="Lora Medium"/>
                <a:ea typeface="Lora Medium"/>
                <a:cs typeface="Lora Medium"/>
                <a:sym typeface="Lora Medium"/>
              </a:rPr>
              <a:t>быстрого решения подходящей одежды под особенности фигуры клиента.</a:t>
            </a:r>
            <a:endParaRPr i="0" u="none" cap="none" strike="noStrike">
              <a:solidFill>
                <a:schemeClr val="dk2"/>
              </a:solidFill>
              <a:highlight>
                <a:schemeClr val="lt1"/>
              </a:highlight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575402" y="2375181"/>
            <a:ext cx="79932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Мы работаем на рынке онлайн продажи одежды B2B+B2C.</a:t>
            </a:r>
            <a:endParaRPr sz="1500"/>
          </a:p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Наша ЦА - это школьники, студенты, молодые люди до 30 лет, захватывающая любителей и профессиональных спортсменов.</a:t>
            </a:r>
            <a:endParaRPr sz="1500"/>
          </a:p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Наше решение будет стоить </a:t>
            </a:r>
            <a:r>
              <a:rPr b="1" lang="ru" sz="2000">
                <a:solidFill>
                  <a:schemeClr val="dk1"/>
                </a:solidFill>
              </a:rPr>
              <a:t>5%</a:t>
            </a:r>
            <a:r>
              <a:rPr lang="ru" sz="1500"/>
              <a:t> от суммы продажи.</a:t>
            </a:r>
            <a:endParaRPr sz="1500"/>
          </a:p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Сможем заработать в первый год -от </a:t>
            </a:r>
            <a:r>
              <a:rPr b="1" lang="ru" sz="2000">
                <a:solidFill>
                  <a:schemeClr val="dk1"/>
                </a:solidFill>
              </a:rPr>
              <a:t>55.000.00</a:t>
            </a:r>
            <a:r>
              <a:rPr b="1" lang="ru" sz="1600">
                <a:solidFill>
                  <a:schemeClr val="dk1"/>
                </a:solidFill>
              </a:rPr>
              <a:t>0</a:t>
            </a:r>
            <a:r>
              <a:rPr lang="ru" sz="1500"/>
              <a:t>  рублей.</a:t>
            </a:r>
            <a:endParaRPr sz="1500"/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3136000" y="252825"/>
            <a:ext cx="586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4" name="Google Shape;21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2000" y="776175"/>
            <a:ext cx="5940001" cy="441144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2"/>
          <p:cNvSpPr txBox="1"/>
          <p:nvPr/>
        </p:nvSpPr>
        <p:spPr>
          <a:xfrm>
            <a:off x="4483188" y="229725"/>
            <a:ext cx="8298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График рынка интернет-торговли</a:t>
            </a:r>
            <a:endParaRPr sz="1700">
              <a:solidFill>
                <a:schemeClr val="dk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216" name="Google Shape;216;p32"/>
          <p:cNvSpPr txBox="1"/>
          <p:nvPr/>
        </p:nvSpPr>
        <p:spPr>
          <a:xfrm>
            <a:off x="136000" y="129675"/>
            <a:ext cx="3000000" cy="646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 txBox="1"/>
          <p:nvPr>
            <p:ph type="title"/>
          </p:nvPr>
        </p:nvSpPr>
        <p:spPr>
          <a:xfrm>
            <a:off x="-343175" y="483201"/>
            <a:ext cx="4365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8" name="Google Shape;228;p33"/>
          <p:cNvPicPr preferRelativeResize="0"/>
          <p:nvPr/>
        </p:nvPicPr>
        <p:blipFill rotWithShape="1">
          <a:blip r:embed="rId3">
            <a:alphaModFix/>
          </a:blip>
          <a:srcRect b="0" l="-3240" r="3240" t="0"/>
          <a:stretch/>
        </p:blipFill>
        <p:spPr>
          <a:xfrm>
            <a:off x="230395" y="645263"/>
            <a:ext cx="8155529" cy="431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3"/>
          <p:cNvSpPr txBox="1"/>
          <p:nvPr/>
        </p:nvSpPr>
        <p:spPr>
          <a:xfrm>
            <a:off x="4022725" y="198875"/>
            <a:ext cx="8298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Графики рынков спортивной одежды</a:t>
            </a:r>
            <a:endParaRPr sz="1700">
              <a:solidFill>
                <a:schemeClr val="dk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230" name="Google Shape;230;p33"/>
          <p:cNvSpPr txBox="1"/>
          <p:nvPr/>
        </p:nvSpPr>
        <p:spPr>
          <a:xfrm>
            <a:off x="230400" y="98825"/>
            <a:ext cx="3000000" cy="646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314842" y="27250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Lora SemiBold"/>
                <a:ea typeface="Lora SemiBold"/>
                <a:cs typeface="Lora SemiBold"/>
                <a:sym typeface="Lora SemiBold"/>
              </a:rPr>
              <a:t>Конкуренты</a:t>
            </a:r>
            <a:endParaRPr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graphicFrame>
        <p:nvGraphicFramePr>
          <p:cNvPr id="236" name="Google Shape;236;p34"/>
          <p:cNvGraphicFramePr/>
          <p:nvPr/>
        </p:nvGraphicFramePr>
        <p:xfrm>
          <a:off x="32400" y="1397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{38426E4B-6D3B-4979-8D24-26404829372C}</a:tableStyleId>
              </a:tblPr>
              <a:tblGrid>
                <a:gridCol w="1297025"/>
                <a:gridCol w="1297025"/>
                <a:gridCol w="1297025"/>
                <a:gridCol w="1297025"/>
                <a:gridCol w="1297025"/>
                <a:gridCol w="1297025"/>
                <a:gridCol w="1297025"/>
              </a:tblGrid>
              <a:tr h="1072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онлайн стилист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100 % соответствие товаров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100% оригинальность брендов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быстрая доставка(до 2х недель)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продвижение малоизвестных брендов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функция поделиться корзиной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solidFill>
                            <a:schemeClr val="dk2"/>
                          </a:solidFill>
                        </a:rPr>
                        <a:t>Sportfash</a:t>
                      </a:r>
                      <a:endParaRPr b="1" sz="1700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1"/>
                          </a:solidFill>
                        </a:rPr>
                        <a:t>+</a:t>
                      </a:r>
                      <a:endParaRPr sz="17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1"/>
                          </a:solidFill>
                        </a:rPr>
                        <a:t>+</a:t>
                      </a:r>
                      <a:endParaRPr sz="17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1"/>
                          </a:solidFill>
                        </a:rPr>
                        <a:t>+</a:t>
                      </a:r>
                      <a:endParaRPr sz="17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1"/>
                          </a:solidFill>
                        </a:rPr>
                        <a:t>+</a:t>
                      </a:r>
                      <a:endParaRPr sz="17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1"/>
                          </a:solidFill>
                        </a:rPr>
                        <a:t>+</a:t>
                      </a:r>
                      <a:endParaRPr sz="17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1"/>
                          </a:solidFill>
                        </a:rPr>
                        <a:t>+</a:t>
                      </a:r>
                      <a:endParaRPr sz="17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FF00"/>
                    </a:solidFill>
                  </a:tcPr>
                </a:tc>
              </a:tr>
              <a:tr h="39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Ozon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08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Wildberries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AliExpress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/>
          <p:nvPr/>
        </p:nvSpPr>
        <p:spPr>
          <a:xfrm>
            <a:off x="457194" y="1827281"/>
            <a:ext cx="69366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chemeClr val="dk2"/>
                </a:solidFill>
                <a:latin typeface="Lora SemiBold"/>
                <a:ea typeface="Lora SemiBold"/>
                <a:cs typeface="Lora SemiBold"/>
                <a:sym typeface="Lora SemiBold"/>
              </a:rPr>
              <a:t>Платформа с виртуальным онлайн помощником для </a:t>
            </a:r>
            <a:r>
              <a:rPr lang="ru" sz="1600">
                <a:solidFill>
                  <a:schemeClr val="dk2"/>
                </a:solidFill>
                <a:latin typeface="Lora SemiBold"/>
                <a:ea typeface="Lora SemiBold"/>
                <a:cs typeface="Lora SemiBold"/>
                <a:sym typeface="Lora SemiBold"/>
              </a:rPr>
              <a:t>индивидуального</a:t>
            </a:r>
            <a:r>
              <a:rPr lang="ru" sz="1600">
                <a:solidFill>
                  <a:schemeClr val="dk2"/>
                </a:solidFill>
                <a:latin typeface="Lora SemiBold"/>
                <a:ea typeface="Lora SemiBold"/>
                <a:cs typeface="Lora SemiBold"/>
                <a:sym typeface="Lora SemiBold"/>
              </a:rPr>
              <a:t> подбора одежды, с учетом особенностей фигуры</a:t>
            </a:r>
            <a:r>
              <a:rPr lang="ru" sz="16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.</a:t>
            </a:r>
            <a:r>
              <a:rPr lang="ru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 </a:t>
            </a:r>
            <a:endParaRPr i="0" u="none" cap="none" strike="noStrike">
              <a:solidFill>
                <a:srgbClr val="132C40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242" name="Google Shape;24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457193" y="9726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9467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6" name="Google Shape;246;p35"/>
          <p:cNvSpPr txBox="1"/>
          <p:nvPr>
            <p:ph idx="1" type="body"/>
          </p:nvPr>
        </p:nvSpPr>
        <p:spPr>
          <a:xfrm>
            <a:off x="456818" y="2922131"/>
            <a:ext cx="79932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500">
                <a:solidFill>
                  <a:schemeClr val="dk1"/>
                </a:solidFill>
              </a:rPr>
              <a:t>B2C</a:t>
            </a:r>
            <a:r>
              <a:rPr lang="ru" sz="1400"/>
              <a:t>, пользователи платформы - </a:t>
            </a:r>
            <a:r>
              <a:rPr b="1" lang="ru" sz="1600">
                <a:solidFill>
                  <a:schemeClr val="dk1"/>
                </a:solidFill>
              </a:rPr>
              <a:t>бесплатно</a:t>
            </a:r>
            <a:r>
              <a:rPr lang="ru" sz="1400"/>
              <a:t>.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600">
                <a:solidFill>
                  <a:schemeClr val="dk1"/>
                </a:solidFill>
              </a:rPr>
              <a:t>B2B</a:t>
            </a:r>
            <a:r>
              <a:rPr lang="ru" sz="1400"/>
              <a:t>, магазины-партнеры - </a:t>
            </a:r>
            <a:r>
              <a:rPr b="1" lang="ru" sz="1500">
                <a:solidFill>
                  <a:schemeClr val="dk1"/>
                </a:solidFill>
              </a:rPr>
              <a:t>5%</a:t>
            </a:r>
            <a:r>
              <a:rPr lang="ru" sz="1400"/>
              <a:t> от </a:t>
            </a:r>
            <a:r>
              <a:rPr lang="ru" sz="1400"/>
              <a:t>объема</a:t>
            </a:r>
            <a:r>
              <a:rPr lang="ru" sz="1400"/>
              <a:t> продаж.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Выручка в первый год работы - </a:t>
            </a:r>
            <a:r>
              <a:rPr b="1" lang="ru" sz="1600">
                <a:solidFill>
                  <a:schemeClr val="dk1"/>
                </a:solidFill>
              </a:rPr>
              <a:t>55.000.000 рублей.</a:t>
            </a:r>
            <a:r>
              <a:rPr lang="ru" sz="1400"/>
              <a:t> 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Разработка платформы + виртуальный онлайн помощник - </a:t>
            </a:r>
            <a:r>
              <a:rPr b="1" lang="ru" sz="1600">
                <a:solidFill>
                  <a:schemeClr val="dk1"/>
                </a:solidFill>
              </a:rPr>
              <a:t>1.000.000</a:t>
            </a:r>
            <a:endParaRPr b="1" sz="1600">
              <a:solidFill>
                <a:schemeClr val="dk1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600">
                <a:solidFill>
                  <a:schemeClr val="dk1"/>
                </a:solidFill>
              </a:rPr>
              <a:t>Каналы привлечения трафика</a:t>
            </a:r>
            <a:r>
              <a:rPr lang="ru" sz="1400"/>
              <a:t> - соц. сети, реклама у блогеров, прямые продажи магазинам партнерам.</a:t>
            </a:r>
            <a:endParaRPr sz="1400"/>
          </a:p>
        </p:txBody>
      </p:sp>
      <p:sp>
        <p:nvSpPr>
          <p:cNvPr id="247" name="Google Shape;24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>
                <a:latin typeface="Lora SemiBold"/>
                <a:ea typeface="Lora SemiBold"/>
                <a:cs typeface="Lora SemiBold"/>
                <a:sym typeface="Lora SemiBold"/>
              </a:rPr>
              <a:t>ТЕКУЩИЕ РЕЗУЛЬТАТЫ</a:t>
            </a:r>
            <a:endParaRPr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256" name="Google Shape;256;p36"/>
          <p:cNvSpPr txBox="1"/>
          <p:nvPr>
            <p:ph idx="1" type="body"/>
          </p:nvPr>
        </p:nvSpPr>
        <p:spPr>
          <a:xfrm>
            <a:off x="456818" y="2340281"/>
            <a:ext cx="7993200" cy="25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500">
                <a:latin typeface="Lora SemiBold"/>
                <a:ea typeface="Lora SemiBold"/>
                <a:cs typeface="Lora SemiBold"/>
                <a:sym typeface="Lora SemiBold"/>
              </a:rPr>
              <a:t>Наши текущие результаты:</a:t>
            </a:r>
            <a:endParaRPr sz="1500">
              <a:latin typeface="Lora SemiBold"/>
              <a:ea typeface="Lora SemiBold"/>
              <a:cs typeface="Lora SemiBold"/>
              <a:sym typeface="Lora SemiBold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Lora Medium"/>
              <a:buAutoNum type="arabicPeriod"/>
            </a:pPr>
            <a:r>
              <a:rPr lang="ru" sz="1500">
                <a:latin typeface="Lora Medium"/>
                <a:ea typeface="Lora Medium"/>
                <a:cs typeface="Lora Medium"/>
                <a:sym typeface="Lora Medium"/>
              </a:rPr>
              <a:t>Проведен опрос людей, в ходе которого выявилось,что данный помощник будет помогать - 10 </a:t>
            </a:r>
            <a:r>
              <a:rPr lang="ru" sz="1500">
                <a:latin typeface="Lora Medium"/>
                <a:ea typeface="Lora Medium"/>
                <a:cs typeface="Lora Medium"/>
                <a:sym typeface="Lora Medium"/>
              </a:rPr>
              <a:t>интервью</a:t>
            </a:r>
            <a:r>
              <a:rPr lang="ru" sz="1500">
                <a:latin typeface="Lora Medium"/>
                <a:ea typeface="Lora Medium"/>
                <a:cs typeface="Lora Medium"/>
                <a:sym typeface="Lora Medium"/>
              </a:rPr>
              <a:t>.</a:t>
            </a:r>
            <a:endParaRPr sz="1500">
              <a:latin typeface="Lora Medium"/>
              <a:ea typeface="Lora Medium"/>
              <a:cs typeface="Lora Medium"/>
              <a:sym typeface="Lora Medium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Lora Medium"/>
              <a:buAutoNum type="arabicPeriod"/>
            </a:pPr>
            <a:r>
              <a:rPr lang="ru" sz="1500">
                <a:latin typeface="Lora Medium"/>
                <a:ea typeface="Lora Medium"/>
                <a:cs typeface="Lora Medium"/>
                <a:sym typeface="Lora Medium"/>
              </a:rPr>
              <a:t>Изготовлен логотип нашего виртуального помощника.</a:t>
            </a:r>
            <a:endParaRPr sz="1500">
              <a:latin typeface="Lora Medium"/>
              <a:ea typeface="Lora Medium"/>
              <a:cs typeface="Lora Medium"/>
              <a:sym typeface="Lora Medium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Lora Medium"/>
              <a:buAutoNum type="arabicPeriod"/>
            </a:pPr>
            <a:r>
              <a:rPr lang="ru" sz="1500">
                <a:latin typeface="Lora Medium"/>
                <a:ea typeface="Lora Medium"/>
                <a:cs typeface="Lora Medium"/>
                <a:sym typeface="Lora Medium"/>
              </a:rPr>
              <a:t>Проведен анализ рынка.</a:t>
            </a:r>
            <a:endParaRPr sz="1500">
              <a:latin typeface="Lora Medium"/>
              <a:ea typeface="Lora Medium"/>
              <a:cs typeface="Lora Medium"/>
              <a:sym typeface="Lora Medium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Lora Medium"/>
              <a:buAutoNum type="arabicPeriod"/>
            </a:pPr>
            <a:r>
              <a:rPr lang="ru" sz="1500">
                <a:latin typeface="Lora Medium"/>
                <a:ea typeface="Lora Medium"/>
                <a:cs typeface="Lora Medium"/>
                <a:sym typeface="Lora Medium"/>
              </a:rPr>
              <a:t>Разработана бизнес модель.</a:t>
            </a:r>
            <a:endParaRPr sz="1500">
              <a:latin typeface="Lora Medium"/>
              <a:ea typeface="Lora Medium"/>
              <a:cs typeface="Lora Medium"/>
              <a:sym typeface="Lora Medium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Lora Medium"/>
              <a:buAutoNum type="arabicPeriod"/>
            </a:pPr>
            <a:r>
              <a:rPr lang="ru" sz="1500">
                <a:latin typeface="Lora Medium"/>
                <a:ea typeface="Lora Medium"/>
                <a:cs typeface="Lora Medium"/>
                <a:sym typeface="Lora Medium"/>
              </a:rPr>
              <a:t>Разработана стратегия развития.</a:t>
            </a:r>
            <a:endParaRPr sz="1500"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57" name="Google Shape;25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7"/>
          <p:cNvSpPr txBox="1"/>
          <p:nvPr>
            <p:ph type="title"/>
          </p:nvPr>
        </p:nvSpPr>
        <p:spPr>
          <a:xfrm>
            <a:off x="288642" y="1354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КОМАНДА СТАРТАПА</a:t>
            </a:r>
            <a:endParaRPr sz="3000">
              <a:solidFill>
                <a:schemeClr val="dk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graphicFrame>
        <p:nvGraphicFramePr>
          <p:cNvPr id="266" name="Google Shape;266;p37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{839DD060-B9B9-4642-B81D-503759EC24D3}</a:tableStyleId>
              </a:tblPr>
              <a:tblGrid>
                <a:gridCol w="2178100"/>
                <a:gridCol w="2178100"/>
                <a:gridCol w="2178100"/>
              </a:tblGrid>
              <a:tr h="362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12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Лычкин Артём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2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Ганибаева Алина, Фролов Николай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2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Чернов Влад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3" name="Google Shape;27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4310" y="3165825"/>
            <a:ext cx="1775926" cy="15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4763" y="3165837"/>
            <a:ext cx="1775937" cy="170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09625" y="3265938"/>
            <a:ext cx="1695925" cy="150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1892" y="1284150"/>
            <a:ext cx="1695934" cy="170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188" y="646525"/>
            <a:ext cx="8015774" cy="4508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3" name="Google Shape;283;p38"/>
          <p:cNvSpPr txBox="1"/>
          <p:nvPr>
            <p:ph idx="1" type="body"/>
          </p:nvPr>
        </p:nvSpPr>
        <p:spPr>
          <a:xfrm>
            <a:off x="457200" y="19371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Lora Medium"/>
              <a:buAutoNum type="arabicPeriod"/>
            </a:pPr>
            <a:r>
              <a:rPr lang="ru" sz="18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Генерация и валидация идеи.</a:t>
            </a:r>
            <a:endParaRPr sz="18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Lora Medium"/>
              <a:buAutoNum type="arabicPeriod"/>
            </a:pPr>
            <a:r>
              <a:rPr lang="ru" sz="18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Исследование рынка, целевой аудитории, конкурентов.</a:t>
            </a:r>
            <a:endParaRPr sz="18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AutoNum type="arabicPeriod"/>
            </a:pPr>
            <a:r>
              <a:rPr b="1" lang="ru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Разработка MVP.</a:t>
            </a:r>
            <a:endParaRPr b="1"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Lora Medium"/>
              <a:buAutoNum type="arabicPeriod"/>
            </a:pPr>
            <a:r>
              <a:rPr lang="ru" sz="18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Тестирование </a:t>
            </a:r>
            <a:endParaRPr sz="18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Lora Medium"/>
              <a:buAutoNum type="arabicPeriod"/>
            </a:pPr>
            <a:r>
              <a:rPr lang="ru" sz="18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Привлечение инвестиция</a:t>
            </a:r>
            <a:endParaRPr sz="18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Lora Medium"/>
              <a:buAutoNum type="arabicPeriod"/>
            </a:pPr>
            <a:r>
              <a:rPr lang="ru" sz="18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Доработка продукта</a:t>
            </a:r>
            <a:endParaRPr sz="18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Lora Medium"/>
              <a:buAutoNum type="arabicPeriod"/>
            </a:pPr>
            <a:r>
              <a:rPr lang="ru" sz="18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Масштабирование</a:t>
            </a:r>
            <a:endParaRPr sz="18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84" name="Google Shape;284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9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97" name="Google Shape;297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Google Shape;30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05" name="Google Shape;305;p39"/>
          <p:cNvGraphicFramePr/>
          <p:nvPr/>
        </p:nvGraphicFramePr>
        <p:xfrm>
          <a:off x="456822" y="1899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{839DD060-B9B9-4642-B81D-503759EC24D3}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600"/>
                        <a:t>разрабатываем общую структуру</a:t>
                      </a:r>
                      <a:endParaRPr sz="16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02.10.23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Артем Лычкин 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600"/>
                        <a:t>Провести проблемное </a:t>
                      </a:r>
                      <a:r>
                        <a:rPr lang="ru" sz="1600"/>
                        <a:t>интервью</a:t>
                      </a:r>
                      <a:endParaRPr sz="16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20.10.23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/>
                        <a:t>Лычкин Артём</a:t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Ганибаева Алина</a:t>
                      </a:r>
                      <a:endParaRPr sz="16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600"/>
                        <a:t>следим </a:t>
                      </a:r>
                      <a:endParaRPr sz="16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600"/>
                        <a:t>за информацией на рынке и актуальности идеи</a:t>
                      </a:r>
                      <a:endParaRPr sz="16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29.10.23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/>
                        <a:t>Фролов Николай</a:t>
                      </a:r>
                      <a:endParaRPr sz="16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/>
                        <a:t>Владислав Чернов</a:t>
                      </a:r>
                      <a:endParaRPr sz="16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600"/>
                        <a:t>презентуем готовый стартап проект</a:t>
                      </a:r>
                      <a:endParaRPr sz="16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30.10.23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Ганибаева Алина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6" name="Google Shape;306;p39"/>
          <p:cNvSpPr txBox="1"/>
          <p:nvPr/>
        </p:nvSpPr>
        <p:spPr>
          <a:xfrm>
            <a:off x="1144725" y="139235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0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КОНТАКТЫ ЛИДЕРА</a:t>
            </a:r>
            <a:endParaRPr sz="3000">
              <a:solidFill>
                <a:schemeClr val="dk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312" name="Google Shape;312;p40"/>
          <p:cNvSpPr txBox="1"/>
          <p:nvPr>
            <p:ph idx="1" type="body"/>
          </p:nvPr>
        </p:nvSpPr>
        <p:spPr>
          <a:xfrm>
            <a:off x="246718" y="2161256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Лычкин Артём Вячеславович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313" name="Google Shape;313;p40"/>
          <p:cNvSpPr txBox="1"/>
          <p:nvPr>
            <p:ph idx="1" type="body"/>
          </p:nvPr>
        </p:nvSpPr>
        <p:spPr>
          <a:xfrm>
            <a:off x="5648022" y="2179756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Номер телефона : 8 953 494 77 59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  <a:latin typeface="Lora Medium"/>
                <a:ea typeface="Lora Medium"/>
                <a:cs typeface="Lora Medium"/>
                <a:sym typeface="Lora Medium"/>
              </a:rPr>
              <a:t>Telegram: @ANTONEEM</a:t>
            </a:r>
            <a:endParaRPr sz="1400">
              <a:solidFill>
                <a:srgbClr val="132C40"/>
              </a:solidFill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314" name="Google Shape;314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0" name="Google Shape;320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1" name="Google Shape;321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2" name="Google Shape;32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7114" y="2503524"/>
            <a:ext cx="2555676" cy="2574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