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16"/>
  </p:notesMasterIdLst>
  <p:sldIdLst>
    <p:sldId id="359" r:id="rId5"/>
    <p:sldId id="259" r:id="rId6"/>
    <p:sldId id="360" r:id="rId7"/>
    <p:sldId id="362" r:id="rId8"/>
    <p:sldId id="361" r:id="rId9"/>
    <p:sldId id="363" r:id="rId10"/>
    <p:sldId id="364" r:id="rId11"/>
    <p:sldId id="365" r:id="rId12"/>
    <p:sldId id="366" r:id="rId13"/>
    <p:sldId id="369" r:id="rId14"/>
    <p:sldId id="367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7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363" userDrawn="1">
          <p15:clr>
            <a:srgbClr val="A4A3A4"/>
          </p15:clr>
        </p15:guide>
        <p15:guide id="4" pos="50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0FE"/>
    <a:srgbClr val="387CBE"/>
    <a:srgbClr val="3E7FC1"/>
    <a:srgbClr val="FFCD00"/>
    <a:srgbClr val="0543E8"/>
    <a:srgbClr val="F43162"/>
    <a:srgbClr val="008000"/>
    <a:srgbClr val="7E36B4"/>
    <a:srgbClr val="BEE395"/>
    <a:srgbClr val="C59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21BEE9-2050-49F3-9571-84AC17B9DADD}" v="1" dt="2023-12-06T11:45:14.529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780" y="96"/>
      </p:cViewPr>
      <p:guideLst>
        <p:guide orient="horz" pos="327"/>
        <p:guide pos="181"/>
        <p:guide pos="363"/>
        <p:guide pos="5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" dirty="0"/>
              <a:t>На данном слайде вы можете задать экспертам, имеющ</a:t>
            </a:r>
            <a:r>
              <a:rPr lang="ru-RU" sz="11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Тест </a:t>
            </a:r>
            <a:r>
              <a:rPr lang="ru-RU" sz="1100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InBody</a:t>
            </a:r>
            <a:r>
              <a:rPr lang="ru-RU" sz="11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lang="ru-RU" sz="1100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InBody</a:t>
            </a:r>
            <a:r>
              <a:rPr lang="ru-RU" sz="11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Test) — — анализ состава тела на профессиональном анализаторе </a:t>
            </a:r>
            <a:r>
              <a:rPr lang="ru-RU" sz="1100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InBody</a:t>
            </a:r>
            <a:r>
              <a:rPr lang="ru-RU" sz="11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Это самый быстрый, эффективный и безопасный способ узнать о состоянии здоровья и оценить физическую форму. 56 параметров состава тела по 5 сегментам тела за 60 секунд.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им опыт в реализации различных проектов, интересующие вас вопросы по продукту.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675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7721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3131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39125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6300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4784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8403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2633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37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DB9A056-041D-6504-7381-D38D7701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56" y="325041"/>
            <a:ext cx="831850" cy="5691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3372746"/>
            <a:ext cx="9144001" cy="457204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41" y="263730"/>
            <a:ext cx="683419" cy="6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4B0DA0-1E2A-F4DA-36D4-042692419E6C}"/>
              </a:ext>
            </a:extLst>
          </p:cNvPr>
          <p:cNvSpPr/>
          <p:nvPr/>
        </p:nvSpPr>
        <p:spPr>
          <a:xfrm>
            <a:off x="0" y="1379547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58195" y="1379547"/>
            <a:ext cx="5262826" cy="93543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SBS 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 а27 «Здоровье сберегающие технологии для населения»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152665" y="4220635"/>
            <a:ext cx="39906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Академия физической культуры и спорта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E2EB5-BFFF-067A-0008-5AD57E39D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93" y="2429323"/>
            <a:ext cx="4031479" cy="2486401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379547"/>
            <a:ext cx="2688610" cy="935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Демо-день</a:t>
            </a:r>
            <a:endParaRPr lang="ru-RU" sz="18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EED26C-A5A3-4601-9657-989A482D1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490" y="328050"/>
            <a:ext cx="948226" cy="57028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400554-0696-BEA4-E656-F186F18C5A08}"/>
              </a:ext>
            </a:extLst>
          </p:cNvPr>
          <p:cNvSpPr/>
          <p:nvPr/>
        </p:nvSpPr>
        <p:spPr>
          <a:xfrm>
            <a:off x="111828" y="2469518"/>
            <a:ext cx="54906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Кабинет «Здоровья»</a:t>
            </a:r>
          </a:p>
        </p:txBody>
      </p:sp>
    </p:spTree>
    <p:extLst>
      <p:ext uri="{BB962C8B-B14F-4D97-AF65-F5344CB8AC3E}">
        <p14:creationId xmlns:p14="http://schemas.microsoft.com/office/powerpoint/2010/main" val="38237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517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Краткое описание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1930C21-6C5F-A749-62E4-CEBCB8E1F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7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86B90752-735D-E95D-FDCF-65373928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9007" y="72444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«Южном меридиане» вы можете пройти комплексное обследование организма на специальном оборудовании и под контролем квалифицированных специалистов. </a:t>
            </a:r>
            <a:br>
              <a: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программу входит инструментальная диагностика и психо-физиологическое тестирование. </a:t>
            </a:r>
          </a:p>
          <a:p>
            <a:pPr marL="114300" indent="0">
              <a:buNone/>
            </a:pPr>
            <a:r>
              <a:rPr lang="ru-RU" sz="14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</a:t>
            </a:r>
          </a:p>
          <a:p>
            <a:r>
              <a:rPr lang="ru-RU" sz="1400" kern="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InBody</a:t>
            </a:r>
            <a:r>
              <a: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Test</a:t>
            </a:r>
          </a:p>
          <a:p>
            <a:r>
              <a:rPr lang="ru-RU" sz="1400" b="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Психофизиолог</a:t>
            </a:r>
          </a:p>
          <a:p>
            <a:r>
              <a:rPr lang="ru-RU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Стабилометрия</a:t>
            </a:r>
            <a:endParaRPr lang="ru-RU" sz="1400" kern="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Спирометрия «Spiro PC2» </a:t>
            </a:r>
          </a:p>
          <a:p>
            <a:r>
              <a:rPr lang="ru-RU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Беговая дорожка </a:t>
            </a:r>
          </a:p>
          <a:p>
            <a:r>
              <a:rPr lang="ru-RU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Спортивные браслеты</a:t>
            </a:r>
          </a:p>
          <a:p>
            <a:r>
              <a:rPr lang="ru-RU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Другое оборудование, отвечающее эффективному решению поставленных задач.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течение 5 дней вы получите полную информацию о функциональном состоянии организма, а также вы можете получить </a:t>
            </a:r>
            <a:r>
              <a:rPr lang="ru-RU" sz="14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рекомендации по восстановлению, питанию и корректировке плана спортивных тренировок</a:t>
            </a:r>
            <a:r>
              <a: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главное вы можете идти к своим целям не одни, вас будет поддерживать личный тренер, а также мы дадим доступ к группе с единомышленниками.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6499DE-D1D2-85A3-116C-D9D2C4BF3E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3785" y="932740"/>
            <a:ext cx="720767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аудитория: Женщины 40-60 лет, посетители Меридиана, имеющие лишний вес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Какую проблему мы решаем: наличие лишнего веса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Потребность: нравится себе и быть здоровым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Мы определились с нашей целевой аудиторией на основе данных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касдевов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(опросов), наша аудитория - это женщины 40-60 лет, имеющие лишний вес и не знающие как его сбросить, они уже ходят в спортивные комплексы, но их походы имеют хаотичный характер и не дающий результат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FC917E00-A58B-6889-3EEC-107B41B4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6A4BC1C4-D325-32C2-152E-7B0440A5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29E31-DF24-2417-CC5C-A971C8EB6C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9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Конкурентный анализ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28DD2F49-E5D8-6276-55B1-C4870961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5448C692-0E88-B959-8A69-F7D7C44A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4E954F-6B06-77A1-35B0-985C50FB5A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57845"/>
              </p:ext>
            </p:extLst>
          </p:nvPr>
        </p:nvGraphicFramePr>
        <p:xfrm>
          <a:off x="607258" y="990042"/>
          <a:ext cx="7549995" cy="3479802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1509999">
                  <a:extLst>
                    <a:ext uri="{9D8B030D-6E8A-4147-A177-3AD203B41FA5}">
                      <a16:colId xmlns:a16="http://schemas.microsoft.com/office/drawing/2014/main" val="723784508"/>
                    </a:ext>
                  </a:extLst>
                </a:gridCol>
                <a:gridCol w="1509999">
                  <a:extLst>
                    <a:ext uri="{9D8B030D-6E8A-4147-A177-3AD203B41FA5}">
                      <a16:colId xmlns:a16="http://schemas.microsoft.com/office/drawing/2014/main" val="3921720060"/>
                    </a:ext>
                  </a:extLst>
                </a:gridCol>
                <a:gridCol w="1509999">
                  <a:extLst>
                    <a:ext uri="{9D8B030D-6E8A-4147-A177-3AD203B41FA5}">
                      <a16:colId xmlns:a16="http://schemas.microsoft.com/office/drawing/2014/main" val="1013446442"/>
                    </a:ext>
                  </a:extLst>
                </a:gridCol>
                <a:gridCol w="1509999">
                  <a:extLst>
                    <a:ext uri="{9D8B030D-6E8A-4147-A177-3AD203B41FA5}">
                      <a16:colId xmlns:a16="http://schemas.microsoft.com/office/drawing/2014/main" val="2718927264"/>
                    </a:ext>
                  </a:extLst>
                </a:gridCol>
                <a:gridCol w="1509999">
                  <a:extLst>
                    <a:ext uri="{9D8B030D-6E8A-4147-A177-3AD203B41FA5}">
                      <a16:colId xmlns:a16="http://schemas.microsoft.com/office/drawing/2014/main" val="1367504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Название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Ссылка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Преимущества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(с</a:t>
                      </a:r>
                      <a:r>
                        <a:rPr lang="ru-RU" sz="1400" baseline="0" dirty="0">
                          <a:latin typeface="+mn-lt"/>
                        </a:rPr>
                        <a:t> точки зрения пользователей)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Недостатки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(с точки зрения пользователей)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Отличия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(от нашего решения)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5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 dirty="0">
                          <a:latin typeface="+mn-lt"/>
                        </a:rPr>
                        <a:t>КДЦ «Здоровье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https://</a:t>
                      </a:r>
                      <a:r>
                        <a:rPr lang="en" sz="1050" dirty="0" err="1">
                          <a:latin typeface="+mn-lt"/>
                          <a:cs typeface="Calibri" panose="020F0502020204030204" pitchFamily="34" charset="0"/>
                        </a:rPr>
                        <a:t>www.center-zdorovie.ru</a:t>
                      </a: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/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Удобное расположение, диагностику проводят врачи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Высокие цены, нет сопровождения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Не комплексное решение, высокие цены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52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Центр здоровья на базе МЛПУЗ «Городская поликлиника №10»</a:t>
                      </a: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https://</a:t>
                      </a:r>
                      <a:r>
                        <a:rPr lang="en" sz="1050" dirty="0" err="1">
                          <a:latin typeface="+mn-lt"/>
                          <a:cs typeface="Calibri" panose="020F0502020204030204" pitchFamily="34" charset="0"/>
                        </a:rPr>
                        <a:t>www.takzdorovo.ru</a:t>
                      </a: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" sz="1050" dirty="0" err="1">
                          <a:latin typeface="+mn-lt"/>
                          <a:cs typeface="Calibri" panose="020F0502020204030204" pitchFamily="34" charset="0"/>
                        </a:rPr>
                        <a:t>db</a:t>
                      </a: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" sz="1050" dirty="0" err="1">
                          <a:latin typeface="+mn-lt"/>
                          <a:cs typeface="Calibri" panose="020F0502020204030204" pitchFamily="34" charset="0"/>
                        </a:rPr>
                        <a:t>healthcenter</a:t>
                      </a: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/index/search/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Бесплатно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Нет специального оборудования, дают общие рекомендации, нет спортивных программ, нет сопровождения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Не комплексное решение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27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Алекс Фитнес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https://</a:t>
                      </a:r>
                      <a:r>
                        <a:rPr lang="en" sz="1050" dirty="0" err="1">
                          <a:latin typeface="+mn-lt"/>
                          <a:cs typeface="Calibri" panose="020F0502020204030204" pitchFamily="34" charset="0"/>
                        </a:rPr>
                        <a:t>alexfitness.ru</a:t>
                      </a: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" sz="1050" dirty="0" err="1">
                          <a:latin typeface="+mn-lt"/>
                          <a:cs typeface="Calibri" panose="020F0502020204030204" pitchFamily="34" charset="0"/>
                        </a:rPr>
                        <a:t>fitness_guide</a:t>
                      </a:r>
                      <a:r>
                        <a:rPr lang="en" sz="1050" dirty="0">
                          <a:latin typeface="+mn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" sz="1050" dirty="0" err="1">
                          <a:latin typeface="+mn-lt"/>
                          <a:cs typeface="Calibri" panose="020F0502020204030204" pitchFamily="34" charset="0"/>
                        </a:rPr>
                        <a:t>chto_takoe_funkcionalnaya_diagnostika_sportsmenov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Бесплатно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Без спецоборудования, общие рекомендации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latin typeface="+mn-lt"/>
                          <a:cs typeface="Calibri" panose="020F0502020204030204" pitchFamily="34" charset="0"/>
                        </a:rPr>
                        <a:t>Нет специального оборудования, общие рекомендации. </a:t>
                      </a:r>
                      <a:endParaRPr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667" marR="84667" marT="84667" marB="8466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432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Конкурентное преимущество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4;p29">
            <a:extLst>
              <a:ext uri="{FF2B5EF4-FFF2-40B4-BE49-F238E27FC236}">
                <a16:creationId xmlns:a16="http://schemas.microsoft.com/office/drawing/2014/main" id="{A0AEEF93-233E-4EF7-F430-D36BE42FAA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Наше комплексное обследование будет прежде всего финансово доступным для человека со среднестатистическим доходом (аналоги стоят дороже,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тк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такую услугу оказывают спортивные лаборатории, рассчитанные на оказание услуг профессиональным клубам) ;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Наш проект даст возможность не просто пройти функциональную диагностику, но и получить сопровождение, а также дополнительный материал с планом питания и планом двигательной активности подходящий именно клиенту</a:t>
            </a: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6DE765-2FD7-32E6-F8AB-C70402BA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4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4518873B-9183-8026-B42C-D8A1B710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89DB1E-9940-892E-1FA5-C27B1945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27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рынка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19F58E6-8AE2-B791-D438-75860E31B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48C0B6D-BDB1-1E39-86B6-4396A4C4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40AF8A-5F11-92F2-A908-2CD1171657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Штриховая стрелка вправо 2"/>
          <p:cNvSpPr/>
          <p:nvPr/>
        </p:nvSpPr>
        <p:spPr>
          <a:xfrm>
            <a:off x="666416" y="942714"/>
            <a:ext cx="1272208" cy="530087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986034" y="1842042"/>
            <a:ext cx="1954696" cy="649357"/>
          </a:xfrm>
          <a:prstGeom prst="strip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1370484" y="2733855"/>
            <a:ext cx="2663687" cy="636104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66077" y="2576616"/>
            <a:ext cx="40032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+mn-lt"/>
              </a:rPr>
              <a:t>SOM </a:t>
            </a:r>
            <a:r>
              <a:rPr lang="ru-RU" sz="1600" b="1" dirty="0">
                <a:solidFill>
                  <a:srgbClr val="0070C0"/>
                </a:solidFill>
                <a:latin typeface="+mn-lt"/>
              </a:rPr>
              <a:t>равен 60384*5000=301,92 </a:t>
            </a:r>
            <a:r>
              <a:rPr lang="ru-RU" sz="1600" b="1" dirty="0" err="1">
                <a:solidFill>
                  <a:srgbClr val="0070C0"/>
                </a:solidFill>
                <a:latin typeface="+mn-lt"/>
              </a:rPr>
              <a:t>млн.руб</a:t>
            </a:r>
            <a:r>
              <a:rPr lang="ru-RU" sz="1600" b="1" dirty="0">
                <a:solidFill>
                  <a:srgbClr val="0070C0"/>
                </a:solidFill>
                <a:latin typeface="+mn-lt"/>
              </a:rPr>
              <a:t>.</a:t>
            </a:r>
          </a:p>
          <a:p>
            <a:r>
              <a:rPr lang="ru-RU" sz="1600" b="1" dirty="0">
                <a:solidFill>
                  <a:srgbClr val="0070C0"/>
                </a:solidFill>
                <a:latin typeface="+mn-lt"/>
              </a:rPr>
              <a:t>Число жителей города входящих в нашу ЦА (жен 40-60 лет) 174 613, из них согласно нашего опроса средний пакет купят 30% = 60 384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63382" y="757255"/>
            <a:ext cx="6023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+mn-lt"/>
              </a:rPr>
              <a:t>ТАМ равен 117,4 млн. × 5000 руб. =587 млрд рублей.</a:t>
            </a:r>
          </a:p>
          <a:p>
            <a:r>
              <a:rPr lang="ru-RU" sz="1600" b="1" dirty="0">
                <a:solidFill>
                  <a:srgbClr val="0070C0"/>
                </a:solidFill>
                <a:latin typeface="+mn-lt"/>
              </a:rPr>
              <a:t>Численность в России потребителей диагностических услуг = 117,4 млн. чел. Средний чек в отрасли 5000 руб.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61251" y="1745555"/>
            <a:ext cx="52081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+mn-lt"/>
              </a:rPr>
              <a:t>SAM равен 1 137 919× 5000 руб. = 5,7 млрд рублей в год.</a:t>
            </a:r>
          </a:p>
          <a:p>
            <a:r>
              <a:rPr lang="ru-RU" sz="1600" b="1" dirty="0">
                <a:solidFill>
                  <a:srgbClr val="0070C0"/>
                </a:solidFill>
                <a:latin typeface="+mn-lt"/>
              </a:rPr>
              <a:t>Численность жителей в Ростове-на-Дону равна 1 137 919 человек.**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9AE7DB-BD54-E6C1-2220-B4EF6CABB3C0}"/>
              </a:ext>
            </a:extLst>
          </p:cNvPr>
          <p:cNvSpPr txBox="1"/>
          <p:nvPr/>
        </p:nvSpPr>
        <p:spPr>
          <a:xfrm>
            <a:off x="432863" y="4516001"/>
            <a:ext cx="6936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/>
              <a:t>*</a:t>
            </a:r>
            <a:r>
              <a:rPr lang="en-US" sz="800" dirty="0"/>
              <a:t> https://businesstat.ru/</a:t>
            </a:r>
            <a:endParaRPr lang="ru-RU" sz="800" dirty="0"/>
          </a:p>
          <a:p>
            <a:r>
              <a:rPr lang="ru-RU" sz="800" dirty="0"/>
              <a:t>**https://awdb.ru/rostovskaya-obl/rostov-na-donu/#:~:text=Численность%20населения%20Ростова-на-Дону%20составляет%201,066%20человек%2C%20а%20долгожителей%20Ростова-на-Дону</a:t>
            </a:r>
          </a:p>
        </p:txBody>
      </p:sp>
    </p:spTree>
    <p:extLst>
      <p:ext uri="{BB962C8B-B14F-4D97-AF65-F5344CB8AC3E}">
        <p14:creationId xmlns:p14="http://schemas.microsoft.com/office/powerpoint/2010/main" val="1630103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монетизации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354E98-2915-E0AE-9E0E-4D93B186CF30}"/>
              </a:ext>
            </a:extLst>
          </p:cNvPr>
          <p:cNvSpPr txBox="1"/>
          <p:nvPr/>
        </p:nvSpPr>
        <p:spPr>
          <a:xfrm>
            <a:off x="605943" y="1079936"/>
            <a:ext cx="245007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900" dirty="0">
                <a:latin typeface="+mn-lt"/>
              </a:rPr>
              <a:t>.</a:t>
            </a: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07EB0F-E15E-C90D-AF25-0D15BADEF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12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CBD67D44-AB1B-B76B-1005-286BD2B4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1FBE13-6E33-CDD4-853E-5468A9471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DEF2377-B98E-0DC5-8C36-64109A287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897177"/>
              </p:ext>
            </p:extLst>
          </p:nvPr>
        </p:nvGraphicFramePr>
        <p:xfrm>
          <a:off x="1264777" y="926475"/>
          <a:ext cx="5980054" cy="3867372"/>
        </p:xfrm>
        <a:graphic>
          <a:graphicData uri="http://schemas.openxmlformats.org/drawingml/2006/table">
            <a:tbl>
              <a:tblPr firstRow="1" bandRow="1">
                <a:tableStyleId>{7123E036-C889-4DE9-9E9D-3321D5F19301}</a:tableStyleId>
              </a:tblPr>
              <a:tblGrid>
                <a:gridCol w="1682690">
                  <a:extLst>
                    <a:ext uri="{9D8B030D-6E8A-4147-A177-3AD203B41FA5}">
                      <a16:colId xmlns:a16="http://schemas.microsoft.com/office/drawing/2014/main" val="1455441103"/>
                    </a:ext>
                  </a:extLst>
                </a:gridCol>
                <a:gridCol w="2148682">
                  <a:extLst>
                    <a:ext uri="{9D8B030D-6E8A-4147-A177-3AD203B41FA5}">
                      <a16:colId xmlns:a16="http://schemas.microsoft.com/office/drawing/2014/main" val="1881117759"/>
                    </a:ext>
                  </a:extLst>
                </a:gridCol>
                <a:gridCol w="2148682">
                  <a:extLst>
                    <a:ext uri="{9D8B030D-6E8A-4147-A177-3AD203B41FA5}">
                      <a16:colId xmlns:a16="http://schemas.microsoft.com/office/drawing/2014/main" val="3281240140"/>
                    </a:ext>
                  </a:extLst>
                </a:gridCol>
              </a:tblGrid>
              <a:tr h="432306">
                <a:tc>
                  <a:txBody>
                    <a:bodyPr/>
                    <a:lstStyle/>
                    <a:p>
                      <a:r>
                        <a:rPr lang="ru-RU" dirty="0"/>
                        <a:t>Пакет «минимальный»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Пакет</a:t>
                      </a:r>
                    </a:p>
                    <a:p>
                      <a:r>
                        <a:rPr lang="ru-RU" dirty="0"/>
                        <a:t>«стандартный»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Пакет</a:t>
                      </a:r>
                    </a:p>
                    <a:p>
                      <a:r>
                        <a:rPr lang="ru-RU" dirty="0"/>
                        <a:t>«ВИП»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457775"/>
                  </a:ext>
                </a:extLst>
              </a:tr>
              <a:tr h="165788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Диагностика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Консультация по данным диагностики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Диагностика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Консультация по данным диагностики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План питания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План тренировок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6 занятий в тренажерном зале СОК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Диагностика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Консультация по данным диагностики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План питания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План тренировок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Абонемент на 18 занятий в залы и бассейн СОК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Сопровождение личного тренера на месяц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69444"/>
                  </a:ext>
                </a:extLst>
              </a:tr>
              <a:tr h="484092">
                <a:tc>
                  <a:txBody>
                    <a:bodyPr/>
                    <a:lstStyle/>
                    <a:p>
                      <a:r>
                        <a:rPr lang="ru-RU" dirty="0"/>
                        <a:t>1500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15 000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68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42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" sz="2000" b="1" dirty="0">
                <a:solidFill>
                  <a:srgbClr val="8D00FE"/>
                </a:solidFill>
                <a:latin typeface="Calibri"/>
                <a:cs typeface="Calibri"/>
              </a:rPr>
              <a:t>Каналы продвижения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0B0D10A-9F5A-DCFF-5DBD-2F9946538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F325EBDA-68FB-29D6-CF24-B34539587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3C53CB-D286-229C-A7EF-4CDCAC8CEB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B09927-05A7-1186-4822-01A6CC8D8FD8}"/>
              </a:ext>
            </a:extLst>
          </p:cNvPr>
          <p:cNvSpPr txBox="1"/>
          <p:nvPr/>
        </p:nvSpPr>
        <p:spPr>
          <a:xfrm>
            <a:off x="572569" y="1261438"/>
            <a:ext cx="5559535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Привлечение ЦА: Таргетирования реклама, баннерная реклама</a:t>
            </a:r>
          </a:p>
          <a:p>
            <a:endParaRPr lang="ru-RU" dirty="0"/>
          </a:p>
          <a:p>
            <a:r>
              <a:rPr lang="ru-RU" dirty="0"/>
              <a:t>Повышение конверсии: группа в ВК с контент –маркетингом</a:t>
            </a:r>
          </a:p>
          <a:p>
            <a:endParaRPr lang="ru-RU" dirty="0"/>
          </a:p>
          <a:p>
            <a:r>
              <a:rPr lang="ru-RU" dirty="0"/>
              <a:t>Удержание: Адаптивный контент, сопровождение</a:t>
            </a:r>
          </a:p>
          <a:p>
            <a:endParaRPr lang="ru-RU" dirty="0"/>
          </a:p>
          <a:p>
            <a:r>
              <a:rPr lang="ru-RU" dirty="0"/>
              <a:t>Возврат: </a:t>
            </a:r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 – </a:t>
            </a:r>
            <a:r>
              <a:rPr lang="ru-RU" dirty="0"/>
              <a:t>маркетинг, </a:t>
            </a:r>
            <a:r>
              <a:rPr lang="en-US" dirty="0" err="1"/>
              <a:t>sms</a:t>
            </a:r>
            <a:r>
              <a:rPr lang="en-US" dirty="0"/>
              <a:t> </a:t>
            </a:r>
            <a:r>
              <a:rPr lang="ru-RU" dirty="0"/>
              <a:t>и звонки</a:t>
            </a:r>
          </a:p>
        </p:txBody>
      </p:sp>
    </p:spTree>
    <p:extLst>
      <p:ext uri="{BB962C8B-B14F-4D97-AF65-F5344CB8AC3E}">
        <p14:creationId xmlns:p14="http://schemas.microsoft.com/office/powerpoint/2010/main" val="919049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en-US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UNIT-</a:t>
            </a: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экономика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D1441251-57AA-76F2-F2CF-E426166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5103E35-B94C-B366-FB98-9310C106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EE5969-6B88-594D-76EE-3F73A8E03C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857EB5-BBA2-88D0-12AF-2B7928919326}"/>
              </a:ext>
            </a:extLst>
          </p:cNvPr>
          <p:cNvSpPr txBox="1"/>
          <p:nvPr/>
        </p:nvSpPr>
        <p:spPr>
          <a:xfrm>
            <a:off x="398327" y="725347"/>
            <a:ext cx="228110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Пакет минимум</a:t>
            </a:r>
          </a:p>
          <a:p>
            <a:r>
              <a:rPr lang="ru-RU" dirty="0"/>
              <a:t>Выручка с 1 продажи:</a:t>
            </a:r>
          </a:p>
          <a:p>
            <a:r>
              <a:rPr lang="ru-RU" dirty="0"/>
              <a:t>1500 руб.</a:t>
            </a:r>
          </a:p>
          <a:p>
            <a:r>
              <a:rPr lang="ru-RU" dirty="0"/>
              <a:t>Затраты на оплату труда за одного клиента лаборанту 150 руб.</a:t>
            </a:r>
          </a:p>
          <a:p>
            <a:r>
              <a:rPr lang="ru-RU" dirty="0"/>
              <a:t>Затраты на обслуживание оборудования  350 руб.</a:t>
            </a:r>
          </a:p>
          <a:p>
            <a:r>
              <a:rPr lang="ru-RU" dirty="0"/>
              <a:t>Затрата на оплату труда за одного клиента специалисту по </a:t>
            </a:r>
            <a:r>
              <a:rPr lang="ru-RU" dirty="0" err="1"/>
              <a:t>ФКиС</a:t>
            </a:r>
            <a:r>
              <a:rPr lang="ru-RU" dirty="0"/>
              <a:t> за консультацию 150 руб.</a:t>
            </a:r>
          </a:p>
          <a:p>
            <a:r>
              <a:rPr lang="ru-RU" dirty="0"/>
              <a:t>Затраты на уборку помещения 50 руб.</a:t>
            </a:r>
          </a:p>
          <a:p>
            <a:r>
              <a:rPr lang="ru-RU" dirty="0"/>
              <a:t>Реклама и продвижение 200 руб.</a:t>
            </a:r>
          </a:p>
          <a:p>
            <a:r>
              <a:rPr lang="ru-RU" b="1" dirty="0"/>
              <a:t>Чистая прибыль: </a:t>
            </a:r>
          </a:p>
          <a:p>
            <a:r>
              <a:rPr lang="ru-RU" b="1" dirty="0"/>
              <a:t>600 руб.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167244-E758-1CF5-117C-4669AAF08C51}"/>
              </a:ext>
            </a:extLst>
          </p:cNvPr>
          <p:cNvSpPr txBox="1"/>
          <p:nvPr/>
        </p:nvSpPr>
        <p:spPr>
          <a:xfrm>
            <a:off x="3025856" y="509903"/>
            <a:ext cx="22811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Пакет стандарт</a:t>
            </a:r>
          </a:p>
          <a:p>
            <a:r>
              <a:rPr lang="ru-RU" dirty="0"/>
              <a:t>Выручка с 1 продажи:</a:t>
            </a:r>
          </a:p>
          <a:p>
            <a:r>
              <a:rPr lang="ru-RU" dirty="0"/>
              <a:t>5000 руб.</a:t>
            </a:r>
          </a:p>
          <a:p>
            <a:r>
              <a:rPr lang="ru-RU" dirty="0"/>
              <a:t>Затраты на оплату труда за одного клиента лаборанту 150 руб.</a:t>
            </a:r>
          </a:p>
          <a:p>
            <a:r>
              <a:rPr lang="ru-RU" dirty="0"/>
              <a:t>Затраты на обслуживание оборудования  350 руб.</a:t>
            </a:r>
          </a:p>
          <a:p>
            <a:r>
              <a:rPr lang="ru-RU" dirty="0"/>
              <a:t>Затрата на оплату труда за одного клиента специалисту по </a:t>
            </a:r>
            <a:r>
              <a:rPr lang="ru-RU" dirty="0" err="1"/>
              <a:t>ФКиС</a:t>
            </a:r>
            <a:r>
              <a:rPr lang="ru-RU" dirty="0"/>
              <a:t> за консультацию 1000 руб.</a:t>
            </a:r>
          </a:p>
          <a:p>
            <a:r>
              <a:rPr lang="ru-RU" dirty="0"/>
              <a:t>Затраты на уборку помещения 50 руб.</a:t>
            </a:r>
          </a:p>
          <a:p>
            <a:r>
              <a:rPr lang="ru-RU" dirty="0"/>
              <a:t>Затраты на абонемент 1500 руб.</a:t>
            </a:r>
          </a:p>
          <a:p>
            <a:r>
              <a:rPr lang="ru-RU" dirty="0"/>
              <a:t>Реклама и продвижение 500 руб.</a:t>
            </a:r>
          </a:p>
          <a:p>
            <a:r>
              <a:rPr lang="ru-RU" b="1" dirty="0"/>
              <a:t>Чистая прибыль: </a:t>
            </a:r>
          </a:p>
          <a:p>
            <a:r>
              <a:rPr lang="ru-RU" b="1" dirty="0"/>
              <a:t>2950 руб.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17122A-0A01-A555-D051-0A279731F34F}"/>
              </a:ext>
            </a:extLst>
          </p:cNvPr>
          <p:cNvSpPr txBox="1"/>
          <p:nvPr/>
        </p:nvSpPr>
        <p:spPr>
          <a:xfrm>
            <a:off x="5653386" y="717622"/>
            <a:ext cx="34906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Пакет стандарт</a:t>
            </a:r>
          </a:p>
          <a:p>
            <a:r>
              <a:rPr lang="ru-RU" dirty="0"/>
              <a:t>Выручка с 1 продажи:</a:t>
            </a:r>
          </a:p>
          <a:p>
            <a:r>
              <a:rPr lang="ru-RU" dirty="0"/>
              <a:t>15000 руб.</a:t>
            </a:r>
          </a:p>
          <a:p>
            <a:r>
              <a:rPr lang="ru-RU" dirty="0"/>
              <a:t>Затраты на оплату труда за одного клиента лаборанту 150 руб.</a:t>
            </a:r>
          </a:p>
          <a:p>
            <a:r>
              <a:rPr lang="ru-RU" dirty="0"/>
              <a:t>Затраты на обслуживание оборудования  350 руб.</a:t>
            </a:r>
          </a:p>
          <a:p>
            <a:r>
              <a:rPr lang="ru-RU" dirty="0"/>
              <a:t>Затрата на оплату труда за одного клиента специалисту по </a:t>
            </a:r>
            <a:r>
              <a:rPr lang="ru-RU" dirty="0" err="1"/>
              <a:t>ФКиС</a:t>
            </a:r>
            <a:r>
              <a:rPr lang="ru-RU" dirty="0"/>
              <a:t> за консультацию 1000 руб.</a:t>
            </a:r>
          </a:p>
          <a:p>
            <a:r>
              <a:rPr lang="ru-RU" dirty="0"/>
              <a:t>Затраты на сопровождение клиента 3000 руб.</a:t>
            </a:r>
          </a:p>
          <a:p>
            <a:r>
              <a:rPr lang="ru-RU" dirty="0"/>
              <a:t>Затраты на подержание комьюнити 1500 руб.</a:t>
            </a:r>
          </a:p>
          <a:p>
            <a:r>
              <a:rPr lang="ru-RU" dirty="0"/>
              <a:t>Затраты на уборку помещения 50 руб.</a:t>
            </a:r>
          </a:p>
          <a:p>
            <a:r>
              <a:rPr lang="ru-RU" dirty="0"/>
              <a:t>Затраты на абонемент 4500 руб.</a:t>
            </a:r>
          </a:p>
          <a:p>
            <a:r>
              <a:rPr lang="ru-RU" dirty="0"/>
              <a:t>Реклама и продвижение 1000 руб.</a:t>
            </a:r>
          </a:p>
          <a:p>
            <a:endParaRPr lang="ru-RU" dirty="0"/>
          </a:p>
          <a:p>
            <a:r>
              <a:rPr lang="ru-RU" b="1" dirty="0"/>
              <a:t>Чистая прибыль: </a:t>
            </a:r>
          </a:p>
          <a:p>
            <a:r>
              <a:rPr lang="ru-RU" b="1" dirty="0"/>
              <a:t>3450 руб.</a:t>
            </a:r>
          </a:p>
        </p:txBody>
      </p:sp>
    </p:spTree>
    <p:extLst>
      <p:ext uri="{BB962C8B-B14F-4D97-AF65-F5344CB8AC3E}">
        <p14:creationId xmlns:p14="http://schemas.microsoft.com/office/powerpoint/2010/main" val="1245940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уже сделано и перспективы</a:t>
            </a:r>
            <a:endParaRPr sz="2000" i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4;p29">
            <a:extLst>
              <a:ext uri="{FF2B5EF4-FFF2-40B4-BE49-F238E27FC236}">
                <a16:creationId xmlns:a16="http://schemas.microsoft.com/office/drawing/2014/main" id="{8FD09F88-32DD-AD32-26EA-D1C43E460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843" y="1053056"/>
            <a:ext cx="77882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Проведено исследование ЦА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Подготовлена маркетинговая стратегия продаж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Протестировано оборудование и проведено пробное исследование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1200"/>
              </a:spcAft>
              <a:buClr>
                <a:srgbClr val="FF0000"/>
              </a:buClr>
              <a:buNone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 планах:</a:t>
            </a:r>
          </a:p>
          <a:p>
            <a:pPr marL="177800" indent="-17780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Проведем количественное исследование ЦА с тестированием концепций продукта.</a:t>
            </a: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57F258A6-499D-D2B3-CBB0-24F94584B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3F03D76F-FA15-9CA6-362B-CFA0E794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888220-57E6-FE9F-A232-4BF5299DAB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0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83785" y="1449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>
              <a:buSzPts val="5200"/>
            </a:pPr>
            <a:r>
              <a:rPr lang="ru-RU" sz="20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 проекта</a:t>
            </a:r>
            <a:endParaRPr sz="20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BB86997A-480A-98BB-DB8E-BD24F803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06" y="154065"/>
            <a:ext cx="527050" cy="365919"/>
          </a:xfrm>
          <a:prstGeom prst="rect">
            <a:avLst/>
          </a:prstGeom>
        </p:spPr>
      </p:pic>
      <p:pic>
        <p:nvPicPr>
          <p:cNvPr id="5" name="Рисунок 15" descr="Изображение выглядит как круг, символ, эмблема&#10;&#10;Автоматически созданное описание">
            <a:extLst>
              <a:ext uri="{FF2B5EF4-FFF2-40B4-BE49-F238E27FC236}">
                <a16:creationId xmlns:a16="http://schemas.microsoft.com/office/drawing/2014/main" id="{D049769A-E711-E167-D6E2-868F3223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727" y="137197"/>
            <a:ext cx="445526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42EE7-A60A-5238-A3AE-4A4DC5449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624" y="163867"/>
            <a:ext cx="599182" cy="3603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8275" y="962525"/>
            <a:ext cx="8203014" cy="30680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2768" y="1572967"/>
            <a:ext cx="1188823" cy="16033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66" y="1578985"/>
            <a:ext cx="1182727" cy="16033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l="61782" t="-742" r="374" b="742"/>
          <a:stretch/>
        </p:blipFill>
        <p:spPr>
          <a:xfrm>
            <a:off x="6899265" y="1533538"/>
            <a:ext cx="1218180" cy="16216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542" y="1551828"/>
            <a:ext cx="1140051" cy="16033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8275" y="3182372"/>
            <a:ext cx="2309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Скороходова Валерия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Тимбилдинг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85587" y="3203511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+mn-lt"/>
              </a:rPr>
              <a:t>Корягина Анна</a:t>
            </a:r>
          </a:p>
          <a:p>
            <a:pPr algn="ctr"/>
            <a:r>
              <a:rPr lang="ru-RU" sz="1200" b="1" dirty="0">
                <a:solidFill>
                  <a:srgbClr val="0070C0"/>
                </a:solidFill>
                <a:latin typeface="+mn-lt"/>
              </a:rPr>
              <a:t>Специалист в области спорта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7500" y="3229583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+mn-lt"/>
              </a:rPr>
              <a:t>Победнова Елизавета</a:t>
            </a:r>
          </a:p>
          <a:p>
            <a:pPr algn="ctr"/>
            <a:r>
              <a:rPr lang="ru-RU" sz="1200" b="1" dirty="0">
                <a:solidFill>
                  <a:srgbClr val="0070C0"/>
                </a:solidFill>
                <a:latin typeface="+mn-lt"/>
              </a:rPr>
              <a:t>Специалист в области спорта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9412" y="3265491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+mn-lt"/>
              </a:rPr>
              <a:t>Чирвина Виктория</a:t>
            </a:r>
          </a:p>
          <a:p>
            <a:pPr algn="ctr"/>
            <a:r>
              <a:rPr lang="ru-RU" sz="1200" b="1" dirty="0">
                <a:solidFill>
                  <a:srgbClr val="0070C0"/>
                </a:solidFill>
                <a:latin typeface="+mn-lt"/>
              </a:rPr>
              <a:t>Специалист в области спорта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6784" y="4182477"/>
            <a:ext cx="8797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Контакты команды</a:t>
            </a:r>
            <a:r>
              <a:rPr lang="ru-RU" b="1" u="sng" dirty="0">
                <a:solidFill>
                  <a:srgbClr val="0070C0"/>
                </a:solidFill>
              </a:rPr>
              <a:t>: Телеграмм</a:t>
            </a:r>
            <a:r>
              <a:rPr lang="en-US" b="1" u="sng" dirty="0">
                <a:solidFill>
                  <a:srgbClr val="0070C0"/>
                </a:solidFill>
              </a:rPr>
              <a:t>@</a:t>
            </a:r>
            <a:r>
              <a:rPr lang="en-US" b="1" u="sng" dirty="0" err="1">
                <a:solidFill>
                  <a:srgbClr val="0070C0"/>
                </a:solidFill>
              </a:rPr>
              <a:t>Valeriankastolovaia</a:t>
            </a:r>
            <a:r>
              <a:rPr lang="en-US" b="1" u="sng" dirty="0">
                <a:solidFill>
                  <a:srgbClr val="0070C0"/>
                </a:solidFill>
              </a:rPr>
              <a:t>, @amnyamkovna , @Lizkaa124 , @ghastlyyyy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164235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13C1E8-CD8B-40E0-8A3A-7B33CD95B153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66DFF57-3B17-4585-A9FA-3D206974B7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F3AE45-FB6F-499A-AA23-E55470A89E07}">
  <ds:schemaRefs>
    <ds:schemaRef ds:uri="1cfccc0c-9394-48fd-a069-91e59a4312bb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9a71a08f-077a-41a9-aad3-034e276f8716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1186</Words>
  <Application>Microsoft Office PowerPoint</Application>
  <PresentationFormat>Экран (16:9)</PresentationFormat>
  <Paragraphs>153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 Light</vt:lpstr>
      <vt:lpstr>Times New Roman</vt:lpstr>
      <vt:lpstr>Calibri</vt:lpstr>
      <vt:lpstr>Arial</vt:lpstr>
      <vt:lpstr>Simple Light</vt:lpstr>
      <vt:lpstr>SBS 2 а27 «Здоровье сберегающие технологии для населения»</vt:lpstr>
      <vt:lpstr>Краткое описание проекта</vt:lpstr>
      <vt:lpstr>Целевая аудитория</vt:lpstr>
      <vt:lpstr>Конкурентный анализ</vt:lpstr>
      <vt:lpstr>Конкурентное преимущество</vt:lpstr>
      <vt:lpstr>Анализ рынка</vt:lpstr>
      <vt:lpstr>Модели монетизации</vt:lpstr>
      <vt:lpstr>Каналы продвижения</vt:lpstr>
      <vt:lpstr>UNIT- экономика</vt:lpstr>
      <vt:lpstr>Что уже сделано и перспективы</vt:lpstr>
      <vt:lpstr>Команда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Потатуева Анна Владимировна</cp:lastModifiedBy>
  <cp:revision>48</cp:revision>
  <dcterms:modified xsi:type="dcterms:W3CDTF">2023-12-06T11:46:22Z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</Properties>
</file>