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  <p:sldMasterId id="2147483804" r:id="rId2"/>
    <p:sldMasterId id="2147483828" r:id="rId3"/>
    <p:sldMasterId id="2147483858" r:id="rId4"/>
    <p:sldMasterId id="2147483862" r:id="rId5"/>
    <p:sldMasterId id="2147483874" r:id="rId6"/>
    <p:sldMasterId id="2147483893" r:id="rId7"/>
  </p:sldMasterIdLst>
  <p:notesMasterIdLst>
    <p:notesMasterId r:id="rId24"/>
  </p:notesMasterIdLst>
  <p:handoutMasterIdLst>
    <p:handoutMasterId r:id="rId25"/>
  </p:handoutMasterIdLst>
  <p:sldIdLst>
    <p:sldId id="256" r:id="rId8"/>
    <p:sldId id="313" r:id="rId9"/>
    <p:sldId id="295" r:id="rId10"/>
    <p:sldId id="296" r:id="rId11"/>
    <p:sldId id="297" r:id="rId12"/>
    <p:sldId id="298" r:id="rId13"/>
    <p:sldId id="299" r:id="rId14"/>
    <p:sldId id="314" r:id="rId15"/>
    <p:sldId id="300" r:id="rId16"/>
    <p:sldId id="302" r:id="rId17"/>
    <p:sldId id="303" r:id="rId18"/>
    <p:sldId id="304" r:id="rId19"/>
    <p:sldId id="305" r:id="rId20"/>
    <p:sldId id="306" r:id="rId21"/>
    <p:sldId id="307" r:id="rId22"/>
    <p:sldId id="30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5E3D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6433" autoAdjust="0"/>
  </p:normalViewPr>
  <p:slideViewPr>
    <p:cSldViewPr>
      <p:cViewPr varScale="1">
        <p:scale>
          <a:sx n="76" d="100"/>
          <a:sy n="76" d="100"/>
        </p:scale>
        <p:origin x="164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67592-B37D-4A7B-92D2-7F0A7EB4C5C1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85CE7-35A6-458B-9242-C348FC5321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964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747F5-6EFA-4EC4-B6C6-B391083C0A4E}" type="datetimeFigureOut">
              <a:rPr lang="ru-RU" smtClean="0"/>
              <a:pPr/>
              <a:t>28.06.2023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F9586-D0AE-4714-9600-B5596362A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68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>
              <a:latin typeface="Arial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B8C808-A2B3-46E2-B320-CFE066F3C6A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91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 обзору изоляционных составов и технологий наиболее перспективными и подходящими для наших условий являются </a:t>
            </a:r>
            <a:r>
              <a:rPr lang="ru-RU" dirty="0" err="1"/>
              <a:t>тампонажные</a:t>
            </a:r>
            <a:r>
              <a:rPr lang="ru-RU" dirty="0"/>
              <a:t> составы из синтетической</a:t>
            </a:r>
            <a:r>
              <a:rPr lang="ru-RU" baseline="0" dirty="0"/>
              <a:t> </a:t>
            </a:r>
            <a:r>
              <a:rPr lang="ru-RU" dirty="0"/>
              <a:t> смолы  КФС. Все остальные более сложные в применении. Также в </a:t>
            </a:r>
            <a:r>
              <a:rPr lang="ru-RU" baseline="0" dirty="0"/>
              <a:t> таблице  по сравнению с традиционным цементным  составом, существующих </a:t>
            </a:r>
            <a:r>
              <a:rPr lang="ru-RU" baseline="0" dirty="0" err="1"/>
              <a:t>тампонажный</a:t>
            </a:r>
            <a:r>
              <a:rPr lang="ru-RU" baseline="0" dirty="0"/>
              <a:t> состав из КФС  имеет лучшие свойства и параметры, лучше прочность, </a:t>
            </a:r>
            <a:r>
              <a:rPr lang="ru-RU" baseline="0" dirty="0" err="1"/>
              <a:t>фильтруемость</a:t>
            </a:r>
            <a:r>
              <a:rPr lang="ru-RU" baseline="0" dirty="0"/>
              <a:t> изменение вязкости ит.д.  Но и у них есть недостатки  сложный состав отвердителя </a:t>
            </a:r>
            <a:r>
              <a:rPr lang="ru-RU" baseline="0" dirty="0" err="1"/>
              <a:t>полиэтиленимина</a:t>
            </a:r>
            <a:r>
              <a:rPr lang="ru-RU" baseline="0" dirty="0"/>
              <a:t> готовиться исключительно в лабораторных условиях, дороговизна!  Поэтому предлагается в моей работе подобрать оптимальную доступную не дорогую рецептуру и на основе КФС создать </a:t>
            </a:r>
            <a:r>
              <a:rPr lang="ru-RU" baseline="0" dirty="0" err="1"/>
              <a:t>тампонажный</a:t>
            </a:r>
            <a:r>
              <a:rPr lang="ru-RU" baseline="0" dirty="0"/>
              <a:t> состав для проведения изоляционных работ.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B00F4-6149-4E4D-B4A5-F650F1E0682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74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078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845A30-4D46-4F86-957D-F3D38BF596D9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179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/>
              <a:t>Простата приготовления показана в лабораторных условиях.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B00F4-6149-4E4D-B4A5-F650F1E0682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835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689FA-2B41-4822-B230-039228D757E6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 cstate="print"/>
          <a:srcRect l="9335" r="29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>
          <a:xfrm>
            <a:off x="0" y="3717032"/>
            <a:ext cx="9144000" cy="504056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132856"/>
            <a:ext cx="2443908" cy="1440160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2915816" y="2276872"/>
            <a:ext cx="0" cy="108012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 cstate="print"/>
          <a:srcRect r="32306" b="17040"/>
          <a:stretch>
            <a:fillRect/>
          </a:stretch>
        </p:blipFill>
        <p:spPr bwMode="auto">
          <a:xfrm>
            <a:off x="5220072" y="2780928"/>
            <a:ext cx="3923928" cy="4077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1351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A9536-B9FE-4DEF-902B-C527957E4D12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61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FB84-94C6-46A4-BACD-412D68E7FAA0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B7963-4B28-4008-ABC2-68A09AAE3CC9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7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5338-7729-4618-AB76-08102E500BC0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1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C458-3FFA-4F2C-B048-5F906C75DDB3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52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7E396-BE65-416C-B52C-D52AF8C0F977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7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3723-DC5A-4BE8-8D9D-2DFBFD505F74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75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2A742-2B41-4C52-A953-66C1651D829E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28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77F5-CDCF-480A-8F80-4A82A8BC9787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13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EBAA-E3EA-4E2A-B85A-A6F0F5C8E0F8}" type="datetime1">
              <a:rPr lang="ru-RU" smtClean="0"/>
              <a:t>28.06.2023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 cstate="print"/>
          <a:srcRect l="3352" r="5582"/>
          <a:stretch>
            <a:fillRect/>
          </a:stretch>
        </p:blipFill>
        <p:spPr bwMode="auto">
          <a:xfrm>
            <a:off x="0" y="0"/>
            <a:ext cx="8819456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 userDrawn="1"/>
        </p:nvSpPr>
        <p:spPr>
          <a:xfrm>
            <a:off x="3275856" y="0"/>
            <a:ext cx="5616624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00192" y="184482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6012160" y="5445224"/>
            <a:ext cx="313184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 userDrawn="1"/>
        </p:nvSpPr>
        <p:spPr>
          <a:xfrm>
            <a:off x="6156176" y="5445224"/>
            <a:ext cx="298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pic>
        <p:nvPicPr>
          <p:cNvPr id="16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04664"/>
            <a:ext cx="2443908" cy="1440160"/>
          </a:xfrm>
          <a:prstGeom prst="rect">
            <a:avLst/>
          </a:prstGeom>
          <a:noFill/>
        </p:spPr>
      </p:pic>
      <p:sp>
        <p:nvSpPr>
          <p:cNvPr id="19" name="Текст 18"/>
          <p:cNvSpPr>
            <a:spLocks noGrp="1"/>
          </p:cNvSpPr>
          <p:nvPr>
            <p:ph type="body" sz="quarter" idx="11" hasCustomPrompt="1"/>
          </p:nvPr>
        </p:nvSpPr>
        <p:spPr>
          <a:xfrm>
            <a:off x="6516688" y="1989138"/>
            <a:ext cx="2159768" cy="3168054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</a:t>
            </a:r>
          </a:p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о выступившем</a:t>
            </a:r>
          </a:p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48264" y="6093296"/>
            <a:ext cx="1368152" cy="432048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DE76A83-01B9-4F45-AC63-35C02985462A}" type="datetime1">
              <a:rPr lang="ru-RU" smtClean="0"/>
              <a:t>28.06.2023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991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AE9F1-69FE-4CB7-898E-433A4174E575}" type="datetime1">
              <a:rPr lang="ru-RU" smtClean="0">
                <a:solidFill>
                  <a:prstClr val="white"/>
                </a:solidFill>
              </a:rPr>
              <a:t>28.06.2023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29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 userDrawn="1"/>
        </p:nvSpPr>
        <p:spPr>
          <a:xfrm>
            <a:off x="0" y="3716338"/>
            <a:ext cx="9144000" cy="504825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9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24447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2916238" y="2276475"/>
            <a:ext cx="0" cy="108108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06" b="17039"/>
          <a:stretch>
            <a:fillRect/>
          </a:stretch>
        </p:blipFill>
        <p:spPr bwMode="auto">
          <a:xfrm>
            <a:off x="5219700" y="2781300"/>
            <a:ext cx="39243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81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4F62E-0B36-4F2C-9C96-7B9C705153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54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6B0A18-B609-4DC2-B80A-F3D21BE236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38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B0CE23-3C05-4951-9E42-9C8CEC82B3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50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3E57E2-6034-4AA8-A731-182A7FA3B8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744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9CC4C9-661B-4A4E-BC27-A9B85370BF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5FA75-5329-4447-8B89-1CB926F4762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4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06E1D4-0959-4864-9587-98D5859F8D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925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72E34F-BFC7-4E9C-B757-8065E7E7A7D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176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864D1-016A-474D-A86A-70EBC09E3F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244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020C8C-A8D7-41F9-BD49-577B224F88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260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F42BA5-4EB3-4D10-81DB-21DB60169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36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r="5582"/>
          <a:stretch>
            <a:fillRect/>
          </a:stretch>
        </p:blipFill>
        <p:spPr bwMode="auto">
          <a:xfrm>
            <a:off x="0" y="0"/>
            <a:ext cx="8820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3275856" y="0"/>
            <a:ext cx="5616624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6300788" y="1844675"/>
            <a:ext cx="2592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6011863" y="5445125"/>
            <a:ext cx="3132137" cy="4318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8"/>
          <p:cNvSpPr txBox="1">
            <a:spLocks noChangeArrowheads="1"/>
          </p:cNvSpPr>
          <p:nvPr userDrawn="1"/>
        </p:nvSpPr>
        <p:spPr bwMode="auto">
          <a:xfrm>
            <a:off x="6156325" y="5445125"/>
            <a:ext cx="2987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pic>
        <p:nvPicPr>
          <p:cNvPr id="8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4813"/>
            <a:ext cx="24431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Текст 18"/>
          <p:cNvSpPr>
            <a:spLocks noGrp="1"/>
          </p:cNvSpPr>
          <p:nvPr>
            <p:ph type="body" sz="quarter" idx="11"/>
          </p:nvPr>
        </p:nvSpPr>
        <p:spPr>
          <a:xfrm>
            <a:off x="6516688" y="1989138"/>
            <a:ext cx="2159768" cy="3168054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2"/>
          </p:nvPr>
        </p:nvSpPr>
        <p:spPr>
          <a:xfrm>
            <a:off x="6948488" y="6092825"/>
            <a:ext cx="1368425" cy="431800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76B1A366-7F00-45C0-89F9-BB6256E12D7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69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1"/>
            <a:ext cx="8040688" cy="216202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7879209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089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fld id="{97E3BEF6-7413-49C7-A9A3-7FC69DC0E948}" type="datetime1">
              <a:rPr lang="ru-RU" sz="1800" smtClean="0"/>
              <a:t>28.06.2023</a:t>
            </a:fld>
            <a:endParaRPr lang="ru-RU" sz="180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endParaRPr lang="ru-RU" sz="180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fld id="{8693B758-8971-4821-BFC2-B31DF8F05C41}" type="slidenum">
              <a:rPr lang="ru-RU" sz="1800"/>
              <a:pPr algn="l">
                <a:defRPr/>
              </a:pPr>
              <a:t>‹#›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892648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3519503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fld id="{E10F964A-ABA4-4B2E-8C1B-E33C21F75375}" type="datetime1">
              <a:rPr lang="ru-RU" sz="1800" smtClean="0">
                <a:solidFill>
                  <a:srgbClr val="000000"/>
                </a:solidFill>
                <a:latin typeface="Arial" charset="0"/>
              </a:rPr>
              <a:t>28.06.2023</a:t>
            </a:fld>
            <a:endParaRPr 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endParaRPr lang="ru-RU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fld id="{0610DFC6-3479-4E8E-A35B-5613054EAFF9}" type="slidenum">
              <a:rPr lang="ru-RU" sz="1800">
                <a:solidFill>
                  <a:srgbClr val="000000"/>
                </a:solidFill>
                <a:latin typeface="Arial" charset="0"/>
              </a:rPr>
              <a:pPr algn="l">
                <a:defRPr/>
              </a:pPr>
              <a:t>‹#›</a:t>
            </a:fld>
            <a:endParaRPr lang="ru-RU" sz="18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513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8483-D4E4-4626-81F8-D87BB78C99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7543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865DB-834B-46BB-AA40-98A3CDFC46F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8731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9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7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4586-4A94-4991-B9BE-D4FA86A783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364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737A-EF28-43A2-872A-8278921658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110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2D16-996C-40D2-8CEF-BC18200F7F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96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CA886-2799-4F9A-B793-BA69DD457C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6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62421-88FC-45B4-9BF7-2705C04874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30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ACEC-A07E-4C7D-9381-AE2EDE68A0E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94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58" indent="0">
              <a:buNone/>
              <a:defRPr sz="2800"/>
            </a:lvl2pPr>
            <a:lvl3pPr marL="913916" indent="0">
              <a:buNone/>
              <a:defRPr sz="2400"/>
            </a:lvl3pPr>
            <a:lvl4pPr marL="1370874" indent="0">
              <a:buNone/>
              <a:defRPr sz="2000"/>
            </a:lvl4pPr>
            <a:lvl5pPr marL="1827832" indent="0">
              <a:buNone/>
              <a:defRPr sz="2000"/>
            </a:lvl5pPr>
            <a:lvl6pPr marL="2284789" indent="0">
              <a:buNone/>
              <a:defRPr sz="2000"/>
            </a:lvl6pPr>
            <a:lvl7pPr marL="2741748" indent="0">
              <a:buNone/>
              <a:defRPr sz="2000"/>
            </a:lvl7pPr>
            <a:lvl8pPr marL="3198706" indent="0">
              <a:buNone/>
              <a:defRPr sz="2000"/>
            </a:lvl8pPr>
            <a:lvl9pPr marL="365566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0771C-6046-4987-9FDB-AE1D007643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60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215-51AC-4017-98F5-C196839F20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421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EE6E-DD1D-4E31-BB2B-01D7FE070D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7122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9C92A-4C8F-40B1-833C-EDD5375D86A2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E0F5B-E952-419E-B08F-85D123660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547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08956-7D97-4CA4-A6D1-EF51D9673540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A98DD-B5F7-474C-AD7D-80CB05FB5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2605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A1E67-BE87-440F-A851-0558EBE853F2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9E4D3-184A-4855-9CEC-7BE0E6ADA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851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9064D-306A-499B-B462-EBBF53AC1EC3}" type="datetime1">
              <a:rPr lang="ru-RU" smtClean="0"/>
              <a:t>28.06.2023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2754D-1B16-4C37-92D3-D8C89529E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786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94D2A-9D20-4C25-A6EC-C1D7BE6FEB56}" type="datetime1">
              <a:rPr lang="ru-RU" smtClean="0"/>
              <a:t>28.06.2023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4C890-41C4-4845-A23A-92C9B3530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623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AC2F9-21A0-45DC-AF90-B802DA10B8D4}" type="datetime1">
              <a:rPr lang="ru-RU" smtClean="0"/>
              <a:t>28.06.2023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A71E8-60F8-44E8-85E4-A1AD870E5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9439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66594-A225-4AF8-8FC0-9D251EFD04A5}" type="datetime1">
              <a:rPr lang="ru-RU" smtClean="0"/>
              <a:t>28.06.2023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7FE96-4267-4D45-BFD5-7ACFFD2F1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674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5C321-293E-4A46-9CA0-0A345B02915B}" type="datetime1">
              <a:rPr lang="ru-RU" smtClean="0"/>
              <a:t>28.06.2023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C63B6-112C-4FE0-BD72-287F6F38A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723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DF0DB-11BB-46F8-959B-EC1D7A72ABBE}" type="datetime1">
              <a:rPr lang="ru-RU" smtClean="0"/>
              <a:t>28.06.2023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D14A9-4D5E-4740-9756-4FA138447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366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30EB4-574F-40C9-9E98-CF308C0CBCB9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13FA0-37A5-4E34-B35D-34C9E15D7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2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B0D59-BD2D-49A0-B3F0-80C16321B09B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33646-0FA1-4D71-B2F0-069488306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001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FD4D0-DBC3-4A2C-A783-76E7D7FAEEE9}" type="datetime1">
              <a:rPr lang="ru-RU" smtClean="0"/>
              <a:t>28.06.2023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F7029-C5F6-48B1-9921-C1F44F0D0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79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D636C-C340-4CD3-894B-2CDD8C8FD9BA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2604A-9236-4B9D-A029-512F948F8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7576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A91A9-0992-49A3-AFDE-695C23351A3E}" type="datetime1">
              <a:rPr lang="ru-RU" smtClean="0"/>
              <a:t>28.06.2023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C920A-3C90-4150-A68B-4926CBA0C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820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75D1A-10DB-46BF-A22A-40344DFBEDFE}" type="datetime1">
              <a:rPr lang="ru-RU" smtClean="0"/>
              <a:t>28.06.2023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440E-A9CF-40A5-A6B9-33D7FC7A2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678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4D907-29F5-4FA3-B89E-E0236B36E69C}" type="datetime1">
              <a:rPr lang="ru-RU" smtClean="0"/>
              <a:t>28.06.2023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F702E-B69D-4607-957E-E64BFB6C3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194939"/>
      </p:ext>
    </p:extLst>
  </p:cSld>
  <p:clrMapOvr>
    <a:masterClrMapping/>
  </p:clrMapOvr>
  <p:transition>
    <p:split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6A2B1-5287-4EF8-9267-21D07DA82C70}" type="datetime1">
              <a:rPr lang="ru-RU" smtClean="0"/>
              <a:t>28.06.2023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09CA1-D4CA-4754-B853-92C2B6996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896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B5073-5F33-4764-859D-A97DA71C262B}" type="datetime1">
              <a:rPr lang="ru-RU" smtClean="0"/>
              <a:t>28.06.2023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5E33D-BE1E-4DFF-BC98-D01AA4C10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369786"/>
      </p:ext>
    </p:extLst>
  </p:cSld>
  <p:clrMapOvr>
    <a:masterClrMapping/>
  </p:clrMapOvr>
  <p:transition>
    <p:split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1"/>
            <a:ext cx="8040688" cy="216202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87888534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3" y="1412876"/>
            <a:ext cx="8382000" cy="216202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543023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089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5011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fld id="{6A8EA098-D051-4F98-AD8B-1EFA01253150}" type="datetime1">
              <a:rPr lang="ru-RU" sz="1800" smtClean="0"/>
              <a:t>28.06.2023</a:t>
            </a:fld>
            <a:endParaRPr lang="ru-RU" sz="180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endParaRPr lang="ru-RU" sz="180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lIns="91392" tIns="45696" rIns="91392" bIns="45696"/>
          <a:lstStyle>
            <a:lvl1pPr eaLnBrk="1" hangingPunct="1"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fld id="{8693B758-8971-4821-BFC2-B31DF8F05C41}" type="slidenum">
              <a:rPr lang="ru-RU" sz="1800"/>
              <a:pPr algn="l">
                <a:defRPr/>
              </a:pPr>
              <a:t>‹#›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0786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.png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C9D395-A38D-4755-A9C2-932C3DE44C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2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683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D6A796-8C3F-487B-81E0-10D3ECE5D8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47421-2D84-46BD-A8D2-A465734AB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80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669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white rectang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905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10244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1926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1" r:id="rId2"/>
  </p:sldLayoutIdLst>
  <p:transition>
    <p:fade/>
  </p:transition>
  <p:hf hdr="0" ftr="0" dt="0"/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25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2200" indent="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39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3168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09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48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89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5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462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1" r:id="rId2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392" tIns="45696" rIns="91392" bIns="456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D3848-C726-43C4-BC59-7375E9591838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t>28.06.2023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C7207-7954-4F01-980C-7EF9DE6DD15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9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ransition>
    <p:fade/>
  </p:transition>
  <p:hf hdr="0" ftr="0" dt="0"/>
  <p:txStyles>
    <p:titleStyle>
      <a:lvl1pPr algn="ctr" defTabSz="91391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18" indent="-342718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57" indent="-285600" algn="l" defTabSz="9139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95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53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311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69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 algn="l">
              <a:defRPr/>
            </a:pPr>
            <a:fld id="{054978DD-33DE-4E47-B250-EBCF3F403CB8}" type="datetime1">
              <a:rPr lang="ru-RU" smtClean="0"/>
              <a:t>28.06.2023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54310B8-F36E-4B46-98A4-4D17B0D1E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1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white rectang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905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10244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7081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</p:sldLayoutIdLst>
  <p:transition>
    <p:fade/>
  </p:transition>
  <p:hf hdr="0" ftr="0" dt="0"/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25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2200" indent="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39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3168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09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48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89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дзаголовок 2"/>
          <p:cNvSpPr>
            <a:spLocks noGrp="1"/>
          </p:cNvSpPr>
          <p:nvPr>
            <p:ph idx="1"/>
          </p:nvPr>
        </p:nvSpPr>
        <p:spPr>
          <a:xfrm>
            <a:off x="628650" y="5116658"/>
            <a:ext cx="7886700" cy="8757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Заявитель: Гатауллин Эльмир Феликсович преподаватель Нефтегазового отделения Многопрофильного колледжа ТИУ</a:t>
            </a: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496" y="1067092"/>
            <a:ext cx="9144000" cy="423671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КОМПЛЕКСНОЙ ТЕХНОЛОГИИ ОГРАНИЧЕНИЯ ВОДОПРИТОКОВ С ИСПОЛЬЗОВАНИЕМ ОСАДКООБРАЗУЮЩИХ СОСТАВОВ И СИНТЕТИЧЕСКОЙ ТАМПОНАЖНОЙ СМОЛЫ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b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материалы и химические технологии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496" y="4724"/>
            <a:ext cx="9001000" cy="1080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6681017"/>
            <a:ext cx="9144000" cy="180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350" y="520393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Одна из существующих проблем большей части до 80% месторождений по Западной Сибири является повышение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преждевременной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обводненности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50959"/>
            <a:ext cx="7128793" cy="379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94" y="4994290"/>
            <a:ext cx="8940311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2016 году действующий добывающий  фонд в ХМАО-Югре составил порядка 78 тыс. скважин, при этом средняя обводненность по ним равна 90 %.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Суммарно имеем  более 50 тыс. проблемных скважин, где ожидаются водоизоляционные работы. 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азрела в настоящее время необходимость в разработке нового, доступного, отечественного, перспективного тампонажного состава и технологии на основе осадкообразующих составов и синтетических смол для ограничения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водогазопритоков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в нефтяных, нагнетательных  и газовых скважинах.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Номер слайда 7"/>
          <p:cNvSpPr txBox="1">
            <a:spLocks/>
          </p:cNvSpPr>
          <p:nvPr/>
        </p:nvSpPr>
        <p:spPr bwMode="auto">
          <a:xfrm>
            <a:off x="8748465" y="6476881"/>
            <a:ext cx="325196" cy="38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2E1FD-C1DB-4494-A1C5-B0536A9477CB}" type="slidenum"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2661" y="9627"/>
            <a:ext cx="9001000" cy="52585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АКТУАЛЬНОСТЬ ПРОЕКТА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906419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06431" y="6356351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F47421-2D84-46BD-A8D2-A465734ABDD0}" type="slidenum"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030" y="600965"/>
            <a:ext cx="8784976" cy="5722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решения проблемы предлагается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РАЗРАБОТАТЬ НОВУЮ КОМПЛЕКСНУЮ ТЕХНОЛОГИЮ ОГРАНИЧЕНИЯ ВОДОПРИТОКОВ С ИСПОЛЬЗОВАНИЕМ ОСАДКООБРАЗУЮЩИХ СОСТАВОВ И ТАМПОНАЖНОЙ СМОЛЫ, ДЛЯ СНИЖЕНИЯ ОБВОДНЕННОСТИ ПРОДУКЦИИ 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УВЕЛИЧЕНИЯ ПРИРОСТА НЕФТИ В НЕФТЯНЫХ, НАГНЕТАТЕЛЬНЫХ И ГАЗОВЫХ СКВАЖИНАХ.</a:t>
            </a:r>
          </a:p>
          <a:p>
            <a:pPr lvl="0" algn="just">
              <a:lnSpc>
                <a:spcPct val="107000"/>
              </a:lnSpc>
              <a:defRPr/>
            </a:pP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ЗАДАЧИ ПО ПРОЕКТА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лабораторные исследования с целью получения осадкообразующих составов с подбором их концентрации и объемов.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Разработать комбинированный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тампонажный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состав, с использованием осадкообразующих составов и синтетических смол (КФ-Ж) для ограничения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водопритоков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Разработать новую комплексную технологию ограничения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водопритоков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ликвидации негерметичности эксплуатационной колонны, межпластовых (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заколонных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перетоков воды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нефтяных, нагнетательных, газовых скважин,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 снижением обводненности и приростом добычи нефти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0" y="14327"/>
            <a:ext cx="8998476" cy="6009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06689"/>
            <a:ext cx="2432515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07088" y="6373156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F47421-2D84-46BD-A8D2-A465734ABDD0}" type="slidenum"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49928"/>
            <a:ext cx="8784976" cy="323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>
              <a:lnSpc>
                <a:spcPct val="107000"/>
              </a:lnSpc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Разработанная комплексная технология по ограничению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водопритоков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по своим свойствам будет более эффективнее чем отечественные и импортные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тампонажные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составы и может использоваться в диапазоне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пластовых температур от 20 до 120 °С, с подбором оптимальной плотности и прочности. </a:t>
            </a:r>
          </a:p>
          <a:p>
            <a:pPr lvl="0" indent="450000" algn="just">
              <a:lnSpc>
                <a:spcPct val="107000"/>
              </a:lnSpc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 Будет применена для выравнивания профиля приемистости в нагнетательных скважинах как физико-химический метод увеличения нефтеотдачи. 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1500" y="0"/>
            <a:ext cx="9001000" cy="61748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НАУЧНАЯ НОВИЗНА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7" y="3760532"/>
            <a:ext cx="9001000" cy="269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0544" y="3419670"/>
            <a:ext cx="5472608" cy="280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7"/>
          <p:cNvSpPr txBox="1">
            <a:spLocks/>
          </p:cNvSpPr>
          <p:nvPr/>
        </p:nvSpPr>
        <p:spPr bwMode="auto">
          <a:xfrm>
            <a:off x="8763000" y="6553200"/>
            <a:ext cx="3106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2E1FD-C1DB-4494-A1C5-B0536A9477CB}" type="slidenum"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14127"/>
            <a:ext cx="591033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754" y="6224668"/>
            <a:ext cx="8963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обзору изоляционных составов и технологий наиболее перспективными и подходящими для наших условий являются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тампонажные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составы из синтетической  смолы  марки КФ – С, КФ-Ж.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4511" y="0"/>
            <a:ext cx="9001000" cy="54868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ОБЗОР ТАМПОНАЖНЫХ СОСТАВОВ ИЗ  СИНТЕТИЧЕСКИХ СМОЛ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94393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Прямоугольник 6"/>
          <p:cNvSpPr>
            <a:spLocks noChangeArrowheads="1"/>
          </p:cNvSpPr>
          <p:nvPr/>
        </p:nvSpPr>
        <p:spPr bwMode="auto">
          <a:xfrm>
            <a:off x="107504" y="764704"/>
            <a:ext cx="8928992" cy="92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 Unicode MS"/>
              </a:rPr>
              <a:t>Для решения проблемы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 Unicode MS"/>
              </a:rPr>
              <a:t>водопритоков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 Unicode MS"/>
              </a:rPr>
              <a:t> (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 Unicode MS"/>
              </a:rPr>
              <a:t>заколонные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 Unicode MS"/>
              </a:rPr>
              <a:t> перетоки, негерметичности э/к, подошвенные воды) требуются тампонажные составы высокой прочности, обладающие всеми необходимыми техническими, физическими характеристиками.</a:t>
            </a:r>
          </a:p>
        </p:txBody>
      </p:sp>
      <p:grpSp>
        <p:nvGrpSpPr>
          <p:cNvPr id="193539" name="Группа 14"/>
          <p:cNvGrpSpPr>
            <a:grpSpLocks/>
          </p:cNvGrpSpPr>
          <p:nvPr/>
        </p:nvGrpSpPr>
        <p:grpSpPr bwMode="auto">
          <a:xfrm>
            <a:off x="2843808" y="1700808"/>
            <a:ext cx="3429000" cy="1440160"/>
            <a:chOff x="5200650" y="4495800"/>
            <a:chExt cx="3429000" cy="1328633"/>
          </a:xfrm>
        </p:grpSpPr>
        <p:sp>
          <p:nvSpPr>
            <p:cNvPr id="8" name="Овал 7"/>
            <p:cNvSpPr/>
            <p:nvPr/>
          </p:nvSpPr>
          <p:spPr bwMode="auto">
            <a:xfrm>
              <a:off x="6953250" y="5105400"/>
              <a:ext cx="1676400" cy="7190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109728" tIns="54864" rIns="109728" bIns="54864" anchor="ctr"/>
            <a:lstStyle/>
            <a:p>
              <a:pPr marL="0" marR="0" lvl="0" indent="0" algn="ctr" defTabSz="10963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ОНТ</a:t>
              </a:r>
            </a:p>
            <a:p>
              <a:pPr marL="0" marR="0" lvl="0" indent="0" algn="ctr" defTabSz="10963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4-5-13% к КФЖ</a:t>
              </a:r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5200650" y="5105400"/>
              <a:ext cx="1676400" cy="71903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109728" tIns="54864" rIns="109728" bIns="54864" anchor="ctr"/>
            <a:lstStyle/>
            <a:p>
              <a:pPr marL="0" marR="0" lvl="0" indent="0" algn="ctr" defTabSz="10963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ОВТ</a:t>
              </a:r>
            </a:p>
            <a:p>
              <a:pPr marL="0" marR="0" lvl="0" indent="0" algn="ctr" defTabSz="10963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0,1-7% к КФЖ 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6343650" y="4495800"/>
              <a:ext cx="409575" cy="6095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7029450" y="4495800"/>
              <a:ext cx="409575" cy="56669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540" name="Прямоугольник 25"/>
          <p:cNvSpPr>
            <a:spLocks noChangeArrowheads="1"/>
          </p:cNvSpPr>
          <p:nvPr/>
        </p:nvSpPr>
        <p:spPr bwMode="auto">
          <a:xfrm>
            <a:off x="107504" y="3212976"/>
            <a:ext cx="883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Критерии выбора наполнителя: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низкая стоимость, доступность,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нетоксичность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фильтруемость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инертность, регулируемость по плотности, прочность.</a:t>
            </a:r>
          </a:p>
        </p:txBody>
      </p:sp>
      <p:sp>
        <p:nvSpPr>
          <p:cNvPr id="193541" name="Прямоугольник 27"/>
          <p:cNvSpPr>
            <a:spLocks noChangeArrowheads="1"/>
          </p:cNvSpPr>
          <p:nvPr/>
        </p:nvSpPr>
        <p:spPr bwMode="auto">
          <a:xfrm>
            <a:off x="107504" y="3861048"/>
            <a:ext cx="891120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Инертные наполнители – барит, </a:t>
            </a:r>
            <a:r>
              <a:rPr kumimoji="0" lang="ru-RU" altLang="ru-RU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древесная мука,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кварцевый песок,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фосфогипс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асбест, андезит и др., увеличивает прочность </a:t>
            </a:r>
            <a:r>
              <a:rPr kumimoji="0" lang="ru-RU" alt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тампонажного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камня от 2 до 14,8 МПа и регулируется его плотность от 1,2 до 2,2 г/см</a:t>
            </a:r>
            <a:r>
              <a:rPr kumimoji="0" lang="ru-RU" altLang="ru-RU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3542" name="Прямоугольник 28"/>
          <p:cNvSpPr>
            <a:spLocks noChangeArrowheads="1"/>
          </p:cNvSpPr>
          <p:nvPr/>
        </p:nvSpPr>
        <p:spPr bwMode="auto">
          <a:xfrm>
            <a:off x="381000" y="4419600"/>
            <a:ext cx="861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935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97152"/>
            <a:ext cx="5112568" cy="199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44" name="Прямоугольник 15"/>
          <p:cNvSpPr>
            <a:spLocks noChangeArrowheads="1"/>
          </p:cNvSpPr>
          <p:nvPr/>
        </p:nvSpPr>
        <p:spPr bwMode="auto">
          <a:xfrm>
            <a:off x="107504" y="2420888"/>
            <a:ext cx="2557264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для температур от 55 до 120 </a:t>
            </a:r>
            <a:r>
              <a:rPr kumimoji="0" lang="ru-RU" altLang="ru-RU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0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3545" name="Прямоугольник 16"/>
          <p:cNvSpPr>
            <a:spLocks noChangeArrowheads="1"/>
          </p:cNvSpPr>
          <p:nvPr/>
        </p:nvSpPr>
        <p:spPr bwMode="auto">
          <a:xfrm>
            <a:off x="6372200" y="2492896"/>
            <a:ext cx="252028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для температур от 20 до 55 </a:t>
            </a:r>
            <a:r>
              <a:rPr kumimoji="0" lang="ru-RU" altLang="ru-RU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0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3546" name="Прямоугольник 3"/>
          <p:cNvSpPr>
            <a:spLocks noChangeArrowheads="1"/>
          </p:cNvSpPr>
          <p:nvPr/>
        </p:nvSpPr>
        <p:spPr bwMode="auto">
          <a:xfrm>
            <a:off x="8691661" y="6454656"/>
            <a:ext cx="401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A42065-F567-4B24-91F8-4348EC32BA24}" type="slidenum">
              <a: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15269" y="47917"/>
            <a:ext cx="9001000" cy="75998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25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ПОДБОР  ОТВЕРДИТЕЛЯ  И  НАПОЛНИТЕЛЯ   КФ-Ж</a:t>
            </a:r>
            <a:r>
              <a:rPr lang="ru-RU" sz="2000" b="1" spc="-125" dirty="0">
                <a:ln w="3175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1" i="0" u="none" strike="noStrike" kern="1200" cap="none" spc="-125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КФ-С   ДЛЯ   РИР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5359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99591" y="632082"/>
            <a:ext cx="7772135" cy="160655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Основа состава:</a:t>
            </a:r>
          </a:p>
          <a:p>
            <a:pPr algn="just">
              <a:buFontTx/>
              <a:buAutoNum type="arabicPeriod"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8000" b="0" dirty="0">
                <a:latin typeface="Times New Roman" pitchFamily="18" charset="0"/>
                <a:cs typeface="Times New Roman" pitchFamily="18" charset="0"/>
              </a:rPr>
              <a:t>арбамидоформальдегидная смола (КФЖ)</a:t>
            </a:r>
          </a:p>
          <a:p>
            <a:pPr lvl="0" algn="just">
              <a:buNone/>
            </a:pP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 Отвердитель для низких температур от 20 до 50 </a:t>
            </a:r>
            <a:r>
              <a:rPr lang="ru-RU" sz="8000" dirty="0">
                <a:solidFill>
                  <a:prstClr val="black"/>
                </a:solidFill>
                <a:latin typeface="Times New Roman"/>
                <a:cs typeface="Times New Roman"/>
              </a:rPr>
              <a:t>°</a:t>
            </a: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marL="0" indent="0" algn="just">
              <a:buNone/>
            </a:pPr>
            <a:r>
              <a:rPr lang="ru-RU" sz="8000" b="0" dirty="0">
                <a:latin typeface="Times New Roman" pitchFamily="18" charset="0"/>
                <a:cs typeface="Times New Roman" pitchFamily="18" charset="0"/>
              </a:rPr>
              <a:t>3. Термостойкий отвердитель для температур от 50 до 120 </a:t>
            </a:r>
            <a:r>
              <a:rPr lang="ru-RU" sz="8000" b="0" dirty="0">
                <a:latin typeface="Times New Roman"/>
                <a:cs typeface="Times New Roman"/>
              </a:rPr>
              <a:t>°</a:t>
            </a:r>
            <a:r>
              <a:rPr lang="ru-RU" sz="8000" b="0" dirty="0">
                <a:latin typeface="Times New Roman" pitchFamily="18" charset="0"/>
                <a:cs typeface="Times New Roman" pitchFamily="18" charset="0"/>
              </a:rPr>
              <a:t>С </a:t>
            </a:r>
          </a:p>
          <a:p>
            <a:pPr marL="0" indent="0" algn="just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4. Для прочности  требуются инертные наполнители  </a:t>
            </a:r>
          </a:p>
          <a:p>
            <a:pPr marL="0" indent="0" algn="just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IMG_218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1520" y="2238632"/>
            <a:ext cx="4191574" cy="3627128"/>
          </a:xfrm>
        </p:spPr>
      </p:pic>
      <p:pic>
        <p:nvPicPr>
          <p:cNvPr id="15365" name="Picture 5" descr="IMG_219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448905" y="2238632"/>
            <a:ext cx="4577374" cy="3627128"/>
          </a:xfrm>
        </p:spPr>
      </p:pic>
      <p:sp>
        <p:nvSpPr>
          <p:cNvPr id="7" name="Номер слайда 7"/>
          <p:cNvSpPr txBox="1">
            <a:spLocks/>
          </p:cNvSpPr>
          <p:nvPr/>
        </p:nvSpPr>
        <p:spPr bwMode="auto">
          <a:xfrm>
            <a:off x="8671727" y="6550025"/>
            <a:ext cx="54847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2E1FD-C1DB-4494-A1C5-B0536A9477CB}" type="slidenum">
              <a:rPr kumimoji="0" lang="ru-RU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8762" y="5877272"/>
            <a:ext cx="88975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 результате лабораторных исследований будет разработана быстросхватывающаяся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тампонажная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смесь на основе КФ-Ж  для пластовых температур от 20 до 120</a:t>
            </a:r>
            <a:r>
              <a:rPr kumimoji="0" lang="ru-RU" sz="1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0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С с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WipoUniExt"/>
                <a:cs typeface="+mn-cs"/>
              </a:rPr>
              <a:t>регулируемыми сроками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WipoUniExt"/>
                <a:cs typeface="+mn-cs"/>
              </a:rPr>
              <a:t>загустевания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WipoUniExt"/>
                <a:cs typeface="+mn-cs"/>
              </a:rPr>
              <a:t> и схватывания от 15 минут до 8 часов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.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uhoma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7021" y="53936"/>
            <a:ext cx="9001000" cy="61140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СОЗДАНИЕ БЫСТРОСХВАТЫВАЮЩЕЙ  ТАМПОНАЖНОЙ СМЕСИ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6446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128"/>
            <a:ext cx="8928992" cy="620688"/>
          </a:xfrm>
          <a:solidFill>
            <a:srgbClr val="00AEEF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ИССЛЕДОВАНИЯ, ПОДБОР ХИМИЧЕСКИХ СОСТАВОВ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6681017"/>
            <a:ext cx="9144000" cy="180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55854"/>
            <a:ext cx="4355976" cy="3016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1" y="3646776"/>
            <a:ext cx="4283968" cy="3074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241" y="669277"/>
            <a:ext cx="4809760" cy="29865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090" y="3655814"/>
            <a:ext cx="4876121" cy="3025204"/>
          </a:xfrm>
          <a:prstGeom prst="rect">
            <a:avLst/>
          </a:prstGeom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0170A426-7AD4-4923-837C-AC429A23EC9A}"/>
              </a:ext>
            </a:extLst>
          </p:cNvPr>
          <p:cNvSpPr txBox="1">
            <a:spLocks/>
          </p:cNvSpPr>
          <p:nvPr/>
        </p:nvSpPr>
        <p:spPr>
          <a:xfrm>
            <a:off x="6948264" y="63813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0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48678"/>
            <a:ext cx="3238385" cy="301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918" y="523806"/>
            <a:ext cx="3212082" cy="305778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573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436" y="3562320"/>
            <a:ext cx="2711564" cy="326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0"/>
            <a:ext cx="9144000" cy="54867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ИССЛЕДОВАНИЯ ПО ПОДБОРУ  ОСАДКООРАЗУЮЩИХ  СОСТАВОВ</a:t>
            </a:r>
            <a:endParaRPr kumimoji="0" lang="ru-RU" sz="135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61" y="3541916"/>
            <a:ext cx="3238385" cy="328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924" y="3541916"/>
            <a:ext cx="3220353" cy="3271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059" y="548675"/>
            <a:ext cx="2726136" cy="3032919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C90E3A-B8B5-4295-BC7D-BF9C54A8D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92679"/>
            <a:ext cx="2133600" cy="476250"/>
          </a:xfrm>
        </p:spPr>
        <p:txBody>
          <a:bodyPr/>
          <a:lstStyle/>
          <a:p>
            <a:pPr>
              <a:defRPr/>
            </a:pPr>
            <a:fld id="{07F2754D-1B16-4C37-92D3-D8C89529E78B}" type="slidenum"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72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КРС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765191"/>
            <a:ext cx="2695487" cy="483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КРС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9" y="765190"/>
            <a:ext cx="2606013" cy="483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313" y="781076"/>
            <a:ext cx="3460687" cy="483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3274" y="21095"/>
            <a:ext cx="9001000" cy="75998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ТЕХНОЛОГИЯ ПРОВЕДЕНИЯ ОГРАНИЧЕНИЯ ВОДОПРИТОКОВ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102" y="5725848"/>
            <a:ext cx="2177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 этап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Обнаружение нарушений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65732" y="5793320"/>
            <a:ext cx="1779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 этап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Закачка ООС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39296" y="5670210"/>
            <a:ext cx="2836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 этап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Закачка КФ-Ж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Создание БЛОК-ЭКРАНА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09F56B-324F-4F91-BD55-158F54A0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9024" y="6390164"/>
            <a:ext cx="2057400" cy="365125"/>
          </a:xfrm>
        </p:spPr>
        <p:txBody>
          <a:bodyPr/>
          <a:lstStyle/>
          <a:p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9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48264" y="6381328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F47421-2D84-46BD-A8D2-A465734ABDD0}" type="slidenum"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607" y="661701"/>
            <a:ext cx="4896544" cy="5902189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4379" y="76732"/>
            <a:ext cx="9001000" cy="58496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СХЕМА ПРОВЕДЕНИЯ ВОДОИЗОЛЯЦИИ БЛОК-ЭКРАНОМ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4501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200"/>
            <a:ext cx="9144000" cy="644988"/>
          </a:xfrm>
          <a:solidFill>
            <a:srgbClr val="00AEEF"/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ЗНАЧИМОСТЬ 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(ПРЕИМУЩЕСТВА И НЕДОСТАТКИ  ПЕРЕД АНАЛОГАМИ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2213dddqwdqwuuuyt123</a:t>
            </a: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6678000"/>
            <a:ext cx="9144000" cy="180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7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263120"/>
              </p:ext>
            </p:extLst>
          </p:nvPr>
        </p:nvGraphicFramePr>
        <p:xfrm>
          <a:off x="161304" y="787624"/>
          <a:ext cx="8875191" cy="5455920"/>
        </p:xfrm>
        <a:graphic>
          <a:graphicData uri="http://schemas.openxmlformats.org/drawingml/2006/table">
            <a:tbl>
              <a:tblPr/>
              <a:tblGrid>
                <a:gridCol w="308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3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12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Основные свойства и особенности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тампонажного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цемента, при РИР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Основные свойства и особенности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тампонажного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состава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 основе смолы КФЖ, при проведении РИР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422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Плотность цементного раствора от 1,77 до 1, 97 г/см3.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Начало и конец схватывания цементного раствора: Начало 4 часа конец 12 (48) часов.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Прочность цементного камня не превышает 4,8 МПа.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Время максимального затвердевания цементного раствора (ОЗЦ) от 24-48 час.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Для регулирования уд. веса цемента,   для облегчения добавляют раствор бентонит до 18%, д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Arial" charset="0"/>
                        </a:rPr>
                        <a:t>ля утяжеления – гематит, барит, при этом прочность резко снижается.  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При перфорации трескается и разрушается.  Разрушается от кислот и  агрессивных подземных вод.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Низкая фильтрационная способность требуется приемистость не менее 250 м3/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сут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Плотность состава из КФ-Ж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Arial" charset="0"/>
                        </a:rPr>
                        <a:t>регулируется с помощью  инертных наполнителей, от 1,1 до 1,3 г/см3 (наполнители древ. мука, опилки, шелуха, асбестовые крошки) от 1.3 до 2.0 г/см3 (наполнители барит, андезит). Наполнители 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выполняют роль арматуры, и увеличивают прочность образовавшего камня.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Время затвердевания регулируемая,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Arial" charset="0"/>
                        </a:rPr>
                        <a:t>зависит от температуры пласта и составляет от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от 5 мин до 12 часов.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Прочность камня из КФ-Ж проверена до 14,8 МПа, прочнее цемента в три раза.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При перфорации тампонажный камень не трескается, за счёт эластичности камня из КФ-Ж.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Высокая адгезионная  способность (прилипание) к металлу и породам.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Высокая  фильтрационная способность и подвижность  в мелкопористой породе пласта, при приемистости в 50 м3/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сут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можно закачать в пласт, в отличии от цемента.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Расширение в объеме при температуре от 50° С до 120° С и выше от 5% до 82%.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Недостатки  тампонажного состава на основе КФ-Ж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Стоимость смолы в 2 раза дороже чем цемента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Ограничение работ по температуре до - 30 градусов на открытом воздухе.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каждую скважину отдельно подбирается рецептура составляющих компонентов.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Тампонажный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состав относится группе не селективных.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06260BB8-F841-465A-9A17-248C3D257762}"/>
              </a:ext>
            </a:extLst>
          </p:cNvPr>
          <p:cNvSpPr txBox="1">
            <a:spLocks/>
          </p:cNvSpPr>
          <p:nvPr/>
        </p:nvSpPr>
        <p:spPr>
          <a:xfrm>
            <a:off x="6948264" y="63813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51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00AEEF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66825"/>
            <a:ext cx="8928992" cy="328689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первый год следующие работы:</a:t>
            </a:r>
            <a:endParaRPr lang="ru-RU" sz="2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лабораторных исследований, п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одбор химических составов для получения осадкообразований нерастворимых в воде (разработка рецептур), со стендовыми испытаниями на насыпном керне;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Подбор отвердителя для карбамидоформальдегидной смолы (марки КФ-Ж), проведение тестирования для разных температур, при разных наполнителях, проверить тестированием совместимость с осадкообразующими составами;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Подготовить и подать  заявку  на патент на изобретение или на полезная модель;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Выступление на научных конференциях, написание научной статьи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3573016"/>
            <a:ext cx="892899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второй год следующие работы:</a:t>
            </a:r>
            <a:endParaRPr kumimoji="0" lang="ru-RU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Разработка и обоснование комплексной технологии водоизоляционных работ в нефтяных, нагнетательных, газовых скважинах с терригенными и карбонатными коллекторами. 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Подача заявки на патент по технологии или по способу; 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Выступление на научных конференциях, написание научной статьи ВАК; 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Апробирование комплексной технологии с комбинированным составом на лабораторных стендах, насыпном керне, составить программу, регламент проведения работ на реальных скважинах месторождений.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2">
            <a:extLst>
              <a:ext uri="{FF2B5EF4-FFF2-40B4-BE49-F238E27FC236}">
                <a16:creationId xmlns:a16="http://schemas.microsoft.com/office/drawing/2014/main" id="{A6B5E8CF-B9F1-470B-808D-46329A82BFEC}"/>
              </a:ext>
            </a:extLst>
          </p:cNvPr>
          <p:cNvSpPr txBox="1">
            <a:spLocks/>
          </p:cNvSpPr>
          <p:nvPr/>
        </p:nvSpPr>
        <p:spPr>
          <a:xfrm>
            <a:off x="6948264" y="63813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2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00AEEF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ЗАТРАТЫ И СТОИМОСТЬ РАБОТ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6681017"/>
            <a:ext cx="9144000" cy="180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508" y="730780"/>
            <a:ext cx="8856984" cy="4021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озданный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комбинированный тампонажный состав из  осадкообразующих компонентов и синтетической смолы (марки КФ-Ж) будет дешевым, доступным, безопасным, составляющие его выпускаются отечественными производителями. Объем карбамидоформальдегидной смолы  (марки КФ-Ж) составляет от 2-10 м3 на одну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-обработку.  </a:t>
            </a:r>
          </a:p>
          <a:p>
            <a:pPr marL="0" marR="0" lvl="0" indent="450215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осадкообразующие составы для создания блок экрана радиусом до 10 метров в среднем  будет составлять 200 тыс. рублей  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операцию. Стоимость окончательного  продукта (без учета всех технологических операций) на одну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-операцию с использованием задуманного (проектного) продукта по расчетам составит порядка 300-700 тыс. рублей. Ожидаемый срок окупаемости на одну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скважино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операцию составит 3-4 месяца, в зависимости от прироста и дополнительной добычи нефти. 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EBF86C-88F2-467E-92BC-30A45A8A6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850906"/>
            <a:ext cx="1198033" cy="13877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2A3C22-BA3F-4423-A5E2-B1316DE3B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752715"/>
            <a:ext cx="1584176" cy="1584176"/>
          </a:xfrm>
          <a:prstGeom prst="rect">
            <a:avLst/>
          </a:prstGeom>
        </p:spPr>
      </p:pic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1212418F-E673-47A3-9267-626ED011BD76}"/>
              </a:ext>
            </a:extLst>
          </p:cNvPr>
          <p:cNvSpPr txBox="1">
            <a:spLocks/>
          </p:cNvSpPr>
          <p:nvPr/>
        </p:nvSpPr>
        <p:spPr>
          <a:xfrm>
            <a:off x="6948264" y="63813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484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721"/>
            <a:ext cx="9144000" cy="662695"/>
          </a:xfrm>
          <a:solidFill>
            <a:srgbClr val="00AEEF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КОММЕРЦИАЛИЗАЦИИ РЕЗУЛЬТАТА НИОКР (СФЕРЫ ПРИМЕНЕНИЯ И ПОТРЕБИТЕЛЬ)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45416"/>
            <a:ext cx="8928991" cy="587200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lv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  положительных результатах  п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отенциальными потребителями продукта будут являться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нефтяные  компании ООО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Кулюшевнефть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ООО «НПП Инновации ТЭК», ООО «Трейд», а в дальнейшем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такие как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Росснефть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Сургутнефтегаз, Лукойл, Газпромнефть, Газпром, Новатэк. 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lv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Мы надеемся что создание новой водоизоляционной технологии, комбинированного тампонажного состава начнем применять в проблемных нефтяных скважинах, затем в нагнетательных, газовых скважинах, вместо цемента  при заканчивании скважин, особенно в районе продуктивного пласта. Активно планируем применять в нагнетательных скважинах как физико-химический метод  повышения нефтеотдачи, для этого все обоснования имеются.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0215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3. В перспективе возможно использовать в сфере строительства и обустройстве нефтяных, газовых  месторождений, в строительстве дорог, в покрытии труб, насосного оборудования, не исключаем возможность применения в военной промышленности.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6EC58A-69AB-4B9E-A4FE-E1A0C3D6D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9218"/>
            <a:ext cx="1903104" cy="11721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CD3152-3697-4C07-B77F-D4AA56D59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227" y="3938789"/>
            <a:ext cx="3601631" cy="29192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A87545-B49B-44C0-86ED-4D8410B272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941805"/>
            <a:ext cx="3638141" cy="2916196"/>
          </a:xfrm>
          <a:prstGeom prst="rect">
            <a:avLst/>
          </a:prstGeom>
        </p:spPr>
      </p:pic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906A2EF4-A45F-4480-AAB6-160AD4640451}"/>
              </a:ext>
            </a:extLst>
          </p:cNvPr>
          <p:cNvSpPr txBox="1">
            <a:spLocks/>
          </p:cNvSpPr>
          <p:nvPr/>
        </p:nvSpPr>
        <p:spPr>
          <a:xfrm>
            <a:off x="6948264" y="63813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5F47421-2D84-46BD-A8D2-A465734ABDD0}" type="slidenum"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10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363" y="2276872"/>
            <a:ext cx="91440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65FE9-9BAC-4209-9A4E-1EDDC23E6687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429309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ФИО Гатауллин Эльмир Феликсович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Контакты: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Телефон сотовый: 89829685103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Электронная почта: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elmir.gataullin@list.ru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63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5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3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8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2593</TotalTime>
  <Words>1497</Words>
  <Application>Microsoft Office PowerPoint</Application>
  <PresentationFormat>Экран (4:3)</PresentationFormat>
  <Paragraphs>117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Tahoma</vt:lpstr>
      <vt:lpstr>Times New Roman</vt:lpstr>
      <vt:lpstr>Tuhoma</vt:lpstr>
      <vt:lpstr>Тема Office</vt:lpstr>
      <vt:lpstr>1_Тема Office</vt:lpstr>
      <vt:lpstr>15_Белый текст и шрифт Courier для слайдов с кодом</vt:lpstr>
      <vt:lpstr>13_Белый текст и шрифт Courier для слайдов с кодом</vt:lpstr>
      <vt:lpstr>2_Тема Office</vt:lpstr>
      <vt:lpstr>4_Оформление по умолчанию</vt:lpstr>
      <vt:lpstr>18_Белый текст и шрифт Courier для слайдов с кодом</vt:lpstr>
      <vt:lpstr>«РАЗРАБОТКА КОМПЛЕКСНОЙ ТЕХНОЛОГИИ ОГРАНИЧЕНИЯ ВОДОПРИТОКОВ С ИСПОЛЬЗОВАНИЕМ ОСАДКООБРАЗУЮЩИХ СОСТАВОВ И СИНТЕТИЧЕСКОЙ ТАМПОНАЖНОЙ СМОЛЫ»  Новые материалы и химические технологии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ЛАБОРАТОРНЫЕ ИССЛЕДОВАНИЯ, ПОДБОР ХИМИЧЕСКИХ СОСТАВОВ</vt:lpstr>
      <vt:lpstr>Презентация PowerPoint</vt:lpstr>
      <vt:lpstr>Презентация PowerPoint</vt:lpstr>
      <vt:lpstr>Презентация PowerPoint</vt:lpstr>
      <vt:lpstr>ТЕХНИЧЕСКАЯ ЗНАЧИМОСТЬ  (ПРЕИМУЩЕСТВА И НЕДОСТАТКИ  ПЕРЕД АНАЛОГАМИ)</vt:lpstr>
      <vt:lpstr>ПЛАН РЕАЛИЗАЦИИ </vt:lpstr>
      <vt:lpstr>ОЖИДАЕМЫЕ ЗАТРАТЫ И СТОИМОСТЬ РАБОТ </vt:lpstr>
      <vt:lpstr>ПЕРСПЕКТИВЫ КОММЕРЦИАЛИЗАЦИИ РЕЗУЛЬТАТА НИОКР (СФЕРЫ ПРИМЕНЕНИЯ И ПОТРЕБИТЕЛЬ)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Ovchinnikov</dc:creator>
  <cp:lastModifiedBy>Эльмир Гатауллин</cp:lastModifiedBy>
  <cp:revision>219</cp:revision>
  <dcterms:created xsi:type="dcterms:W3CDTF">2016-05-06T08:59:45Z</dcterms:created>
  <dcterms:modified xsi:type="dcterms:W3CDTF">2023-06-28T13:15:57Z</dcterms:modified>
</cp:coreProperties>
</file>