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66" r:id="rId3"/>
    <p:sldId id="273" r:id="rId4"/>
    <p:sldId id="280" r:id="rId5"/>
    <p:sldId id="259" r:id="rId6"/>
    <p:sldId id="284" r:id="rId7"/>
    <p:sldId id="275" r:id="rId8"/>
    <p:sldId id="287" r:id="rId9"/>
    <p:sldId id="276" r:id="rId10"/>
    <p:sldId id="290" r:id="rId11"/>
    <p:sldId id="278" r:id="rId12"/>
    <p:sldId id="291" r:id="rId13"/>
    <p:sldId id="282" r:id="rId14"/>
    <p:sldId id="283" r:id="rId15"/>
    <p:sldId id="288" r:id="rId16"/>
    <p:sldId id="286" r:id="rId17"/>
    <p:sldId id="272" r:id="rId18"/>
    <p:sldId id="263" r:id="rId19"/>
    <p:sldId id="270" r:id="rId20"/>
    <p:sldId id="264" r:id="rId21"/>
    <p:sldId id="265" r:id="rId22"/>
  </p:sldIdLst>
  <p:sldSz cx="9144000" cy="5143500" type="screen16x9"/>
  <p:notesSz cx="6858000" cy="9144000"/>
  <p:embeddedFontLst>
    <p:embeddedFont>
      <p:font typeface="Aptos Narrow" panose="020B0004020202020204" pitchFamily="34" charset="0"/>
      <p:regular r:id="rId24"/>
      <p:bold r:id="rId25"/>
      <p:italic r:id="rId26"/>
      <p:boldItalic r:id="rId27"/>
    </p:embeddedFont>
    <p:embeddedFont>
      <p:font typeface="Arial Black" panose="020B0A04020102020204" pitchFamily="34" charset="0"/>
      <p:bold r:id="rId28"/>
    </p:embeddedFont>
    <p:embeddedFont>
      <p:font typeface="Microsoft Sans Serif" panose="020B0604020202020204" pitchFamily="34" charset="0"/>
      <p:regular r:id="rId29"/>
    </p:embeddedFont>
    <p:embeddedFont>
      <p:font typeface="Prata" panose="020B0604020202020204" charset="0"/>
      <p:regular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  <p:embeddedFont>
      <p:font typeface="Roboto Black" panose="02000000000000000000" pitchFamily="2" charset="0"/>
      <p:bold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544" userDrawn="1">
          <p15:clr>
            <a:srgbClr val="000000"/>
          </p15:clr>
        </p15:guide>
        <p15:guide id="2" orient="horz" pos="1862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37" autoAdjust="0"/>
  </p:normalViewPr>
  <p:slideViewPr>
    <p:cSldViewPr snapToGrid="0" showGuides="1">
      <p:cViewPr varScale="1">
        <p:scale>
          <a:sx n="103" d="100"/>
          <a:sy n="103" d="100"/>
        </p:scale>
        <p:origin x="874" y="82"/>
      </p:cViewPr>
      <p:guideLst>
        <p:guide pos="544"/>
        <p:guide orient="horz" pos="18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2031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20.99</c:v>
                </c:pt>
                <c:pt idx="1">
                  <c:v>25.76</c:v>
                </c:pt>
                <c:pt idx="2">
                  <c:v>118.48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7-4670-837A-29A7DF09A0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65284143"/>
        <c:axId val="2065281743"/>
      </c:barChart>
      <c:catAx>
        <c:axId val="2065284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5281743"/>
        <c:crosses val="autoZero"/>
        <c:auto val="1"/>
        <c:lblAlgn val="ctr"/>
        <c:lblOffset val="100"/>
        <c:noMultiLvlLbl val="0"/>
      </c:catAx>
      <c:valAx>
        <c:axId val="20652817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5284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0f5269a-ff87-4ca2-8f40-ee9b4a0994e4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238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100"/>
            </a:lvl2pPr>
            <a:lvl3pPr marL="1028700" lvl="2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4pPr>
            <a:lvl5pPr marL="1714500" lvl="4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500"/>
            </a:lvl5pPr>
            <a:lvl6pPr marL="2057400" lvl="5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874825" y="-1217475"/>
            <a:ext cx="339435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5463788" y="1371591"/>
            <a:ext cx="43886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272787" y="-609609"/>
            <a:ext cx="43886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7.png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4.jpeg"/><Relationship Id="rId3" Type="http://schemas.openxmlformats.org/officeDocument/2006/relationships/tags" Target="../tags/tag9.xml"/><Relationship Id="rId7" Type="http://schemas.openxmlformats.org/officeDocument/2006/relationships/image" Target="../media/image7.png"/><Relationship Id="rId12" Type="http://schemas.openxmlformats.org/officeDocument/2006/relationships/image" Target="../media/image6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tags" Target="../tags/tag10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openxmlformats.org/officeDocument/2006/relationships/hyperlink" Target="https://www.kingsresearch.com/ru/fitness-app-market-827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9.jpeg"/><Relationship Id="rId5" Type="http://schemas.openxmlformats.org/officeDocument/2006/relationships/image" Target="../media/image3.png"/><Relationship Id="rId10" Type="http://schemas.openxmlformats.org/officeDocument/2006/relationships/image" Target="../media/image18.jpeg"/><Relationship Id="rId4" Type="http://schemas.openxmlformats.org/officeDocument/2006/relationships/image" Target="../media/image2.png"/><Relationship Id="rId9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/>
          <a:srcRect t="109" b="109"/>
          <a:stretch>
            <a:fillRect/>
          </a:stretch>
        </p:blipFill>
        <p:spPr>
          <a:xfrm>
            <a:off x="3047621" y="724863"/>
            <a:ext cx="6096379" cy="442121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110152" y="825183"/>
            <a:ext cx="5985658" cy="4420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dirty="0">
                <a:solidFill>
                  <a:srgbClr val="7030A0"/>
                </a:solidFill>
                <a:latin typeface="Aptos Narrow" panose="020B00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Roboto Black" panose="02000000000000000000"/>
              </a:rPr>
              <a:t>АКСЕЛЕРАТОР</a:t>
            </a:r>
          </a:p>
          <a:p>
            <a:pPr>
              <a:buSzPts val="3500"/>
            </a:pPr>
            <a:r>
              <a:rPr lang="ru-RU" dirty="0">
                <a:solidFill>
                  <a:srgbClr val="7030A0"/>
                </a:solidFill>
                <a:latin typeface="Aptos Narrow" panose="020B00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Roboto Black" panose="02000000000000000000"/>
              </a:rPr>
              <a:t>ПЕРМСКОГО ПОЛИТЕХА</a:t>
            </a:r>
          </a:p>
          <a:p>
            <a:pPr>
              <a:buSzPts val="3500"/>
            </a:pPr>
            <a:endParaRPr lang="ru-RU" sz="2000" dirty="0">
              <a:solidFill>
                <a:srgbClr val="8F00FF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  <a:sym typeface="Roboto Black" panose="02000000000000000000"/>
            </a:endParaRPr>
          </a:p>
          <a:p>
            <a:pPr>
              <a:buSzPts val="3500"/>
            </a:pPr>
            <a:r>
              <a:rPr lang="ru-RU" sz="2800" dirty="0" err="1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Fitmind</a:t>
            </a:r>
            <a:r>
              <a:rPr lang="ru-RU" sz="28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: Инвестиции в</a:t>
            </a:r>
          </a:p>
          <a:p>
            <a:pPr>
              <a:buSzPts val="3500"/>
            </a:pPr>
            <a:r>
              <a:rPr lang="ru-RU" sz="28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Здоровье Будущего</a:t>
            </a:r>
          </a:p>
          <a:p>
            <a:pPr>
              <a:buSzPts val="3500"/>
            </a:pPr>
            <a:r>
              <a:rPr lang="en-US" dirty="0" err="1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Предложение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dirty="0" err="1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инвесторов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ru-RU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чат-бот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dirty="0" err="1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точного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контроля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БЖУ и </a:t>
            </a:r>
            <a:r>
              <a:rPr lang="en-US" dirty="0" err="1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персонализированного</a:t>
            </a:r>
            <a:r>
              <a:rPr lang="en-US" dirty="0">
                <a:solidFill>
                  <a:srgbClr val="7030A0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питания</a:t>
            </a:r>
            <a:endParaRPr lang="en-US" dirty="0">
              <a:solidFill>
                <a:srgbClr val="7030A0"/>
              </a:solidFill>
              <a:latin typeface="Aptos Narrow" panose="020B0004020202020204" pitchFamily="34" charset="0"/>
            </a:endParaRPr>
          </a:p>
          <a:p>
            <a:pPr>
              <a:buSzPts val="3500"/>
            </a:pPr>
            <a:endParaRPr lang="ru-RU" sz="2400" dirty="0">
              <a:solidFill>
                <a:srgbClr val="7030A0"/>
              </a:solidFill>
              <a:latin typeface="Arial Black" panose="020B0A040201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  <a:p>
            <a:pPr>
              <a:buSzPts val="3500"/>
            </a:pPr>
            <a:endParaRPr lang="ru-RU" sz="2000" b="1" dirty="0">
              <a:solidFill>
                <a:srgbClr val="2A4BA0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>
              <a:buSzPts val="3500"/>
            </a:pPr>
            <a:endParaRPr lang="ru-RU" sz="2000" b="1" dirty="0">
              <a:solidFill>
                <a:srgbClr val="2A4BA0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  <a:cs typeface="Roboto" panose="02000000000000000000"/>
                <a:sym typeface="Roboto" panose="02000000000000000000"/>
              </a:rPr>
              <a:t>Сапрыкин Егор</a:t>
            </a:r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</a:rPr>
              <a:t>, Акимова Софья, </a:t>
            </a:r>
            <a:r>
              <a:rPr lang="ru-RU" b="1" dirty="0" err="1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</a:rPr>
              <a:t>Тупицина</a:t>
            </a:r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</a:rPr>
              <a:t> Александра, </a:t>
            </a: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</a:rPr>
              <a:t>Серебров Александр, Лучников Лев</a:t>
            </a:r>
          </a:p>
          <a:p>
            <a:endParaRPr lang="ru-RU" b="1" dirty="0">
              <a:solidFill>
                <a:srgbClr val="434343"/>
              </a:solidFill>
              <a:latin typeface="Aptos Narrow" panose="020B0004020202020204" pitchFamily="34" charset="0"/>
              <a:ea typeface="Roboto" panose="02000000000000000000"/>
            </a:endParaRP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  <a:cs typeface="Roboto" panose="02000000000000000000"/>
                <a:sym typeface="Roboto" panose="02000000000000000000"/>
              </a:rPr>
              <a:t>ПНИПУ, Пермь</a:t>
            </a:r>
            <a:endParaRPr lang="ru-RU" b="1" dirty="0">
              <a:solidFill>
                <a:srgbClr val="434343"/>
              </a:solidFill>
              <a:latin typeface="Aptos Narrow" panose="020B0004020202020204" pitchFamily="34" charset="0"/>
            </a:endParaRPr>
          </a:p>
          <a:p>
            <a:pPr>
              <a:buSzPts val="3500"/>
            </a:pPr>
            <a:endParaRPr sz="2625" b="1" dirty="0">
              <a:solidFill>
                <a:srgbClr val="2A4BA0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357832" y="1052423"/>
            <a:ext cx="6805739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ПРОБЛЕМА: СЛОЖНОСТЬ КОНТРОЛЯ ПИТАНИЯ</a:t>
            </a:r>
            <a:endParaRPr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357832" y="2069320"/>
            <a:ext cx="7075903" cy="2139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- Это сложный, многогранный феномен на стыке физиологии, психологии, социологии и экономики. Его можно разбить на несколько ключевых уровней:</a:t>
            </a:r>
          </a:p>
          <a:p>
            <a:pPr marL="0" indent="0" algn="l">
              <a:lnSpc>
                <a:spcPts val="2250"/>
              </a:lnSpc>
              <a:buNone/>
            </a:pPr>
            <a:endParaRPr lang="ru-RU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1. Психологический уровень: Еда, как регулятор питания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2. Физиологический уровень: Война с эволюцией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3. Социальный и экономический уровень: Среда, провоцирующая переедание</a:t>
            </a:r>
          </a:p>
          <a:p>
            <a:pPr marL="342900"/>
            <a:endParaRPr sz="150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5008814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5008814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8176" y="1695984"/>
            <a:ext cx="8683198" cy="331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Гипотеза: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ножество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людей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сталкиваются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трудностями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в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достижении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своих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целей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здоровью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фитнесу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из-за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неточного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понимания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потребляемых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питательных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веществ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из-за незнания, как скомбинировать из своих продуктов готовое меню. Все это приводит их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разочарованию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высокому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проценту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отказов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программ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питания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незнанию, как скомбинировать из своих продуктов готовое меню.</a:t>
            </a:r>
          </a:p>
          <a:p>
            <a:pPr>
              <a:lnSpc>
                <a:spcPts val="2250"/>
              </a:lnSpc>
            </a:pP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>
              <a:lnSpc>
                <a:spcPts val="2250"/>
              </a:lnSpc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Подтверждение: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Aptos Narrow" panose="020B00040202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  <a:p>
            <a:pPr>
              <a:lnSpc>
                <a:spcPts val="2250"/>
              </a:lnSpc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Мы взяли по одному термину из каждого уровня сложности контроля питания и рассмотрели количество запросов за последние 5 лет: </a:t>
            </a:r>
          </a:p>
          <a:p>
            <a:pPr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. «Эмоциональное выгорание» (которое может привести к нежелательному набору или сбросу веса)</a:t>
            </a:r>
          </a:p>
          <a:p>
            <a:pPr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. «Диета»</a:t>
            </a:r>
          </a:p>
          <a:p>
            <a:pPr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3. «Переедание»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3270" y="1020206"/>
            <a:ext cx="68948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ПРОБЛЕМА: СЛОЖНОСТЬ КОНТРОЛЯ ПИТАНИЯ</a:t>
            </a:r>
            <a:endParaRPr lang="ru-RU"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337550" y="742673"/>
            <a:ext cx="6594897" cy="94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62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АНАЛИЗ ЗАПРОСОВ В </a:t>
            </a:r>
            <a:r>
              <a:rPr lang="en-US" sz="24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Google Trends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5008814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6" name="Рисунок 5" descr="Изображение выглядит как линия, График, снимок экрана, Шрифт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600" y="1527150"/>
            <a:ext cx="4092900" cy="1219161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Шрифт, График, рукописный текст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3118" y="2571750"/>
            <a:ext cx="4092900" cy="116881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линия, Шрифт, График, снимок экрана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6961" y="3709874"/>
            <a:ext cx="4175622" cy="11923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7550" y="1776234"/>
            <a:ext cx="1669411" cy="65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. «Эмоциональное выгорание»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543" y="4034077"/>
            <a:ext cx="1474702" cy="363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3. «Переедание»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223" y="2968017"/>
            <a:ext cx="1014396" cy="363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. «Диета»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3536" y="1540526"/>
            <a:ext cx="3026027" cy="331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</a:pP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ptos Narrow" panose="020B0004020202020204" pitchFamily="34" charset="0"/>
              </a:rPr>
              <a:t>Числа обозначают уровень интереса к теме по отношению к наиболее высокому показателю в таблице для определенного региона и периода времени. 100 баллов означают наивысший уровень популярности запроса, 0-наименьший</a:t>
            </a:r>
          </a:p>
          <a:p>
            <a:pPr>
              <a:lnSpc>
                <a:spcPts val="2250"/>
              </a:lnSpc>
            </a:pP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Aptos Narrow" panose="020B0004020202020204" pitchFamily="34" charset="0"/>
            </a:endParaRPr>
          </a:p>
          <a:p>
            <a:pPr>
              <a:lnSpc>
                <a:spcPts val="2250"/>
              </a:lnSpc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Вывод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: 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</a:rPr>
              <a:t>на сегодняшний день проблема, выделенная нами, является довольно актуальной</a:t>
            </a:r>
            <a:endParaRPr lang="ru-RU" sz="1400" u="sng" dirty="0">
              <a:solidFill>
                <a:schemeClr val="tx1">
                  <a:lumMod val="95000"/>
                  <a:lumOff val="5000"/>
                </a:schemeClr>
              </a:solidFill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17533" y="1125135"/>
            <a:ext cx="6655696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НАШЕ РЕШЕНИЕ: </a:t>
            </a:r>
            <a:r>
              <a:rPr lang="en-US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FITMIND-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ЧАТ БОТ</a:t>
            </a:r>
            <a:endParaRPr sz="2400" dirty="0">
              <a:solidFill>
                <a:srgbClr val="7030A0"/>
              </a:solidFill>
              <a:latin typeface="Arial Black" panose="020B0A040201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533" y="1655599"/>
            <a:ext cx="65739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latin typeface="Aptos Narrow" panose="020B0004020202020204" pitchFamily="34" charset="0"/>
              </a:rPr>
              <a:t>Fitmind</a:t>
            </a:r>
            <a:r>
              <a:rPr lang="ru-RU" dirty="0">
                <a:latin typeface="Aptos Narrow" panose="020B0004020202020204" pitchFamily="34" charset="0"/>
              </a:rPr>
              <a:t> — это интуитивно понятный чат-бот, который использует передовые технологии для упрощения и автоматизации точного подсчета БЖУ и калорий, превращая контроль питания из рутины в осознанный и эффективный процесс</a:t>
            </a:r>
          </a:p>
        </p:txBody>
      </p:sp>
      <p:sp>
        <p:nvSpPr>
          <p:cNvPr id="10" name="TextBox 13"/>
          <p:cNvSpPr txBox="1"/>
          <p:nvPr>
            <p:custDataLst>
              <p:tags r:id="rId1"/>
            </p:custDataLst>
          </p:nvPr>
        </p:nvSpPr>
        <p:spPr>
          <a:xfrm>
            <a:off x="-15239" y="2395946"/>
            <a:ext cx="1757680" cy="43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Точный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асчет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БЖУ</a:t>
            </a:r>
            <a:endParaRPr lang="en-US" sz="14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1" name="TextBox 15"/>
          <p:cNvSpPr txBox="1"/>
          <p:nvPr>
            <p:custDataLst>
              <p:tags r:id="rId2"/>
            </p:custDataLst>
          </p:nvPr>
        </p:nvSpPr>
        <p:spPr>
          <a:xfrm>
            <a:off x="1714097" y="2381023"/>
            <a:ext cx="2046605" cy="43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Интеллектуальный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в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вод</a:t>
            </a:r>
            <a:endParaRPr lang="en-US" sz="14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2" name="TextBox 17"/>
          <p:cNvSpPr txBox="1"/>
          <p:nvPr>
            <p:custDataLst>
              <p:tags r:id="rId3"/>
            </p:custDataLst>
          </p:nvPr>
        </p:nvSpPr>
        <p:spPr>
          <a:xfrm>
            <a:off x="3824422" y="2394263"/>
            <a:ext cx="2023745" cy="43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Персонализация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ц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елей</a:t>
            </a:r>
            <a:endParaRPr lang="en-US" sz="14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3" name="TextBox 21"/>
          <p:cNvSpPr txBox="1"/>
          <p:nvPr>
            <p:custDataLst>
              <p:tags r:id="rId4"/>
            </p:custDataLst>
          </p:nvPr>
        </p:nvSpPr>
        <p:spPr>
          <a:xfrm>
            <a:off x="-1305" y="2770610"/>
            <a:ext cx="1757045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ptos Narrow" panose="020B0004020202020204" pitchFamily="34" charset="0"/>
              </a:rPr>
              <a:t>Профессиональная база данных продуктов с верифицированной информацией</a:t>
            </a:r>
          </a:p>
        </p:txBody>
      </p:sp>
      <p:sp>
        <p:nvSpPr>
          <p:cNvPr id="15" name="TextBox 25"/>
          <p:cNvSpPr txBox="1"/>
          <p:nvPr>
            <p:custDataLst>
              <p:tags r:id="rId5"/>
            </p:custDataLst>
          </p:nvPr>
        </p:nvSpPr>
        <p:spPr>
          <a:xfrm>
            <a:off x="1714096" y="2793907"/>
            <a:ext cx="2046605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ptos Narrow" panose="020B0004020202020204" pitchFamily="34" charset="0"/>
              </a:rPr>
              <a:t>Распознавание продуктов по фото и сканирование штрих-кодов для мгновенного добавления</a:t>
            </a:r>
          </a:p>
        </p:txBody>
      </p:sp>
      <p:sp>
        <p:nvSpPr>
          <p:cNvPr id="17" name="TextBox 29"/>
          <p:cNvSpPr txBox="1"/>
          <p:nvPr>
            <p:custDataLst>
              <p:tags r:id="rId6"/>
            </p:custDataLst>
          </p:nvPr>
        </p:nvSpPr>
        <p:spPr>
          <a:xfrm>
            <a:off x="3747588" y="2823728"/>
            <a:ext cx="217741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ptos Narrow" panose="020B0004020202020204" pitchFamily="34" charset="0"/>
              </a:rPr>
              <a:t>Автоматическая коррекция рекомендаций на основе активности, прогресса и заданных параметров</a:t>
            </a:r>
          </a:p>
        </p:txBody>
      </p:sp>
      <p:pic>
        <p:nvPicPr>
          <p:cNvPr id="19" name="Изображение 18" descr="Midjourney_-a-minimalist-digital-scene-on-a-light-kitchen-table_-one-modern-smartphone-in-hand-in-the-foreground_-displaying-the-fitmind-chatbot-on-the-screen_-with-the-macros-and-calories-shown-as-graphs_-natural-s"/>
          <p:cNvPicPr>
            <a:picLocks noChangeAspect="1"/>
          </p:cNvPicPr>
          <p:nvPr/>
        </p:nvPicPr>
        <p:blipFill>
          <a:blip r:embed="rId15"/>
          <a:srcRect l="32810" t="749" r="-851" b="-2419"/>
          <a:stretch>
            <a:fillRect/>
          </a:stretch>
        </p:blipFill>
        <p:spPr>
          <a:xfrm flipH="1">
            <a:off x="5315591" y="2661896"/>
            <a:ext cx="3866826" cy="2662766"/>
          </a:xfrm>
          <a:prstGeom prst="rtTriangle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96129" y="2412899"/>
            <a:ext cx="21623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ptos Narrow" panose="020B0004020202020204" pitchFamily="34" charset="0"/>
              </a:rPr>
              <a:t>Инновация в составлении меню</a:t>
            </a:r>
          </a:p>
          <a:p>
            <a:pPr algn="ctr"/>
            <a:endParaRPr lang="ru-RU" b="1" dirty="0">
              <a:latin typeface="Aptos Narrow" panose="020B00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61126" y="2944063"/>
            <a:ext cx="22606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ptos Narrow" panose="020B0004020202020204" pitchFamily="34" charset="0"/>
              </a:rPr>
              <a:t>Учитываются все нежелательные продукты, прописанные клиентом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12653" y="877941"/>
            <a:ext cx="8560362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РЫНОК </a:t>
            </a:r>
            <a:r>
              <a:rPr lang="en-US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WELLNESS-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ПРИЛОЖЕНИЙ: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РАСТУЩИЙ СПРОС</a:t>
            </a:r>
            <a:endParaRPr sz="2400" dirty="0">
              <a:solidFill>
                <a:srgbClr val="7030A0"/>
              </a:solidFill>
              <a:latin typeface="Arial Black" panose="020B0A040201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2653" y="1842131"/>
            <a:ext cx="639376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ptos Narrow" panose="020B0004020202020204" pitchFamily="34" charset="0"/>
              </a:rPr>
              <a:t>Глобальный тренд:</a:t>
            </a:r>
            <a:r>
              <a:rPr lang="en-US" dirty="0">
                <a:latin typeface="Aptos Narrow" panose="020B0004020202020204" pitchFamily="34" charset="0"/>
              </a:rPr>
              <a:t> </a:t>
            </a:r>
            <a:r>
              <a:rPr lang="ru-RU" dirty="0">
                <a:latin typeface="Aptos Narrow" panose="020B0004020202020204" pitchFamily="34" charset="0"/>
              </a:rPr>
              <a:t>Рынок мобильных приложений для здоровья и фитнеса демонстрирует устойчивый рост.</a:t>
            </a:r>
            <a:endParaRPr lang="en-US" dirty="0">
              <a:latin typeface="Aptos Narrow" panose="020B0004020202020204" pitchFamily="34" charset="0"/>
            </a:endParaRPr>
          </a:p>
          <a:p>
            <a:pPr algn="just"/>
            <a:endParaRPr lang="ru-RU" dirty="0">
              <a:latin typeface="Aptos Narrow" panose="020B0004020202020204" pitchFamily="34" charset="0"/>
            </a:endParaRP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Драйверы спроса:</a:t>
            </a:r>
            <a:r>
              <a:rPr lang="en-US" dirty="0">
                <a:latin typeface="Aptos Narrow" panose="020B0004020202020204" pitchFamily="34" charset="0"/>
              </a:rPr>
              <a:t> </a:t>
            </a:r>
            <a:r>
              <a:rPr lang="ru-RU" dirty="0">
                <a:latin typeface="Aptos Narrow" panose="020B0004020202020204" pitchFamily="34" charset="0"/>
              </a:rPr>
              <a:t>Повышенное внимание к здоровью и осознанному питанию.</a:t>
            </a: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Растущая проблема «цифрового» переедания и эмоционального выгорания (подтверждено анализом Google Trends).</a:t>
            </a:r>
            <a:endParaRPr lang="en-US" dirty="0">
              <a:latin typeface="Aptos Narrow" panose="020B0004020202020204" pitchFamily="34" charset="0"/>
            </a:endParaRPr>
          </a:p>
          <a:p>
            <a:pPr algn="just"/>
            <a:endParaRPr lang="ru-RU" dirty="0">
              <a:latin typeface="Aptos Narrow" panose="020B0004020202020204" pitchFamily="34" charset="0"/>
            </a:endParaRP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Сложность самостоятельного контроля питания на стыке психологии, физиологии и социоэкономики.</a:t>
            </a:r>
            <a:endParaRPr lang="en-US" dirty="0">
              <a:latin typeface="Aptos Narrow" panose="020B0004020202020204" pitchFamily="34" charset="0"/>
            </a:endParaRPr>
          </a:p>
          <a:p>
            <a:pPr algn="just"/>
            <a:endParaRPr lang="ru-RU" dirty="0">
              <a:latin typeface="Aptos Narrow" panose="020B0004020202020204" pitchFamily="34" charset="0"/>
            </a:endParaRPr>
          </a:p>
          <a:p>
            <a:pPr algn="just"/>
            <a:r>
              <a:rPr lang="ru-RU" b="1" dirty="0">
                <a:latin typeface="Aptos Narrow" panose="020B0004020202020204" pitchFamily="34" charset="0"/>
              </a:rPr>
              <a:t>Вывод: </a:t>
            </a:r>
            <a:r>
              <a:rPr lang="ru-RU" u="sng" dirty="0">
                <a:latin typeface="Aptos Narrow" panose="020B0004020202020204" pitchFamily="34" charset="0"/>
              </a:rPr>
              <a:t>Существует значительный и неудовлетворенный спрос на простые, точные и персонализированные решения для контроля питания</a:t>
            </a:r>
            <a:endParaRPr lang="ru-RU" dirty="0"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780" y="843628"/>
            <a:ext cx="7214840" cy="567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0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ПРОФИЛЬ ЦЕЛЕВОГО СЕГМЕНТА (В2С)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780" y="1324580"/>
            <a:ext cx="8910314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Мы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работаем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рынке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Business-to-Consumer (B2C),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ориентируясь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пользователей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активно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ищущих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инструменты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улучшения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своего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здоровья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через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контроль</a:t>
            </a:r>
            <a:r>
              <a:rPr 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питания</a:t>
            </a:r>
            <a:endParaRPr lang="en-US" sz="13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0" name="Изображение 9"/>
          <p:cNvPicPr/>
          <p:nvPr/>
        </p:nvPicPr>
        <p:blipFill>
          <a:blip r:embed="rId9"/>
          <a:srcRect l="10768" t="31925" r="932" b="6046"/>
          <a:stretch>
            <a:fillRect/>
          </a:stretch>
        </p:blipFill>
        <p:spPr>
          <a:xfrm flipH="1">
            <a:off x="4502140" y="3319396"/>
            <a:ext cx="5270164" cy="1829376"/>
          </a:xfrm>
          <a:prstGeom prst="rtTriangle">
            <a:avLst/>
          </a:prstGeom>
        </p:spPr>
      </p:pic>
      <p:sp>
        <p:nvSpPr>
          <p:cNvPr id="11" name="TextBox 14"/>
          <p:cNvSpPr txBox="1"/>
          <p:nvPr/>
        </p:nvSpPr>
        <p:spPr>
          <a:xfrm>
            <a:off x="203831" y="1942842"/>
            <a:ext cx="2275205" cy="60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Активные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Фитнес-Энтузиасты</a:t>
            </a:r>
            <a:endParaRPr lang="en-US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3074610" y="1937953"/>
            <a:ext cx="2182495" cy="60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Люди</a:t>
            </a: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с </a:t>
            </a: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Диетическими</a:t>
            </a: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Ограничениями</a:t>
            </a:r>
            <a:endParaRPr lang="en-US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6045203" y="1868965"/>
            <a:ext cx="2129790" cy="60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Пользователи</a:t>
            </a: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, </a:t>
            </a:r>
            <a:r>
              <a:rPr lang="en-US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Стремящиеся</a:t>
            </a: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к ЗОЖ</a:t>
            </a:r>
            <a:endParaRPr lang="en-US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66" y="2439730"/>
            <a:ext cx="2574893" cy="2131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любой</a:t>
            </a:r>
            <a:endParaRPr lang="en-US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>
              <a:lnSpc>
                <a:spcPts val="2250"/>
              </a:lnSpc>
            </a:pP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Возраст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20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–</a:t>
            </a:r>
            <a:r>
              <a:rPr lang="ru-RU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40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лет</a:t>
            </a:r>
            <a:endParaRPr lang="en-US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>
              <a:lnSpc>
                <a:spcPts val="2250"/>
              </a:lnSpc>
            </a:pP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Интересы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спорт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тренировки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контроль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БЖУ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калорий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быстрые и эффективные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планы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питания</a:t>
            </a: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набора и снижения массы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908206" y="2472850"/>
            <a:ext cx="2541423" cy="183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Пол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Любой</a:t>
            </a:r>
            <a:endParaRPr lang="en-US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>
              <a:lnSpc>
                <a:spcPts val="2250"/>
              </a:lnSpc>
            </a:pP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Возраст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 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20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–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45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лет</a:t>
            </a:r>
            <a:endParaRPr lang="en-US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>
              <a:lnSpc>
                <a:spcPts val="2250"/>
              </a:lnSpc>
            </a:pP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Интересы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ограничения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рационе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безглютеновое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/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безлактозное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меню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безопасные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продукты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0165" y="2435079"/>
            <a:ext cx="3500402" cy="1543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Пол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 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преимущественно женщины</a:t>
            </a:r>
            <a:endParaRPr lang="en-US" altLang="en-US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  <a:sym typeface="+mn-ea"/>
            </a:endParaRPr>
          </a:p>
          <a:p>
            <a:pPr algn="ctr">
              <a:lnSpc>
                <a:spcPts val="2250"/>
              </a:lnSpc>
            </a:pP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Возраст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 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20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–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3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5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лет</a:t>
            </a:r>
            <a:endParaRPr lang="en-US" altLang="en-US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  <a:sym typeface="+mn-ea"/>
            </a:endParaRPr>
          </a:p>
          <a:p>
            <a:pPr algn="ctr">
              <a:lnSpc>
                <a:spcPts val="2250"/>
              </a:lnSpc>
            </a:pP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 </a:t>
            </a:r>
            <a:r>
              <a:rPr lang="en-US" alt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Интересы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: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начинающие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в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сфере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здорового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образа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жизни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ищущие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пути реализации своих целей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08" y="4649482"/>
            <a:ext cx="6045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*Ориентируемся на поведенческие особенности клиентов (до 60 лет)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780" y="841628"/>
            <a:ext cx="7214840" cy="567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0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ПРОФИЛЬ ЦЕЛЕВОГО СЕГМЕНТА (В2В)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7287" y="1294874"/>
            <a:ext cx="8746274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050"/>
              </a:lnSpc>
              <a:buNone/>
            </a:pPr>
            <a:r>
              <a:rPr lang="ru-RU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Кроме работы на рынке </a:t>
            </a:r>
            <a:r>
              <a:rPr lang="en-US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B2C</a:t>
            </a:r>
            <a:r>
              <a:rPr lang="ru-RU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предполагается работа также на рынке </a:t>
            </a:r>
            <a:r>
              <a:rPr lang="en-US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Business-to-Business (B2B)</a:t>
            </a:r>
            <a:r>
              <a:rPr lang="ru-RU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ориентируясь на сотрудничество с компаниями, представляющих товары-комплементы нашему продукту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780" y="1801423"/>
            <a:ext cx="4572000" cy="41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ru-RU" alt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Реклама - основа сотрудничества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779" y="2082630"/>
            <a:ext cx="7702728" cy="369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ru-RU" altLang="en-US" sz="13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 бесплатной версии будет присутствовать реклама компаний, продукт которых будет смежен нашему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0845" y="2601677"/>
            <a:ext cx="1758176" cy="41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ru-RU" alt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ЧТО МЫ ПОЛУЧИМ</a:t>
            </a:r>
            <a:r>
              <a:rPr lang="en-US" alt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?</a:t>
            </a:r>
            <a:endParaRPr lang="ru-RU" altLang="en-US" sz="1400" b="1" dirty="0">
              <a:solidFill>
                <a:schemeClr val="tx1"/>
              </a:solidFill>
              <a:latin typeface="Aptos Narrow" panose="020B00040202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8863" y="3163055"/>
            <a:ext cx="2788508" cy="1268738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250"/>
              </a:lnSpc>
            </a:pP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</a:t>
            </a:r>
            <a:r>
              <a:rPr lang="ru-RU" alt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рибыль</a:t>
            </a:r>
            <a:endParaRPr lang="ru-RU" altLang="en-US" b="1" dirty="0">
              <a:solidFill>
                <a:schemeClr val="tx1"/>
              </a:solidFill>
              <a:latin typeface="Aptos Narrow" panose="020B00040202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  <a:p>
            <a:pPr algn="ctr">
              <a:lnSpc>
                <a:spcPts val="2250"/>
              </a:lnSpc>
            </a:pP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Доход от бесплатной версии нашего продукта, что увеличивает общую прибыль проекта</a:t>
            </a:r>
            <a:endParaRPr lang="ru-RU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7399" y="3163054"/>
            <a:ext cx="2965069" cy="12687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250"/>
              </a:lnSpc>
            </a:pPr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Больший спрос на подписки</a:t>
            </a:r>
          </a:p>
          <a:p>
            <a:pPr algn="ctr">
              <a:lnSpc>
                <a:spcPts val="2250"/>
              </a:lnSpc>
            </a:pP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Дополнительный мотиватор для клиентов оформить подписку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32496" y="3163053"/>
            <a:ext cx="2812641" cy="1268739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250"/>
              </a:lnSpc>
            </a:pPr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Связи с компаниями</a:t>
            </a:r>
          </a:p>
          <a:p>
            <a:pPr algn="ctr">
              <a:lnSpc>
                <a:spcPts val="2250"/>
              </a:lnSpc>
            </a:pPr>
            <a:r>
              <a:rPr lang="ru-RU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Установление коммуникаций с более крупными игроками на рынке</a:t>
            </a:r>
            <a:endParaRPr lang="ru-RU" altLang="en-US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35824" y="1021410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ОБЪЕМ РЫНКА</a:t>
            </a: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824" y="1569722"/>
            <a:ext cx="457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ptos Narrow" panose="020B0004020202020204" pitchFamily="34" charset="0"/>
              </a:rPr>
              <a:t>Глобальный объем рынка (данные </a:t>
            </a:r>
            <a:r>
              <a:rPr lang="ru-RU" dirty="0" err="1">
                <a:latin typeface="Aptos Narrow" panose="020B0004020202020204" pitchFamily="34" charset="0"/>
              </a:rPr>
              <a:t>King’s</a:t>
            </a:r>
            <a:r>
              <a:rPr lang="ru-RU" dirty="0">
                <a:latin typeface="Aptos Narrow" panose="020B0004020202020204" pitchFamily="34" charset="0"/>
              </a:rPr>
              <a:t> Research):</a:t>
            </a: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2023 год: $20,99 млрд.</a:t>
            </a: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Прогноз на 2031 год: </a:t>
            </a:r>
            <a:endParaRPr lang="en-US" dirty="0">
              <a:latin typeface="Aptos Narrow" panose="020B0004020202020204" pitchFamily="34" charset="0"/>
            </a:endParaRP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$118,48 млрд.</a:t>
            </a:r>
            <a:endParaRPr lang="en-US" dirty="0">
              <a:latin typeface="Aptos Narrow" panose="020B0004020202020204" pitchFamily="34" charset="0"/>
            </a:endParaRP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Темпы роста:</a:t>
            </a:r>
          </a:p>
          <a:p>
            <a:pPr algn="just"/>
            <a:r>
              <a:rPr lang="ru-RU" dirty="0">
                <a:latin typeface="Aptos Narrow" panose="020B0004020202020204" pitchFamily="34" charset="0"/>
              </a:rPr>
              <a:t>CAGR (2024-2031): 24,36% — экспоненциальный рост.</a:t>
            </a:r>
            <a:endParaRPr lang="en-US" dirty="0">
              <a:latin typeface="Aptos Narrow" panose="020B00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824" y="3225470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ptos Narrow" panose="020B0004020202020204" pitchFamily="34" charset="0"/>
              </a:rPr>
              <a:t>По приведенным данным объем рынка здоровья, фитнеса и правильного питания в России может составлять примерно 180 млрд. рублей в месяц ( данные являются приблизительными)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06057" y="1123317"/>
            <a:ext cx="2595418" cy="38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cs typeface="Prata" panose="020B0604020202020204" pitchFamily="34" charset="-120"/>
              </a:rPr>
              <a:t>ТЕХНОЛОГИЯ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0008" y="1903904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Продукт основан на базе чат-бота в приложении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Telegram.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 Он будет работать с помощью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ИИ, которое автоматически анализирует предоставленные клиентом данные и составляет на их основе индивидуальное меню, учитывая различного рода аллергии и продукты, которые клиент не предпочел бы видеть в своём рационе. Также учитываются и многие другие параметры, ответы на которые клиент может оставить, пройдя тест в чат-боте 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 Narrow" panose="020B00040202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Fitmind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Aptos Narrow" panose="020B00040202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9" name="Изображение 8"/>
          <p:cNvPicPr/>
          <p:nvPr/>
        </p:nvPicPr>
        <p:blipFill>
          <a:blip r:embed="rId9">
            <a:lum bright="-30000"/>
          </a:blip>
          <a:srcRect l="20874" t="476" r="1916" b="18698"/>
          <a:stretch>
            <a:fillRect/>
          </a:stretch>
        </p:blipFill>
        <p:spPr>
          <a:xfrm flipH="1">
            <a:off x="3413125" y="1640840"/>
            <a:ext cx="5730875" cy="3343275"/>
          </a:xfrm>
          <a:prstGeom prst="rtTriangle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90008" y="996667"/>
            <a:ext cx="2595418" cy="38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cs typeface="Prata" panose="020B0604020202020204" pitchFamily="34" charset="-120"/>
              </a:rPr>
              <a:t>ТЕХНОЛОГИЯ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2589" y="1793931"/>
            <a:ext cx="4129741" cy="11621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1.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Дневник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Питания</a:t>
            </a:r>
            <a:endParaRPr lang="ru-RU" sz="1400" b="1" dirty="0">
              <a:solidFill>
                <a:schemeClr val="tx1"/>
              </a:solidFill>
              <a:latin typeface="Aptos Narrow" panose="020B00040202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Простой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интерфейс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ежедневного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отслеживания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еды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напитков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воды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Включает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возможность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сохранения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любимых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блюд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08123" y="1811756"/>
            <a:ext cx="4129741" cy="116210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ru-RU" b="1" dirty="0"/>
              <a:t>2.</a:t>
            </a:r>
            <a:r>
              <a:rPr lang="en-US" sz="1400" b="1" dirty="0">
                <a:solidFill>
                  <a:srgbClr val="CFCBBF"/>
                </a:solidFill>
                <a:latin typeface="Prata" panose="020B06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Анализ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и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Отчеты</a:t>
            </a:r>
            <a:endParaRPr lang="en-US" sz="14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Ежедневные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еженедельные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сводки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о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потреблении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калорий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БЖУ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микроэлементов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Наглядные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графики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прогресса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22590" y="3306763"/>
            <a:ext cx="4129741" cy="1205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ptos Narrow" panose="020B0004020202020204" pitchFamily="34" charset="0"/>
              </a:rPr>
              <a:t>3.</a:t>
            </a:r>
            <a:r>
              <a:rPr lang="en-US" sz="1400" b="1" dirty="0">
                <a:solidFill>
                  <a:srgbClr val="CFCBBF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женедельные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сводки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о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потреблении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калорий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БЖУ и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микроэлементов</a:t>
            </a:r>
            <a:endParaRPr lang="ru-RU" b="1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Наглядные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графики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прогресса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</a:t>
            </a:r>
            <a:endParaRPr lang="ru-RU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Синхронизация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Apple Health, Google Fit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другими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устройствами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точного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учета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расхода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калорий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8123" y="3306763"/>
            <a:ext cx="4129741" cy="1205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Aptos Narrow" panose="020B0004020202020204" pitchFamily="34" charset="0"/>
            </a:endParaRPr>
          </a:p>
          <a:p>
            <a:pPr algn="ctr"/>
            <a:r>
              <a:rPr lang="ru-RU" b="1" dirty="0">
                <a:latin typeface="Aptos Narrow" panose="020B0004020202020204" pitchFamily="34" charset="0"/>
              </a:rPr>
              <a:t>4.</a:t>
            </a:r>
            <a:r>
              <a:rPr lang="en-US" sz="1400" b="1" dirty="0">
                <a:solidFill>
                  <a:srgbClr val="CFCBBF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База</a:t>
            </a:r>
            <a:r>
              <a:rPr lang="en-US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Рецептов</a:t>
            </a:r>
            <a:endParaRPr lang="en-US" sz="14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Обширная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библиотека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рецептов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точным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расчетом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БЖУ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порцию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возможностью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импорта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собственных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рецептов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0008" y="136032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ФУНКЦИОНАЛ ПРОДУКТА</a:t>
            </a:r>
            <a:endParaRPr lang="ru-RU" sz="10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90008" y="996667"/>
            <a:ext cx="2595418" cy="38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cs typeface="Prata" panose="020B0604020202020204" pitchFamily="34" charset="-120"/>
              </a:rPr>
              <a:t>ТЕХНОЛОГИЯ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008" y="136032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В ЧЕМ СОСТОИТ НОВИЗ</a:t>
            </a:r>
            <a:r>
              <a:rPr lang="ru-RU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НА</a:t>
            </a:r>
            <a:endParaRPr lang="ru-RU" sz="1000" dirty="0">
              <a:solidFill>
                <a:srgbClr val="434343"/>
              </a:solidFill>
            </a:endParaRPr>
          </a:p>
        </p:txBody>
      </p:sp>
      <p:sp>
        <p:nvSpPr>
          <p:cNvPr id="11" name="Прямоугольник 10"/>
          <p:cNvSpPr/>
          <p:nvPr>
            <p:custDataLst>
              <p:tags r:id="rId1"/>
            </p:custDataLst>
          </p:nvPr>
        </p:nvSpPr>
        <p:spPr>
          <a:xfrm>
            <a:off x="122555" y="1793875"/>
            <a:ext cx="3097530" cy="11620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1. Составление персонализированного меню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6" name="Прямоугольник 5"/>
          <p:cNvSpPr/>
          <p:nvPr>
            <p:custDataLst>
              <p:tags r:id="rId2"/>
            </p:custDataLst>
          </p:nvPr>
        </p:nvSpPr>
        <p:spPr>
          <a:xfrm>
            <a:off x="5948680" y="1793875"/>
            <a:ext cx="3072130" cy="116205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2. Консультация с профессиональным диетологом на высшей уровнях подписки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0" name="Прямоугольник 9"/>
          <p:cNvSpPr/>
          <p:nvPr>
            <p:custDataLst>
              <p:tags r:id="rId3"/>
            </p:custDataLst>
          </p:nvPr>
        </p:nvSpPr>
        <p:spPr>
          <a:xfrm>
            <a:off x="122555" y="3388995"/>
            <a:ext cx="3097530" cy="116205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3. Использование нейросети для распознания БЖУ и калорий по фото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2" name="Прямоугольник 11"/>
          <p:cNvSpPr/>
          <p:nvPr>
            <p:custDataLst>
              <p:tags r:id="rId4"/>
            </p:custDataLst>
          </p:nvPr>
        </p:nvSpPr>
        <p:spPr>
          <a:xfrm>
            <a:off x="5948045" y="3388995"/>
            <a:ext cx="3072130" cy="1162050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4. Оперативность - пользователь получает обширную и исчерпывающую информацию за  минут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3" name="Изображение 12"/>
          <p:cNvPicPr/>
          <p:nvPr/>
        </p:nvPicPr>
        <p:blipFill>
          <a:blip r:embed="rId13"/>
          <a:srcRect l="35679" t="20543" r="35753" b="21407"/>
          <a:stretch>
            <a:fillRect/>
          </a:stretch>
        </p:blipFill>
        <p:spPr>
          <a:xfrm>
            <a:off x="3837305" y="1794510"/>
            <a:ext cx="1469390" cy="2756535"/>
          </a:xfrm>
          <a:prstGeom prst="roundRect">
            <a:avLst/>
          </a:prstGeom>
        </p:spPr>
      </p:pic>
      <p:cxnSp>
        <p:nvCxnSpPr>
          <p:cNvPr id="14" name="Прямая со стрелкой 13"/>
          <p:cNvCxnSpPr>
            <a:endCxn id="11" idx="3"/>
          </p:cNvCxnSpPr>
          <p:nvPr/>
        </p:nvCxnSpPr>
        <p:spPr>
          <a:xfrm flipH="1">
            <a:off x="3220085" y="2373630"/>
            <a:ext cx="599440" cy="1270"/>
          </a:xfrm>
          <a:prstGeom prst="straightConnector1">
            <a:avLst/>
          </a:prstGeom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dash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220720" y="3923030"/>
            <a:ext cx="599440" cy="1270"/>
          </a:xfrm>
          <a:prstGeom prst="straightConnector1">
            <a:avLst/>
          </a:prstGeom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dash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315585" y="2373630"/>
            <a:ext cx="626110" cy="0"/>
          </a:xfrm>
          <a:prstGeom prst="straightConnector1">
            <a:avLst/>
          </a:prstGeom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dash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323840" y="3923030"/>
            <a:ext cx="626110" cy="0"/>
          </a:xfrm>
          <a:prstGeom prst="straightConnector1">
            <a:avLst/>
          </a:prstGeom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dash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 l="2277" t="8964" r="9275" b="30665"/>
          <a:stretch>
            <a:fillRect/>
          </a:stretch>
        </p:blipFill>
        <p:spPr>
          <a:xfrm>
            <a:off x="431498" y="1858875"/>
            <a:ext cx="8281004" cy="2216546"/>
          </a:xfrm>
          <a:prstGeom prst="rect">
            <a:avLst/>
          </a:prstGeom>
        </p:spPr>
      </p:pic>
      <p:sp>
        <p:nvSpPr>
          <p:cNvPr id="104" name="Google Shape;104;p15"/>
          <p:cNvSpPr txBox="1"/>
          <p:nvPr/>
        </p:nvSpPr>
        <p:spPr>
          <a:xfrm>
            <a:off x="227941" y="877841"/>
            <a:ext cx="8801393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БЛОК-СХЕМА ПОЛЬЗОВАТЕЛЬСКОГО СЦЕНАРИЯ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endParaRPr lang="ru-RU" sz="2400" b="1" dirty="0">
              <a:solidFill>
                <a:srgbClr val="7030A0"/>
              </a:solidFill>
              <a:latin typeface="Arial Black" panose="020B0A040201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3601" y="4649482"/>
            <a:ext cx="8087715" cy="363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Путь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пользователя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к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осознанному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питанию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Fitmind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максимально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упрощен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автоматизирован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7764" y="1285381"/>
            <a:ext cx="1342017" cy="31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Регистрация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5484" y="3898688"/>
            <a:ext cx="2056180" cy="31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65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Фиксация 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питания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29604" y="1324841"/>
            <a:ext cx="1408771" cy="31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Анализ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8359" y="3866600"/>
            <a:ext cx="1237785" cy="31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Прогресс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65569" y="1554923"/>
            <a:ext cx="2056181" cy="4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Создайте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аккаунт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задайте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цель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91364" y="4165122"/>
            <a:ext cx="2464420" cy="4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Ежедневный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ввод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через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скан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или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фото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42075" y="1573822"/>
            <a:ext cx="2056180" cy="4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Моментальная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оценка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советы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77477" y="4165122"/>
            <a:ext cx="3364239" cy="456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Отслеживайте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достижение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целей</a:t>
            </a:r>
            <a:r>
              <a:rPr 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+</a:t>
            </a:r>
            <a:r>
              <a:rPr 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обратная связь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62203" y="983575"/>
            <a:ext cx="4786303" cy="44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МОДЕЛЬ МОНЕТИЗАЦИИ</a:t>
            </a:r>
            <a:endParaRPr lang="en-US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2202" y="1348177"/>
            <a:ext cx="8258051" cy="680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Наша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модель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монетизации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основана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подходе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Freemium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позволяющем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пользователям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оценить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базовые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функции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перед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переходом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расширенные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платные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уровни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5869" y="2091942"/>
            <a:ext cx="3925229" cy="99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06795" y="2105766"/>
            <a:ext cx="3925229" cy="99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25869" y="3536170"/>
            <a:ext cx="3925229" cy="99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743990" y="3524698"/>
            <a:ext cx="3925229" cy="99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62202" y="2164513"/>
            <a:ext cx="2905466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Базовый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(</a:t>
            </a: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Бесплатный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)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3149" y="2209075"/>
            <a:ext cx="3925229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Уровень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1: 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«</a:t>
            </a: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Прогресс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» (990 руб.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/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месяц)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2202" y="3612777"/>
            <a:ext cx="3843144" cy="418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Уровень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2: 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«</a:t>
            </a: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Эксперт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» (1490 руб.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/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месяц)</a:t>
            </a:r>
            <a:endParaRPr lang="en-US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80159" y="3677415"/>
            <a:ext cx="38431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Уровень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3: "</a:t>
            </a:r>
            <a:r>
              <a:rPr lang="en-US" sz="1600" b="1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Премиум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(2490 руб.</a:t>
            </a:r>
            <a:r>
              <a:rPr lang="en-US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/</a:t>
            </a:r>
            <a:r>
              <a:rPr lang="ru-RU" sz="1600" b="1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месяц)</a:t>
            </a:r>
            <a:endParaRPr lang="ru-RU" sz="1600" b="1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118" y="2500262"/>
            <a:ext cx="4137441" cy="988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Основной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дневник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питания,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сканирование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штрих-кодов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ограниченная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база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продуктов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реклама смежных продуктов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Доступ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к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пробной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версии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3149" y="2622987"/>
            <a:ext cx="4572000" cy="680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Доступ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к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расширенным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отчетам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синхронизация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фитнес-устройствами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без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рекламы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(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Ежемесячная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подписка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)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2202" y="3995333"/>
            <a:ext cx="3843144" cy="988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Все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функции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Уровня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1 +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полная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база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рецептов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планировщик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меню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неделю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отслеживание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микроэлементов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80159" y="3896280"/>
            <a:ext cx="4307724" cy="988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Все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функции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Уровней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1 и 2 +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персонализированные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планы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диетолога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чат-поддержка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),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анализ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состава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тела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приоритетная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поддержка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374921" y="969581"/>
            <a:ext cx="7487355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FITMIND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: ДИЗАЙН И МЕХАНИКА ВЗАИМОДЕЙСТВИЯ</a:t>
            </a: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375285" y="3178810"/>
            <a:ext cx="4275455" cy="17081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Наш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дизайн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чистый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минималистичный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ориентирован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снижение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когнитивной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нагрузки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Мы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используем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светлую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палитру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с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акцентами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приятного светло-жёлтого оттенка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выделения ключевых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данных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прогресса</a:t>
            </a:r>
            <a:endParaRPr lang="en-US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7040" y="1952625"/>
            <a:ext cx="5668645" cy="1129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Ключевой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принцип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быстрое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добавление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глубокий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анализ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Пользователь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должен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тратить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менее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5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минут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в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день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на</a:t>
            </a:r>
            <a:r>
              <a:rPr 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отслеживание</a:t>
            </a:r>
            <a:r>
              <a:rPr lang="ru-RU" altLang="en-US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, но при этом получать исчерпывающую и полную информацию по своему запросу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9696" y="2120819"/>
            <a:ext cx="85859" cy="86210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8925" y="3371850"/>
            <a:ext cx="85725" cy="154368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Изображение 15"/>
          <p:cNvPicPr/>
          <p:nvPr/>
        </p:nvPicPr>
        <p:blipFill>
          <a:blip r:embed="rId9"/>
          <a:srcRect l="17686" r="1680" b="4784"/>
          <a:stretch>
            <a:fillRect/>
          </a:stretch>
        </p:blipFill>
        <p:spPr>
          <a:xfrm flipH="1">
            <a:off x="3717925" y="886460"/>
            <a:ext cx="5423535" cy="4097655"/>
          </a:xfrm>
          <a:prstGeom prst="rtTriangle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437445" y="1000842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ПОТЕНЦИАЛ РОСТА</a:t>
            </a:r>
            <a:endParaRPr sz="2400" dirty="0">
              <a:solidFill>
                <a:srgbClr val="7030A0"/>
              </a:solidFill>
              <a:latin typeface="Arial Black" panose="020B0A04020102020204" pitchFamily="34" charset="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445" y="1020692"/>
            <a:ext cx="3015014" cy="733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18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Рынок</a:t>
            </a:r>
            <a:r>
              <a:rPr lang="en-US" sz="18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 Wellness-</a:t>
            </a:r>
            <a:r>
              <a:rPr lang="en-US" sz="18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Приложений</a:t>
            </a:r>
            <a:endParaRPr lang="en-US" sz="18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89907" y="953896"/>
            <a:ext cx="3384061" cy="1632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Рынок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мобильных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приложений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для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здоровья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фитнеса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демонстрирует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устойчивый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рост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.</a:t>
            </a:r>
          </a:p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Fitmind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готов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занять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нишу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благодаря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своей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точности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</a:rPr>
              <a:t>удобству</a:t>
            </a:r>
            <a:endParaRPr lang="ru-RU" sz="14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</a:endParaRPr>
          </a:p>
          <a:p>
            <a:pPr marL="0" indent="0" algn="l">
              <a:lnSpc>
                <a:spcPts val="150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Экспоненциальный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рост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: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Проекции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рынка</a:t>
            </a:r>
            <a:r>
              <a:rPr 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фитнес-приложений</a:t>
            </a:r>
            <a:r>
              <a:rPr 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Prata" panose="020B0604020202020204" pitchFamily="34" charset="-122"/>
                <a:cs typeface="Prata" panose="020B0604020202020204" pitchFamily="34" charset="-120"/>
                <a:sym typeface="+mn-ea"/>
              </a:rPr>
              <a:t> (миллиардов долларов США)</a:t>
            </a:r>
            <a:endParaRPr lang="en-US" sz="14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3245" y="2815813"/>
            <a:ext cx="29774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По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данным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ru-RU" sz="1400" b="1" u="sng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  <a:uFillTx/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  <a:hlinkClick r:id="rId9" action="ppaction://hlinkfile"/>
              </a:rPr>
              <a:t>Kings Research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рынок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фитнес</a:t>
            </a:r>
            <a:r>
              <a:rPr lang="en-US" altLang="ru-RU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-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приложений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2023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году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оценивался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$20,99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млрд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,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а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к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2031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году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прогнозируется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его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рост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до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$118,48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млрд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при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совокупном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среднегодовом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темпе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роста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(CAGR)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в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24,36%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за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период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</a:t>
            </a:r>
            <a:r>
              <a:rPr lang="en-US" altLang="en-US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с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2024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по</a:t>
            </a:r>
            <a:r>
              <a:rPr lang="en-US" altLang="ru-RU" sz="1400" dirty="0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 2031 </a:t>
            </a:r>
            <a:r>
              <a:rPr lang="en-US" altLang="en-US" sz="1400" dirty="0" err="1">
                <a:solidFill>
                  <a:schemeClr val="tx1"/>
                </a:solidFill>
                <a:latin typeface="Aptos Narrow" panose="020B0004020202020204" pitchFamily="34" charset="0"/>
                <a:ea typeface="Raleway" pitchFamily="34" charset="-122"/>
                <a:cs typeface="Raleway" pitchFamily="34" charset="-120"/>
                <a:sym typeface="+mn-ea"/>
              </a:rPr>
              <a:t>год</a:t>
            </a:r>
            <a:endParaRPr lang="en-US" altLang="en-US" sz="800" dirty="0">
              <a:solidFill>
                <a:schemeClr val="tx1"/>
              </a:solidFill>
              <a:latin typeface="Aptos Narrow" panose="020B0004020202020204" pitchFamily="34" charset="0"/>
              <a:ea typeface="Raleway" pitchFamily="34" charset="-122"/>
              <a:cs typeface="Raleway" pitchFamily="34" charset="-120"/>
              <a:sym typeface="+mn-ea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203310" y="1715729"/>
          <a:ext cx="5793691" cy="2941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644182" y="988798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КОНКУРЕНТЫ</a:t>
            </a:r>
            <a:endParaRPr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4807" y="1475809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ptos Narrow" panose="020B0004020202020204" pitchFamily="34" charset="0"/>
                <a:ea typeface="Roboto Black" panose="02000000000000000000" pitchFamily="2" charset="0"/>
              </a:rPr>
              <a:t>1.FatSecret</a:t>
            </a:r>
          </a:p>
          <a:p>
            <a:r>
              <a:rPr lang="ru-RU" dirty="0">
                <a:latin typeface="Aptos Narrow" panose="020B0004020202020204" pitchFamily="34" charset="0"/>
                <a:ea typeface="Roboto Black" panose="02000000000000000000" pitchFamily="2" charset="0"/>
              </a:rPr>
              <a:t>Нет анкетирования при скачивании приложения, нет индивидуального подхода к каждому пользователю. Составление меню только в платной версии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807" y="242991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ptos Narrow" panose="020B0004020202020204" pitchFamily="34" charset="0"/>
                <a:ea typeface="Roboto Black" panose="02000000000000000000" pitchFamily="2" charset="0"/>
              </a:rPr>
              <a:t>2. YAZIO</a:t>
            </a:r>
          </a:p>
          <a:p>
            <a:r>
              <a:rPr lang="ru-RU" dirty="0">
                <a:latin typeface="Aptos Narrow" panose="020B0004020202020204" pitchFamily="34" charset="0"/>
                <a:ea typeface="Roboto Black" panose="02000000000000000000" pitchFamily="2" charset="0"/>
              </a:rPr>
              <a:t>Некоторые функции в бесплатной версии урезаны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4807" y="2953136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ptos Narrow" panose="020B0004020202020204" pitchFamily="34" charset="0"/>
                <a:ea typeface="Roboto Black" panose="02000000000000000000" pitchFamily="2" charset="0"/>
              </a:rPr>
              <a:t>3.Мой здоровый рацион</a:t>
            </a:r>
          </a:p>
          <a:p>
            <a:r>
              <a:rPr lang="ru-RU" sz="1400" dirty="0">
                <a:latin typeface="Aptos Narrow" panose="020B0004020202020204" pitchFamily="34" charset="0"/>
                <a:ea typeface="Roboto Black" panose="02000000000000000000" pitchFamily="2" charset="0"/>
              </a:rPr>
              <a:t>Перегруз информации. Не всем нужна такая детализация. Если цель – просто похудеть, то обилие цифр (дефицит витамина D на 20% от нормы, условный индекс омега-6/омега-3) может утомлять или тревожить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807" y="415470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ptos Narrow" panose="020B0004020202020204" pitchFamily="34" charset="0"/>
                <a:ea typeface="Roboto Black" panose="02000000000000000000" pitchFamily="2" charset="0"/>
              </a:rPr>
              <a:t>4.</a:t>
            </a:r>
            <a:r>
              <a:rPr lang="ru-RU" sz="1400" b="1" dirty="0">
                <a:latin typeface="Aptos Narrow" panose="020B0004020202020204" pitchFamily="34" charset="0"/>
                <a:ea typeface="Roboto Black" panose="02000000000000000000" pitchFamily="2" charset="0"/>
              </a:rPr>
              <a:t> </a:t>
            </a:r>
            <a:r>
              <a:rPr lang="en-US" b="1" dirty="0" err="1">
                <a:latin typeface="Aptos Narrow" panose="020B0004020202020204" pitchFamily="34" charset="0"/>
                <a:ea typeface="Roboto Black" panose="02000000000000000000" pitchFamily="2" charset="0"/>
              </a:rPr>
              <a:t>CalorieChat</a:t>
            </a:r>
            <a:endParaRPr lang="ru-RU" b="1" dirty="0">
              <a:latin typeface="Aptos Narrow" panose="020B0004020202020204" pitchFamily="34" charset="0"/>
              <a:ea typeface="Roboto Black" panose="02000000000000000000" pitchFamily="2" charset="0"/>
            </a:endParaRPr>
          </a:p>
          <a:p>
            <a:r>
              <a:rPr lang="ru-RU" sz="1400" dirty="0">
                <a:latin typeface="Aptos Narrow" panose="020B0004020202020204" pitchFamily="34" charset="0"/>
                <a:ea typeface="Roboto Black" panose="02000000000000000000" pitchFamily="2" charset="0"/>
              </a:rPr>
              <a:t>Точность примерная, зависит от описания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57" y="724317"/>
            <a:ext cx="1036769" cy="103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7" t="14044" r="24464" b="18646"/>
          <a:stretch>
            <a:fillRect/>
          </a:stretch>
        </p:blipFill>
        <p:spPr bwMode="auto">
          <a:xfrm>
            <a:off x="5391214" y="1702923"/>
            <a:ext cx="1043712" cy="101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8937" r="28333" b="9089"/>
          <a:stretch>
            <a:fillRect/>
          </a:stretch>
        </p:blipFill>
        <p:spPr bwMode="auto">
          <a:xfrm>
            <a:off x="5421483" y="2806180"/>
            <a:ext cx="925402" cy="91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7" t="12024" r="29500" b="10185"/>
          <a:stretch>
            <a:fillRect/>
          </a:stretch>
        </p:blipFill>
        <p:spPr bwMode="auto">
          <a:xfrm>
            <a:off x="5421483" y="3832436"/>
            <a:ext cx="953963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505151" y="953972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КОМАНДА</a:t>
            </a:r>
            <a:endParaRPr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614626" y="3555029"/>
            <a:ext cx="2231218" cy="76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/>
            <a:r>
              <a:rPr lang="ru-RU" sz="1350" b="1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Сапрыкин Егор</a:t>
            </a:r>
            <a:endParaRPr sz="900" dirty="0">
              <a:solidFill>
                <a:srgbClr val="434343"/>
              </a:solidFill>
            </a:endParaRPr>
          </a:p>
          <a:p>
            <a:pPr algn="ctr"/>
            <a:endParaRPr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Лидер, пиар-менеджер</a:t>
            </a:r>
            <a:endParaRPr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596624" y="3555028"/>
            <a:ext cx="1950750" cy="76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/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Акимова Софья </a:t>
            </a:r>
            <a:endParaRPr sz="900" dirty="0">
              <a:solidFill>
                <a:srgbClr val="434343"/>
              </a:solidFill>
            </a:endParaRPr>
          </a:p>
          <a:p>
            <a:pPr algn="ctr"/>
            <a:endParaRPr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r>
              <a:rPr lang="ru-RU" sz="1350" b="1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Э</a:t>
            </a:r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кономист</a:t>
            </a:r>
            <a:endParaRPr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547131" y="3554529"/>
            <a:ext cx="1733268" cy="1384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/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Серебров Александр</a:t>
            </a:r>
          </a:p>
          <a:p>
            <a:pPr algn="ctr"/>
            <a:endParaRPr lang="ru-RU"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Предприниматель</a:t>
            </a:r>
            <a:endParaRPr sz="900" dirty="0">
              <a:solidFill>
                <a:srgbClr val="434343"/>
              </a:solidFill>
            </a:endParaRPr>
          </a:p>
          <a:p>
            <a:pPr algn="ctr"/>
            <a:endParaRPr lang="ru-RU"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endParaRPr lang="ru-RU"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28EC12-9A30-2580-CAE8-65F33D2FE6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269" y="1542397"/>
            <a:ext cx="1869304" cy="1869304"/>
          </a:xfrm>
          <a:prstGeom prst="ellipse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5A79D3-440E-C180-F219-F678EAF08A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347" y="1542752"/>
            <a:ext cx="1869305" cy="1869305"/>
          </a:xfrm>
          <a:prstGeom prst="ellipse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B688273-3929-175D-F8CC-4ABA323CE2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2041" y="1542397"/>
            <a:ext cx="1869304" cy="1869304"/>
          </a:xfrm>
          <a:prstGeom prst="ellipse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786849" y="1119351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КОМАНДА</a:t>
            </a:r>
            <a:endParaRPr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1405789" y="3639811"/>
            <a:ext cx="1950750" cy="96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/>
            <a:r>
              <a:rPr lang="ru-RU" sz="1350" dirty="0" err="1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Тупицина</a:t>
            </a:r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 Александра</a:t>
            </a:r>
          </a:p>
          <a:p>
            <a:pPr algn="ctr"/>
            <a:endParaRPr lang="ru-RU"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r>
              <a:rPr lang="ru-RU" sz="135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Научный специалист</a:t>
            </a:r>
          </a:p>
          <a:p>
            <a:pPr algn="ctr"/>
            <a:endParaRPr sz="135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81730" y="3639811"/>
            <a:ext cx="24564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Лучников Лев</a:t>
            </a:r>
          </a:p>
          <a:p>
            <a:pPr algn="ctr"/>
            <a:endParaRPr lang="ru-RU" sz="1400" dirty="0">
              <a:solidFill>
                <a:srgbClr val="434343"/>
              </a:solidFill>
              <a:latin typeface="Roboto Black" panose="02000000000000000000"/>
              <a:ea typeface="Roboto Black" panose="02000000000000000000"/>
              <a:cs typeface="Roboto Black" panose="02000000000000000000"/>
              <a:sym typeface="Roboto Black" panose="02000000000000000000"/>
            </a:endParaRPr>
          </a:p>
          <a:p>
            <a:pPr algn="ctr"/>
            <a:r>
              <a:rPr lang="ru-RU" sz="1400" dirty="0">
                <a:solidFill>
                  <a:srgbClr val="434343"/>
                </a:solidFill>
                <a:latin typeface="Roboto Black" panose="0200000000000000000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Технический специалист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36EE92-CC64-AAD9-F009-DD1050BE90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5318" y="1583183"/>
            <a:ext cx="1869304" cy="1869304"/>
          </a:xfrm>
          <a:prstGeom prst="ellipse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8F03B9-53BF-4DEE-6BB0-19864FF026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6512" y="1627160"/>
            <a:ext cx="1869304" cy="1869304"/>
          </a:xfrm>
          <a:prstGeom prst="ellipse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780DCD3-12BD-1DB1-76F0-31DD7CAA7B9A}"/>
              </a:ext>
            </a:extLst>
          </p:cNvPr>
          <p:cNvSpPr/>
          <p:nvPr/>
        </p:nvSpPr>
        <p:spPr>
          <a:xfrm>
            <a:off x="77212" y="1656423"/>
            <a:ext cx="1659471" cy="88957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К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 Narrow" panose="020B0004020202020204" pitchFamily="34" charset="0"/>
              </a:rPr>
              <a:t>онцептуализация</a:t>
            </a:r>
            <a:endParaRPr lang="ru-RU" dirty="0"/>
          </a:p>
        </p:txBody>
      </p:sp>
      <p:sp>
        <p:nvSpPr>
          <p:cNvPr id="156" name="Google Shape;156;p20"/>
          <p:cNvSpPr txBox="1"/>
          <p:nvPr/>
        </p:nvSpPr>
        <p:spPr>
          <a:xfrm>
            <a:off x="490687" y="955165"/>
            <a:ext cx="4314600" cy="507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  <a:ea typeface="Roboto Black" panose="02000000000000000000"/>
                <a:cs typeface="Roboto Black" panose="02000000000000000000"/>
                <a:sym typeface="Roboto Black" panose="02000000000000000000"/>
              </a:rPr>
              <a:t>УРОВЕНЬ ГОТОВНОСТИ</a:t>
            </a:r>
            <a:endParaRPr sz="2400" b="1" dirty="0">
              <a:solidFill>
                <a:srgbClr val="7030A0"/>
              </a:solidFill>
              <a:latin typeface="Arial Black" panose="020B0A04020102020204" pitchFamily="34" charset="0"/>
              <a:ea typeface="Roboto" panose="02000000000000000000"/>
              <a:cs typeface="Roboto" panose="02000000000000000000"/>
              <a:sym typeface="Roboto" panose="02000000000000000000"/>
            </a:endParaRPr>
          </a:p>
        </p:txBody>
      </p:sp>
      <p:pic>
        <p:nvPicPr>
          <p:cNvPr id="2" name="Google Shape;82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05A43F-805C-7E2E-5594-66F0C03CEFC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018" r="3357" b="5989"/>
          <a:stretch/>
        </p:blipFill>
        <p:spPr>
          <a:xfrm>
            <a:off x="5984487" y="1519024"/>
            <a:ext cx="2957471" cy="2570428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01EA2D9-54A0-F5BB-C99F-979C824C9F09}"/>
              </a:ext>
            </a:extLst>
          </p:cNvPr>
          <p:cNvCxnSpPr>
            <a:cxnSpLocks/>
            <a:stCxn id="10" idx="3"/>
            <a:endCxn id="22" idx="1"/>
          </p:cNvCxnSpPr>
          <p:nvPr/>
        </p:nvCxnSpPr>
        <p:spPr>
          <a:xfrm>
            <a:off x="1736683" y="2101209"/>
            <a:ext cx="464430" cy="51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940E807-AA9F-CE78-86D4-DA1F7CDF1DBB}"/>
              </a:ext>
            </a:extLst>
          </p:cNvPr>
          <p:cNvSpPr txBox="1"/>
          <p:nvPr/>
        </p:nvSpPr>
        <p:spPr>
          <a:xfrm>
            <a:off x="6264875" y="974685"/>
            <a:ext cx="2286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ptos Narrow" panose="020B0004020202020204" pitchFamily="34" charset="0"/>
              </a:rPr>
              <a:t>Мы находимся на этом этапе</a:t>
            </a:r>
          </a:p>
        </p:txBody>
      </p: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F2979BDC-6480-BF7B-30FB-312240C06AE8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5806068" y="1236295"/>
            <a:ext cx="458807" cy="3830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0B25910-28BE-1415-B482-9D2D376B8573}"/>
              </a:ext>
            </a:extLst>
          </p:cNvPr>
          <p:cNvSpPr/>
          <p:nvPr/>
        </p:nvSpPr>
        <p:spPr>
          <a:xfrm>
            <a:off x="2201113" y="1661551"/>
            <a:ext cx="1659471" cy="88957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Планирование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966DEC4-61B4-DA3B-98D6-ED978FACB1E6}"/>
              </a:ext>
            </a:extLst>
          </p:cNvPr>
          <p:cNvSpPr/>
          <p:nvPr/>
        </p:nvSpPr>
        <p:spPr>
          <a:xfrm>
            <a:off x="4346263" y="3032769"/>
            <a:ext cx="1659471" cy="88957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Тестирование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C1C394F-EAC2-B269-CCA6-432BCBEC9117}"/>
              </a:ext>
            </a:extLst>
          </p:cNvPr>
          <p:cNvSpPr/>
          <p:nvPr/>
        </p:nvSpPr>
        <p:spPr>
          <a:xfrm>
            <a:off x="2207944" y="3036578"/>
            <a:ext cx="1659471" cy="88957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Запуск и масштабирование</a:t>
            </a:r>
            <a:endParaRPr lang="ru-RU" dirty="0">
              <a:latin typeface="Aptos Narrow" panose="020B00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E23B72B5-0D59-61AC-497B-1C69EDCC5639}"/>
              </a:ext>
            </a:extLst>
          </p:cNvPr>
          <p:cNvSpPr/>
          <p:nvPr/>
        </p:nvSpPr>
        <p:spPr>
          <a:xfrm>
            <a:off x="4336582" y="1656423"/>
            <a:ext cx="1659471" cy="88957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Разработка </a:t>
            </a:r>
            <a:r>
              <a:rPr lang="en-US" alt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MVP</a:t>
            </a:r>
            <a:endParaRPr lang="ru-RU" dirty="0"/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D6451603-B20B-86A0-A189-06805C07B7EC}"/>
              </a:ext>
            </a:extLst>
          </p:cNvPr>
          <p:cNvCxnSpPr>
            <a:cxnSpLocks/>
          </p:cNvCxnSpPr>
          <p:nvPr/>
        </p:nvCxnSpPr>
        <p:spPr>
          <a:xfrm>
            <a:off x="3867415" y="2121653"/>
            <a:ext cx="464430" cy="51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8D086383-6E4E-C7EA-78A8-5C813F64ABEB}"/>
              </a:ext>
            </a:extLst>
          </p:cNvPr>
          <p:cNvSpPr/>
          <p:nvPr/>
        </p:nvSpPr>
        <p:spPr>
          <a:xfrm>
            <a:off x="84042" y="3032769"/>
            <a:ext cx="1659471" cy="88957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ptos Narrow" panose="020B0004020202020204" pitchFamily="34" charset="0"/>
              </a:rPr>
              <a:t>Развитие и рост</a:t>
            </a:r>
          </a:p>
        </p:txBody>
      </p: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4FD38C07-3578-70A7-BE01-9199EDF04C8F}"/>
              </a:ext>
            </a:extLst>
          </p:cNvPr>
          <p:cNvCxnSpPr>
            <a:cxnSpLocks/>
            <a:stCxn id="24" idx="1"/>
            <a:endCxn id="27" idx="3"/>
          </p:cNvCxnSpPr>
          <p:nvPr/>
        </p:nvCxnSpPr>
        <p:spPr>
          <a:xfrm flipH="1">
            <a:off x="3867415" y="3477555"/>
            <a:ext cx="478848" cy="3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2AE054EF-929D-F54B-82D4-F1D0D4932D97}"/>
              </a:ext>
            </a:extLst>
          </p:cNvPr>
          <p:cNvCxnSpPr>
            <a:cxnSpLocks/>
          </p:cNvCxnSpPr>
          <p:nvPr/>
        </p:nvCxnSpPr>
        <p:spPr>
          <a:xfrm flipH="1" flipV="1">
            <a:off x="1736683" y="3457349"/>
            <a:ext cx="457601" cy="4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62A13AD9-4865-813B-9BB2-E0AC1675E0CF}"/>
              </a:ext>
            </a:extLst>
          </p:cNvPr>
          <p:cNvCxnSpPr>
            <a:cxnSpLocks/>
            <a:stCxn id="28" idx="2"/>
            <a:endCxn id="24" idx="0"/>
          </p:cNvCxnSpPr>
          <p:nvPr/>
        </p:nvCxnSpPr>
        <p:spPr>
          <a:xfrm>
            <a:off x="5166318" y="2545995"/>
            <a:ext cx="9681" cy="4867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1"/>
          <p:cNvPicPr preferRelativeResize="0"/>
          <p:nvPr/>
        </p:nvPicPr>
        <p:blipFill rotWithShape="1">
          <a:blip r:embed="rId3"/>
          <a:srcRect t="109" b="109"/>
          <a:stretch>
            <a:fillRect/>
          </a:stretch>
        </p:blipFill>
        <p:spPr>
          <a:xfrm>
            <a:off x="3047621" y="722287"/>
            <a:ext cx="6096379" cy="4421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3924" y="1191480"/>
            <a:ext cx="45720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3700"/>
            </a:pPr>
            <a:r>
              <a:rPr lang="ru-RU" dirty="0">
                <a:solidFill>
                  <a:srgbClr val="7030A0"/>
                </a:solidFill>
                <a:latin typeface="Aptos Narrow" panose="020B00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Roboto Black" panose="02000000000000000000"/>
              </a:rPr>
              <a:t>АКСЕЛЕРАТОР</a:t>
            </a:r>
          </a:p>
          <a:p>
            <a:pPr>
              <a:buSzPts val="3500"/>
            </a:pPr>
            <a:r>
              <a:rPr lang="ru-RU" dirty="0">
                <a:solidFill>
                  <a:srgbClr val="7030A0"/>
                </a:solidFill>
                <a:latin typeface="Aptos Narrow" panose="020B00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Roboto Black" panose="02000000000000000000"/>
              </a:rPr>
              <a:t>ПЕРМСКОГО ПОЛИТЕХА</a:t>
            </a:r>
          </a:p>
          <a:p>
            <a:pPr>
              <a:buSzPts val="3500"/>
            </a:pPr>
            <a:endParaRPr lang="ru-RU" sz="2000" dirty="0">
              <a:solidFill>
                <a:srgbClr val="8F00FF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  <a:sym typeface="Roboto Black" panose="02000000000000000000"/>
            </a:endParaRPr>
          </a:p>
          <a:p>
            <a:pPr>
              <a:buSzPts val="3500"/>
            </a:pPr>
            <a:r>
              <a:rPr lang="ru-RU" sz="2800" dirty="0">
                <a:solidFill>
                  <a:srgbClr val="7030A0"/>
                </a:solidFill>
                <a:latin typeface="Arial Black" panose="020B0A04020102020204" pitchFamily="34" charset="0"/>
                <a:ea typeface="Prata" panose="020B0604020202020204" pitchFamily="34" charset="-122"/>
                <a:cs typeface="Prata" panose="020B0604020202020204" pitchFamily="34" charset="-120"/>
              </a:rPr>
              <a:t>Спасибо за внимание!</a:t>
            </a:r>
            <a:endParaRPr lang="en-US" dirty="0">
              <a:solidFill>
                <a:srgbClr val="7030A0"/>
              </a:solidFill>
              <a:latin typeface="Aptos Narrow" panose="020B0004020202020204" pitchFamily="34" charset="0"/>
            </a:endParaRPr>
          </a:p>
          <a:p>
            <a:pPr>
              <a:buSzPts val="3500"/>
            </a:pPr>
            <a:endParaRPr lang="ru-RU" sz="2400" dirty="0">
              <a:solidFill>
                <a:srgbClr val="7030A0"/>
              </a:solidFill>
              <a:latin typeface="Arial Black" panose="020B0A04020102020204" pitchFamily="34" charset="0"/>
              <a:ea typeface="Prata" panose="020B0604020202020204" pitchFamily="34" charset="-122"/>
              <a:cs typeface="Prata" panose="020B0604020202020204" pitchFamily="34" charset="-120"/>
            </a:endParaRPr>
          </a:p>
          <a:p>
            <a:pPr>
              <a:buSzPts val="3500"/>
            </a:pPr>
            <a:endParaRPr lang="ru-RU" sz="2000" b="1" dirty="0">
              <a:solidFill>
                <a:srgbClr val="2A4BA0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pPr>
              <a:buSzPts val="3500"/>
            </a:pPr>
            <a:endParaRPr lang="ru-RU" sz="2000" b="1" dirty="0">
              <a:solidFill>
                <a:srgbClr val="2A4BA0"/>
              </a:solidFill>
              <a:latin typeface="Roboto" panose="02000000000000000000"/>
              <a:ea typeface="Roboto" panose="02000000000000000000"/>
              <a:cs typeface="Roboto" panose="02000000000000000000"/>
              <a:sym typeface="Roboto" panose="02000000000000000000"/>
            </a:endParaRP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  <a:cs typeface="Roboto" panose="02000000000000000000"/>
                <a:sym typeface="Roboto" panose="02000000000000000000"/>
              </a:rPr>
              <a:t>Сапрыкин Егор</a:t>
            </a:r>
            <a:endParaRPr lang="ru-RU" dirty="0">
              <a:solidFill>
                <a:srgbClr val="434343"/>
              </a:solidFill>
              <a:latin typeface="Aptos Narrow" panose="020B0004020202020204" pitchFamily="34" charset="0"/>
            </a:endParaRP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  <a:cs typeface="Roboto" panose="02000000000000000000"/>
                <a:sym typeface="Roboto" panose="02000000000000000000"/>
              </a:rPr>
              <a:t>+7 909 100 8773, S.Egor.K.2007@gmail.com</a:t>
            </a:r>
          </a:p>
          <a:p>
            <a:r>
              <a:rPr lang="ru-RU" b="1" dirty="0">
                <a:solidFill>
                  <a:srgbClr val="434343"/>
                </a:solidFill>
                <a:latin typeface="Aptos Narrow" panose="020B0004020202020204" pitchFamily="34" charset="0"/>
                <a:ea typeface="Roboto" panose="02000000000000000000"/>
                <a:cs typeface="Roboto" panose="02000000000000000000"/>
                <a:sym typeface="Roboto" panose="02000000000000000000"/>
              </a:rPr>
              <a:t>ПНИПУ, Пермь</a:t>
            </a:r>
            <a:endParaRPr lang="ru-RU" dirty="0">
              <a:solidFill>
                <a:srgbClr val="434343"/>
              </a:solidFill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5.66933746894614,&quot;left&quot;:9,&quot;top&quot;:191.8754330708661,&quot;width&quot;:545.0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7.10850393700784,&quot;left&quot;:9.65,&quot;top&quot;:141.25,&quot;width&quot;:700.6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7.10850393700784,&quot;left&quot;:9.65,&quot;top&quot;:141.25,&quot;width&quot;:700.6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7.10850393700784,&quot;left&quot;:9.65,&quot;top&quot;:141.25,&quot;width&quot;:700.6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7.10850393700784,&quot;left&quot;:9.65,&quot;top&quot;:141.25,&quot;width&quot;:700.65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1396</Words>
  <Application>Microsoft Office PowerPoint</Application>
  <PresentationFormat>Экран (16:9)</PresentationFormat>
  <Paragraphs>183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Aptos Narrow</vt:lpstr>
      <vt:lpstr>Arial</vt:lpstr>
      <vt:lpstr>Calibri</vt:lpstr>
      <vt:lpstr>Roboto Black</vt:lpstr>
      <vt:lpstr>Prata</vt:lpstr>
      <vt:lpstr>Microsoft Sans Serif</vt:lpstr>
      <vt:lpstr>Roboto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Соня Акимова</cp:lastModifiedBy>
  <cp:revision>65</cp:revision>
  <dcterms:created xsi:type="dcterms:W3CDTF">2022-10-14T05:19:00Z</dcterms:created>
  <dcterms:modified xsi:type="dcterms:W3CDTF">2025-12-11T18:59:07Z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1491FA39636D40898CFF3AE1BC805F9E_13</vt:lpwstr>
  </property>
  <property fmtid="{D5CDD505-2E9C-101B-9397-08002B2CF9AE}" pid="3" name="KSOProductBuildVer">
    <vt:lpwstr>1049-12.2.0.23155</vt:lpwstr>
  </property>
</Properties>
</file>