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9"/>
  </p:notesMasterIdLst>
  <p:handoutMasterIdLst>
    <p:handoutMasterId r:id="rId20"/>
  </p:handoutMasterIdLst>
  <p:sldIdLst>
    <p:sldId id="260" r:id="rId6"/>
    <p:sldId id="295" r:id="rId7"/>
    <p:sldId id="312" r:id="rId8"/>
    <p:sldId id="297" r:id="rId9"/>
    <p:sldId id="305" r:id="rId10"/>
    <p:sldId id="309" r:id="rId11"/>
    <p:sldId id="306" r:id="rId12"/>
    <p:sldId id="299" r:id="rId13"/>
    <p:sldId id="307" r:id="rId14"/>
    <p:sldId id="300" r:id="rId15"/>
    <p:sldId id="302" r:id="rId16"/>
    <p:sldId id="308" r:id="rId17"/>
    <p:sldId id="303" r:id="rId18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C8"/>
    <a:srgbClr val="38AFFF"/>
    <a:srgbClr val="0069D1"/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C962E0-E7A5-4883-9BAC-1AAD3F642E3B}" v="558" dt="2023-12-09T16:03:13.444"/>
    <p1510:client id="{73D12671-3D9E-4EED-91B6-9787C77C21A0}" v="188" dt="2023-12-09T15:55:42.767"/>
    <p1510:client id="{7E6446B3-2231-4983-B8CF-70D914536534}" v="187" dt="2023-12-09T15:33:01.620"/>
    <p1510:client id="{A1099928-B8DB-4783-BD99-FC1A2C37059F}" v="3" dt="2023-12-09T13:24:36.842"/>
  </p1510:revLst>
</p1510:revInfo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commentAuthors" Target="commentAuthor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35_319ACF4C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b="0" i="0" u="none" strike="noStrike" baseline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Мировой объем рынка систем спутниковой лазерной связи, в миллионах долларов США</a:t>
            </a:r>
            <a:endParaRPr lang="ru-RU" sz="2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c:rich>
      </c:tx>
      <c:layout>
        <c:manualLayout>
          <c:xMode val="edge"/>
          <c:yMode val="edge"/>
          <c:x val="0.11087971304637971"/>
          <c:y val="3.24504356077472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7.6755839172505849E-2"/>
          <c:y val="0.27850854632612387"/>
          <c:w val="0.87683547125351635"/>
          <c:h val="0.7214914536738761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2028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876.85</c:v>
                </c:pt>
                <c:pt idx="1">
                  <c:v>6767.02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35-4C01-B000-EF465D633C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6"/>
        <c:overlap val="-25"/>
        <c:axId val="1440500959"/>
        <c:axId val="1440499295"/>
      </c:barChart>
      <c:catAx>
        <c:axId val="1440500959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0" spcFirstLastPara="1" vertOverflow="ellipsis" wrap="square" anchor="ctr" anchorCtr="0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40499295"/>
        <c:crosses val="autoZero"/>
        <c:auto val="0"/>
        <c:lblAlgn val="ctr"/>
        <c:lblOffset val="50"/>
        <c:tickLblSkip val="1"/>
        <c:tickMarkSkip val="5"/>
        <c:noMultiLvlLbl val="0"/>
      </c:catAx>
      <c:valAx>
        <c:axId val="1440499295"/>
        <c:scaling>
          <c:orientation val="minMax"/>
        </c:scaling>
        <c:delete val="0"/>
        <c:axPos val="t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405009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0F8B93-8336-49DD-A8CD-42322ACE9E21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6AC3843-CE82-46C0-81C7-1AF3E19B2666}">
      <dgm:prSet/>
      <dgm:spPr/>
      <dgm:t>
        <a:bodyPr/>
        <a:lstStyle/>
        <a:p>
          <a:r>
            <a:rPr lang="ru-RU">
              <a:latin typeface="Open Sans"/>
              <a:ea typeface="Open Sans"/>
              <a:cs typeface="Open Sans"/>
            </a:rPr>
            <a:t>Оценка аналогов показала, что существующие решения имеет ряд недостатков, ключевой из которых - </a:t>
          </a:r>
          <a:r>
            <a:rPr lang="ru-RU" b="1">
              <a:latin typeface="Open Sans"/>
              <a:ea typeface="Open Sans"/>
              <a:cs typeface="Open Sans"/>
            </a:rPr>
            <a:t>высокая стоимость.</a:t>
          </a:r>
          <a:endParaRPr lang="en-US">
            <a:latin typeface="Open Sans"/>
            <a:ea typeface="Open Sans"/>
            <a:cs typeface="Open Sans"/>
          </a:endParaRPr>
        </a:p>
      </dgm:t>
    </dgm:pt>
    <dgm:pt modelId="{40F38BD1-822B-4D47-8353-E5270227D1C3}" type="parTrans" cxnId="{47512A37-5531-4D09-AE73-189CB6FA228B}">
      <dgm:prSet/>
      <dgm:spPr/>
      <dgm:t>
        <a:bodyPr/>
        <a:lstStyle/>
        <a:p>
          <a:endParaRPr lang="en-US"/>
        </a:p>
      </dgm:t>
    </dgm:pt>
    <dgm:pt modelId="{E9F78B5A-181E-4DFF-8F36-438AFF7F9007}" type="sibTrans" cxnId="{47512A37-5531-4D09-AE73-189CB6FA228B}">
      <dgm:prSet/>
      <dgm:spPr/>
      <dgm:t>
        <a:bodyPr/>
        <a:lstStyle/>
        <a:p>
          <a:endParaRPr lang="en-US"/>
        </a:p>
      </dgm:t>
    </dgm:pt>
    <dgm:pt modelId="{BA52434A-EC93-4561-933A-065C257CEABC}">
      <dgm:prSet/>
      <dgm:spPr/>
      <dgm:t>
        <a:bodyPr/>
        <a:lstStyle/>
        <a:p>
          <a:r>
            <a:rPr lang="ru-RU" b="1">
              <a:latin typeface="Open Sans"/>
              <a:ea typeface="Open Sans"/>
              <a:cs typeface="Open Sans"/>
            </a:rPr>
            <a:t>Неэффективная связь в беспилотной авиации:</a:t>
          </a:r>
          <a:endParaRPr lang="en-US">
            <a:latin typeface="Open Sans"/>
            <a:ea typeface="Open Sans"/>
            <a:cs typeface="Open Sans"/>
          </a:endParaRPr>
        </a:p>
      </dgm:t>
    </dgm:pt>
    <dgm:pt modelId="{2FE9AFFB-BF29-4019-AC8D-32C351CE415C}" type="parTrans" cxnId="{AE3E1542-49D9-4D14-B37D-EE4CD6D150A4}">
      <dgm:prSet/>
      <dgm:spPr/>
      <dgm:t>
        <a:bodyPr/>
        <a:lstStyle/>
        <a:p>
          <a:endParaRPr lang="en-US"/>
        </a:p>
      </dgm:t>
    </dgm:pt>
    <dgm:pt modelId="{1DCC8D35-5098-45FE-87A8-D6F9C3435E3B}" type="sibTrans" cxnId="{AE3E1542-49D9-4D14-B37D-EE4CD6D150A4}">
      <dgm:prSet/>
      <dgm:spPr/>
      <dgm:t>
        <a:bodyPr/>
        <a:lstStyle/>
        <a:p>
          <a:endParaRPr lang="en-US"/>
        </a:p>
      </dgm:t>
    </dgm:pt>
    <dgm:pt modelId="{A5C5A8ED-44D0-47BC-BBA1-29F2E89EC8BB}">
      <dgm:prSet/>
      <dgm:spPr/>
      <dgm:t>
        <a:bodyPr/>
        <a:lstStyle/>
        <a:p>
          <a:r>
            <a:rPr lang="ru-RU">
              <a:latin typeface="Open Sans"/>
              <a:ea typeface="Open Sans"/>
              <a:cs typeface="Open Sans"/>
            </a:rPr>
            <a:t>Проблема - Отсутствие </a:t>
          </a:r>
          <a:r>
            <a:rPr lang="ru-RU" u="sng">
              <a:latin typeface="Open Sans"/>
              <a:ea typeface="Open Sans"/>
              <a:cs typeface="Open Sans"/>
            </a:rPr>
            <a:t>надежных и высокоскоростных</a:t>
          </a:r>
          <a:r>
            <a:rPr lang="ru-RU">
              <a:latin typeface="Open Sans"/>
              <a:ea typeface="Open Sans"/>
              <a:cs typeface="Open Sans"/>
            </a:rPr>
            <a:t> каналов связи между беспилотными летательными аппаратами и контрольными пунктами может привести к сбоям в передаче данных, </a:t>
          </a:r>
          <a:r>
            <a:rPr lang="ru-RU" i="1">
              <a:latin typeface="Open Sans"/>
              <a:ea typeface="Open Sans"/>
              <a:cs typeface="Open Sans"/>
            </a:rPr>
            <a:t>ухудшению координации</a:t>
          </a:r>
          <a:r>
            <a:rPr lang="ru-RU">
              <a:latin typeface="Open Sans"/>
              <a:ea typeface="Open Sans"/>
              <a:cs typeface="Open Sans"/>
            </a:rPr>
            <a:t> и </a:t>
          </a:r>
          <a:r>
            <a:rPr lang="ru-RU" i="1">
              <a:latin typeface="Open Sans"/>
              <a:ea typeface="Open Sans"/>
              <a:cs typeface="Open Sans"/>
            </a:rPr>
            <a:t>безопасности</a:t>
          </a:r>
          <a:r>
            <a:rPr lang="ru-RU">
              <a:latin typeface="Open Sans"/>
              <a:ea typeface="Open Sans"/>
              <a:cs typeface="Open Sans"/>
            </a:rPr>
            <a:t> в беспилотных миссиях.</a:t>
          </a:r>
          <a:endParaRPr lang="en-US">
            <a:latin typeface="Open Sans"/>
            <a:ea typeface="Open Sans"/>
            <a:cs typeface="Open Sans"/>
          </a:endParaRPr>
        </a:p>
      </dgm:t>
    </dgm:pt>
    <dgm:pt modelId="{F6B70DA8-194B-421C-81FD-1A27DD775C87}" type="parTrans" cxnId="{FC08E047-55AF-4FD5-8C40-D6BAB90C048A}">
      <dgm:prSet/>
      <dgm:spPr/>
      <dgm:t>
        <a:bodyPr/>
        <a:lstStyle/>
        <a:p>
          <a:endParaRPr lang="en-US"/>
        </a:p>
      </dgm:t>
    </dgm:pt>
    <dgm:pt modelId="{A7D2D122-498B-42B1-B01E-748335D958BB}" type="sibTrans" cxnId="{FC08E047-55AF-4FD5-8C40-D6BAB90C048A}">
      <dgm:prSet/>
      <dgm:spPr/>
      <dgm:t>
        <a:bodyPr/>
        <a:lstStyle/>
        <a:p>
          <a:endParaRPr lang="en-US"/>
        </a:p>
      </dgm:t>
    </dgm:pt>
    <dgm:pt modelId="{C2218CEB-64D8-4CBC-8276-3236F4014171}">
      <dgm:prSet/>
      <dgm:spPr/>
      <dgm:t>
        <a:bodyPr/>
        <a:lstStyle/>
        <a:p>
          <a:r>
            <a:rPr lang="ru-RU" b="1">
              <a:latin typeface="Open Sans"/>
              <a:ea typeface="Open Sans"/>
              <a:cs typeface="Open Sans"/>
            </a:rPr>
            <a:t>Ограниченная пропускная способность</a:t>
          </a:r>
          <a:r>
            <a:rPr lang="ru-RU">
              <a:latin typeface="Open Sans"/>
              <a:ea typeface="Open Sans"/>
              <a:cs typeface="Open Sans"/>
            </a:rPr>
            <a:t>:</a:t>
          </a:r>
          <a:endParaRPr lang="en-US">
            <a:latin typeface="Open Sans"/>
            <a:ea typeface="Open Sans"/>
            <a:cs typeface="Open Sans"/>
          </a:endParaRPr>
        </a:p>
      </dgm:t>
    </dgm:pt>
    <dgm:pt modelId="{292C2734-FBD3-469B-92F4-D1AA67A6E9BB}" type="parTrans" cxnId="{5DFCB60C-9FC5-4D8D-A529-744205C1CE7E}">
      <dgm:prSet/>
      <dgm:spPr/>
      <dgm:t>
        <a:bodyPr/>
        <a:lstStyle/>
        <a:p>
          <a:endParaRPr lang="en-US"/>
        </a:p>
      </dgm:t>
    </dgm:pt>
    <dgm:pt modelId="{7F30AA26-8FAE-4507-B93B-C6A4C7B261B9}" type="sibTrans" cxnId="{5DFCB60C-9FC5-4D8D-A529-744205C1CE7E}">
      <dgm:prSet/>
      <dgm:spPr/>
      <dgm:t>
        <a:bodyPr/>
        <a:lstStyle/>
        <a:p>
          <a:endParaRPr lang="en-US"/>
        </a:p>
      </dgm:t>
    </dgm:pt>
    <dgm:pt modelId="{4B37921B-F61E-46B7-A7CB-050C49441A60}">
      <dgm:prSet/>
      <dgm:spPr/>
      <dgm:t>
        <a:bodyPr/>
        <a:lstStyle/>
        <a:p>
          <a:r>
            <a:rPr lang="ru-RU">
              <a:latin typeface="Open Sans"/>
              <a:ea typeface="Open Sans"/>
              <a:cs typeface="Open Sans"/>
            </a:rPr>
            <a:t>Проблема: Некоторые существующие технологии связи могут иметь ограниченную пропускную способность, что затрудняет передачу </a:t>
          </a:r>
          <a:r>
            <a:rPr lang="ru-RU" b="1">
              <a:latin typeface="Open Sans"/>
              <a:ea typeface="Open Sans"/>
              <a:cs typeface="Open Sans"/>
            </a:rPr>
            <a:t>больших объемов данных</a:t>
          </a:r>
          <a:r>
            <a:rPr lang="ru-RU">
              <a:latin typeface="Open Sans"/>
              <a:ea typeface="Open Sans"/>
              <a:cs typeface="Open Sans"/>
            </a:rPr>
            <a:t>, особенно в сферах, где требуется </a:t>
          </a:r>
          <a:r>
            <a:rPr lang="ru-RU" b="1">
              <a:latin typeface="Open Sans"/>
              <a:ea typeface="Open Sans"/>
              <a:cs typeface="Open Sans"/>
            </a:rPr>
            <a:t>высокая скорость передачи</a:t>
          </a:r>
          <a:r>
            <a:rPr lang="ru-RU">
              <a:latin typeface="Open Sans"/>
              <a:ea typeface="Open Sans"/>
              <a:cs typeface="Open Sans"/>
            </a:rPr>
            <a:t> </a:t>
          </a:r>
          <a:endParaRPr lang="en-US">
            <a:latin typeface="Open Sans"/>
            <a:ea typeface="Open Sans"/>
            <a:cs typeface="Open Sans"/>
          </a:endParaRPr>
        </a:p>
      </dgm:t>
    </dgm:pt>
    <dgm:pt modelId="{8602B766-091C-4D06-AF64-9E190F1FF019}" type="parTrans" cxnId="{1F1CA4FF-EEBA-4117-A55E-AAE93F4D467F}">
      <dgm:prSet/>
      <dgm:spPr/>
      <dgm:t>
        <a:bodyPr/>
        <a:lstStyle/>
        <a:p>
          <a:endParaRPr lang="en-US"/>
        </a:p>
      </dgm:t>
    </dgm:pt>
    <dgm:pt modelId="{797AD0D0-4B85-4BB1-A958-1E8DC42D0B9A}" type="sibTrans" cxnId="{1F1CA4FF-EEBA-4117-A55E-AAE93F4D467F}">
      <dgm:prSet/>
      <dgm:spPr/>
      <dgm:t>
        <a:bodyPr/>
        <a:lstStyle/>
        <a:p>
          <a:endParaRPr lang="en-US"/>
        </a:p>
      </dgm:t>
    </dgm:pt>
    <dgm:pt modelId="{C7D10AF2-8056-4447-AEB8-89504696ED5D}">
      <dgm:prSet phldr="0"/>
      <dgm:spPr/>
      <dgm:t>
        <a:bodyPr/>
        <a:lstStyle/>
        <a:p>
          <a:pPr rtl="0"/>
          <a:r>
            <a:rPr lang="ru-RU" b="1">
              <a:latin typeface="Open Sans"/>
              <a:ea typeface="Open Sans"/>
              <a:cs typeface="Open Sans"/>
            </a:rPr>
            <a:t>Высокая стоимость существующих решений в области лазерной связи:</a:t>
          </a:r>
          <a:endParaRPr lang="en-US">
            <a:latin typeface="Open Sans"/>
            <a:ea typeface="Open Sans"/>
            <a:cs typeface="Open Sans"/>
          </a:endParaRPr>
        </a:p>
      </dgm:t>
    </dgm:pt>
    <dgm:pt modelId="{3E47A323-14E8-4FAF-912B-2ECCE9AD1583}" type="parTrans" cxnId="{66E8D273-EC21-46D1-9030-08BC11A8905B}">
      <dgm:prSet/>
      <dgm:spPr/>
    </dgm:pt>
    <dgm:pt modelId="{1455C1C4-E1CE-4DAC-8AE9-9E6EAECE281A}" type="sibTrans" cxnId="{66E8D273-EC21-46D1-9030-08BC11A8905B}">
      <dgm:prSet/>
      <dgm:spPr/>
      <dgm:t>
        <a:bodyPr/>
        <a:lstStyle/>
        <a:p>
          <a:endParaRPr lang="ru-RU"/>
        </a:p>
      </dgm:t>
    </dgm:pt>
    <dgm:pt modelId="{56679B4F-D079-445A-ACD0-90F29AAF24BF}" type="pres">
      <dgm:prSet presAssocID="{F60F8B93-8336-49DD-A8CD-42322ACE9E21}" presName="Name0" presStyleCnt="0">
        <dgm:presLayoutVars>
          <dgm:dir/>
          <dgm:resizeHandles val="exact"/>
        </dgm:presLayoutVars>
      </dgm:prSet>
      <dgm:spPr/>
    </dgm:pt>
    <dgm:pt modelId="{F464FBCC-EE85-41CB-B7F1-FAA98CF713C0}" type="pres">
      <dgm:prSet presAssocID="{C7D10AF2-8056-4447-AEB8-89504696ED5D}" presName="node" presStyleLbl="node1" presStyleIdx="0" presStyleCnt="6">
        <dgm:presLayoutVars>
          <dgm:bulletEnabled val="1"/>
        </dgm:presLayoutVars>
      </dgm:prSet>
      <dgm:spPr/>
    </dgm:pt>
    <dgm:pt modelId="{AC36584D-EF0F-4CCB-8F35-EF13E1F2EF71}" type="pres">
      <dgm:prSet presAssocID="{1455C1C4-E1CE-4DAC-8AE9-9E6EAECE281A}" presName="sibTrans" presStyleLbl="sibTrans1D1" presStyleIdx="0" presStyleCnt="5"/>
      <dgm:spPr/>
    </dgm:pt>
    <dgm:pt modelId="{8D03FA46-7B0D-4658-AD77-B2397BB505B3}" type="pres">
      <dgm:prSet presAssocID="{1455C1C4-E1CE-4DAC-8AE9-9E6EAECE281A}" presName="connectorText" presStyleLbl="sibTrans1D1" presStyleIdx="0" presStyleCnt="5"/>
      <dgm:spPr/>
    </dgm:pt>
    <dgm:pt modelId="{A18B946E-56C1-4A0B-A2A7-6E867F613FF3}" type="pres">
      <dgm:prSet presAssocID="{D6AC3843-CE82-46C0-81C7-1AF3E19B2666}" presName="node" presStyleLbl="node1" presStyleIdx="1" presStyleCnt="6">
        <dgm:presLayoutVars>
          <dgm:bulletEnabled val="1"/>
        </dgm:presLayoutVars>
      </dgm:prSet>
      <dgm:spPr/>
    </dgm:pt>
    <dgm:pt modelId="{AAF89CA5-5DDE-4A8A-9BE4-48E238270F41}" type="pres">
      <dgm:prSet presAssocID="{E9F78B5A-181E-4DFF-8F36-438AFF7F9007}" presName="sibTrans" presStyleLbl="sibTrans1D1" presStyleIdx="1" presStyleCnt="5"/>
      <dgm:spPr/>
    </dgm:pt>
    <dgm:pt modelId="{26BAF51B-1178-42CA-B8A8-06614B59E60D}" type="pres">
      <dgm:prSet presAssocID="{E9F78B5A-181E-4DFF-8F36-438AFF7F9007}" presName="connectorText" presStyleLbl="sibTrans1D1" presStyleIdx="1" presStyleCnt="5"/>
      <dgm:spPr/>
    </dgm:pt>
    <dgm:pt modelId="{02EF6FA3-C6D2-4E29-97C6-447908D646E5}" type="pres">
      <dgm:prSet presAssocID="{BA52434A-EC93-4561-933A-065C257CEABC}" presName="node" presStyleLbl="node1" presStyleIdx="2" presStyleCnt="6">
        <dgm:presLayoutVars>
          <dgm:bulletEnabled val="1"/>
        </dgm:presLayoutVars>
      </dgm:prSet>
      <dgm:spPr/>
    </dgm:pt>
    <dgm:pt modelId="{B8EBF80C-3F4B-40B0-9192-B136185B89AC}" type="pres">
      <dgm:prSet presAssocID="{1DCC8D35-5098-45FE-87A8-D6F9C3435E3B}" presName="sibTrans" presStyleLbl="sibTrans1D1" presStyleIdx="2" presStyleCnt="5"/>
      <dgm:spPr/>
    </dgm:pt>
    <dgm:pt modelId="{D29808C7-FDCA-4299-B4F4-AF041270863F}" type="pres">
      <dgm:prSet presAssocID="{1DCC8D35-5098-45FE-87A8-D6F9C3435E3B}" presName="connectorText" presStyleLbl="sibTrans1D1" presStyleIdx="2" presStyleCnt="5"/>
      <dgm:spPr/>
    </dgm:pt>
    <dgm:pt modelId="{399D9D09-5201-4CA4-8723-372562277AF4}" type="pres">
      <dgm:prSet presAssocID="{A5C5A8ED-44D0-47BC-BBA1-29F2E89EC8BB}" presName="node" presStyleLbl="node1" presStyleIdx="3" presStyleCnt="6">
        <dgm:presLayoutVars>
          <dgm:bulletEnabled val="1"/>
        </dgm:presLayoutVars>
      </dgm:prSet>
      <dgm:spPr/>
    </dgm:pt>
    <dgm:pt modelId="{C8826C1D-6899-44DF-A28E-88F9B1D1DB73}" type="pres">
      <dgm:prSet presAssocID="{A7D2D122-498B-42B1-B01E-748335D958BB}" presName="sibTrans" presStyleLbl="sibTrans1D1" presStyleIdx="3" presStyleCnt="5"/>
      <dgm:spPr/>
    </dgm:pt>
    <dgm:pt modelId="{B8731089-ECFE-4BEF-AF31-3CF617625776}" type="pres">
      <dgm:prSet presAssocID="{A7D2D122-498B-42B1-B01E-748335D958BB}" presName="connectorText" presStyleLbl="sibTrans1D1" presStyleIdx="3" presStyleCnt="5"/>
      <dgm:spPr/>
    </dgm:pt>
    <dgm:pt modelId="{0512A091-B481-4233-9830-083F11FB7805}" type="pres">
      <dgm:prSet presAssocID="{C2218CEB-64D8-4CBC-8276-3236F4014171}" presName="node" presStyleLbl="node1" presStyleIdx="4" presStyleCnt="6">
        <dgm:presLayoutVars>
          <dgm:bulletEnabled val="1"/>
        </dgm:presLayoutVars>
      </dgm:prSet>
      <dgm:spPr/>
    </dgm:pt>
    <dgm:pt modelId="{4E9E10E6-A8F8-4910-880D-5E1045B66514}" type="pres">
      <dgm:prSet presAssocID="{7F30AA26-8FAE-4507-B93B-C6A4C7B261B9}" presName="sibTrans" presStyleLbl="sibTrans1D1" presStyleIdx="4" presStyleCnt="5"/>
      <dgm:spPr/>
    </dgm:pt>
    <dgm:pt modelId="{922BC0E1-0480-46E3-87F9-2AC015D201FC}" type="pres">
      <dgm:prSet presAssocID="{7F30AA26-8FAE-4507-B93B-C6A4C7B261B9}" presName="connectorText" presStyleLbl="sibTrans1D1" presStyleIdx="4" presStyleCnt="5"/>
      <dgm:spPr/>
    </dgm:pt>
    <dgm:pt modelId="{24BBA8CF-D44F-4EEC-ABAE-1B7EA2DA94E3}" type="pres">
      <dgm:prSet presAssocID="{4B37921B-F61E-46B7-A7CB-050C49441A60}" presName="node" presStyleLbl="node1" presStyleIdx="5" presStyleCnt="6">
        <dgm:presLayoutVars>
          <dgm:bulletEnabled val="1"/>
        </dgm:presLayoutVars>
      </dgm:prSet>
      <dgm:spPr/>
    </dgm:pt>
  </dgm:ptLst>
  <dgm:cxnLst>
    <dgm:cxn modelId="{5DFCB60C-9FC5-4D8D-A529-744205C1CE7E}" srcId="{F60F8B93-8336-49DD-A8CD-42322ACE9E21}" destId="{C2218CEB-64D8-4CBC-8276-3236F4014171}" srcOrd="4" destOrd="0" parTransId="{292C2734-FBD3-469B-92F4-D1AA67A6E9BB}" sibTransId="{7F30AA26-8FAE-4507-B93B-C6A4C7B261B9}"/>
    <dgm:cxn modelId="{8C2BD233-C0E0-4637-9DD2-3B8CF02BF85E}" type="presOf" srcId="{E9F78B5A-181E-4DFF-8F36-438AFF7F9007}" destId="{AAF89CA5-5DDE-4A8A-9BE4-48E238270F41}" srcOrd="0" destOrd="0" presId="urn:microsoft.com/office/officeart/2016/7/layout/RepeatingBendingProcessNew"/>
    <dgm:cxn modelId="{47512A37-5531-4D09-AE73-189CB6FA228B}" srcId="{F60F8B93-8336-49DD-A8CD-42322ACE9E21}" destId="{D6AC3843-CE82-46C0-81C7-1AF3E19B2666}" srcOrd="1" destOrd="0" parTransId="{40F38BD1-822B-4D47-8353-E5270227D1C3}" sibTransId="{E9F78B5A-181E-4DFF-8F36-438AFF7F9007}"/>
    <dgm:cxn modelId="{4964DE3B-B956-47EA-AF60-6EAD69CBC0A6}" type="presOf" srcId="{C2218CEB-64D8-4CBC-8276-3236F4014171}" destId="{0512A091-B481-4233-9830-083F11FB7805}" srcOrd="0" destOrd="0" presId="urn:microsoft.com/office/officeart/2016/7/layout/RepeatingBendingProcessNew"/>
    <dgm:cxn modelId="{9A4D2F3D-783F-4BB1-814D-1026493757F5}" type="presOf" srcId="{E9F78B5A-181E-4DFF-8F36-438AFF7F9007}" destId="{26BAF51B-1178-42CA-B8A8-06614B59E60D}" srcOrd="1" destOrd="0" presId="urn:microsoft.com/office/officeart/2016/7/layout/RepeatingBendingProcessNew"/>
    <dgm:cxn modelId="{AE3E1542-49D9-4D14-B37D-EE4CD6D150A4}" srcId="{F60F8B93-8336-49DD-A8CD-42322ACE9E21}" destId="{BA52434A-EC93-4561-933A-065C257CEABC}" srcOrd="2" destOrd="0" parTransId="{2FE9AFFB-BF29-4019-AC8D-32C351CE415C}" sibTransId="{1DCC8D35-5098-45FE-87A8-D6F9C3435E3B}"/>
    <dgm:cxn modelId="{FC08E047-55AF-4FD5-8C40-D6BAB90C048A}" srcId="{F60F8B93-8336-49DD-A8CD-42322ACE9E21}" destId="{A5C5A8ED-44D0-47BC-BBA1-29F2E89EC8BB}" srcOrd="3" destOrd="0" parTransId="{F6B70DA8-194B-421C-81FD-1A27DD775C87}" sibTransId="{A7D2D122-498B-42B1-B01E-748335D958BB}"/>
    <dgm:cxn modelId="{350A3B4A-B387-49D8-BCCA-0C51C6082D6B}" type="presOf" srcId="{1DCC8D35-5098-45FE-87A8-D6F9C3435E3B}" destId="{B8EBF80C-3F4B-40B0-9192-B136185B89AC}" srcOrd="0" destOrd="0" presId="urn:microsoft.com/office/officeart/2016/7/layout/RepeatingBendingProcessNew"/>
    <dgm:cxn modelId="{248F1152-3C7A-4EBC-963D-0DE050BF804B}" type="presOf" srcId="{BA52434A-EC93-4561-933A-065C257CEABC}" destId="{02EF6FA3-C6D2-4E29-97C6-447908D646E5}" srcOrd="0" destOrd="0" presId="urn:microsoft.com/office/officeart/2016/7/layout/RepeatingBendingProcessNew"/>
    <dgm:cxn modelId="{DFB38273-65A2-4DE2-B112-B95A68B9B631}" type="presOf" srcId="{1455C1C4-E1CE-4DAC-8AE9-9E6EAECE281A}" destId="{8D03FA46-7B0D-4658-AD77-B2397BB505B3}" srcOrd="1" destOrd="0" presId="urn:microsoft.com/office/officeart/2016/7/layout/RepeatingBendingProcessNew"/>
    <dgm:cxn modelId="{66E8D273-EC21-46D1-9030-08BC11A8905B}" srcId="{F60F8B93-8336-49DD-A8CD-42322ACE9E21}" destId="{C7D10AF2-8056-4447-AEB8-89504696ED5D}" srcOrd="0" destOrd="0" parTransId="{3E47A323-14E8-4FAF-912B-2ECCE9AD1583}" sibTransId="{1455C1C4-E1CE-4DAC-8AE9-9E6EAECE281A}"/>
    <dgm:cxn modelId="{3E3C2457-01DD-49EC-B591-6C54773B0BE8}" type="presOf" srcId="{7F30AA26-8FAE-4507-B93B-C6A4C7B261B9}" destId="{4E9E10E6-A8F8-4910-880D-5E1045B66514}" srcOrd="0" destOrd="0" presId="urn:microsoft.com/office/officeart/2016/7/layout/RepeatingBendingProcessNew"/>
    <dgm:cxn modelId="{C2C5FA94-F421-4AA1-8CE0-DDA20C4ED2DA}" type="presOf" srcId="{D6AC3843-CE82-46C0-81C7-1AF3E19B2666}" destId="{A18B946E-56C1-4A0B-A2A7-6E867F613FF3}" srcOrd="0" destOrd="0" presId="urn:microsoft.com/office/officeart/2016/7/layout/RepeatingBendingProcessNew"/>
    <dgm:cxn modelId="{2818B699-26E8-4F47-BFE5-C81FFE638E92}" type="presOf" srcId="{A7D2D122-498B-42B1-B01E-748335D958BB}" destId="{C8826C1D-6899-44DF-A28E-88F9B1D1DB73}" srcOrd="0" destOrd="0" presId="urn:microsoft.com/office/officeart/2016/7/layout/RepeatingBendingProcessNew"/>
    <dgm:cxn modelId="{2CC4199A-0877-4705-BB29-332EAFD5D2EC}" type="presOf" srcId="{A5C5A8ED-44D0-47BC-BBA1-29F2E89EC8BB}" destId="{399D9D09-5201-4CA4-8723-372562277AF4}" srcOrd="0" destOrd="0" presId="urn:microsoft.com/office/officeart/2016/7/layout/RepeatingBendingProcessNew"/>
    <dgm:cxn modelId="{C707BCA6-96E6-4909-9B46-3677F56EC2DA}" type="presOf" srcId="{F60F8B93-8336-49DD-A8CD-42322ACE9E21}" destId="{56679B4F-D079-445A-ACD0-90F29AAF24BF}" srcOrd="0" destOrd="0" presId="urn:microsoft.com/office/officeart/2016/7/layout/RepeatingBendingProcessNew"/>
    <dgm:cxn modelId="{AB651EAB-DB8F-4BA7-899B-23802F69DAA1}" type="presOf" srcId="{4B37921B-F61E-46B7-A7CB-050C49441A60}" destId="{24BBA8CF-D44F-4EEC-ABAE-1B7EA2DA94E3}" srcOrd="0" destOrd="0" presId="urn:microsoft.com/office/officeart/2016/7/layout/RepeatingBendingProcessNew"/>
    <dgm:cxn modelId="{941EDEC1-08FB-4058-9EF1-29570FD2D6B5}" type="presOf" srcId="{1455C1C4-E1CE-4DAC-8AE9-9E6EAECE281A}" destId="{AC36584D-EF0F-4CCB-8F35-EF13E1F2EF71}" srcOrd="0" destOrd="0" presId="urn:microsoft.com/office/officeart/2016/7/layout/RepeatingBendingProcessNew"/>
    <dgm:cxn modelId="{DD4CD5D2-9F3F-48A3-B7B2-448EF03E8CCE}" type="presOf" srcId="{1DCC8D35-5098-45FE-87A8-D6F9C3435E3B}" destId="{D29808C7-FDCA-4299-B4F4-AF041270863F}" srcOrd="1" destOrd="0" presId="urn:microsoft.com/office/officeart/2016/7/layout/RepeatingBendingProcessNew"/>
    <dgm:cxn modelId="{74A6C1E5-883D-4B05-BBFD-BED25EF0C87F}" type="presOf" srcId="{C7D10AF2-8056-4447-AEB8-89504696ED5D}" destId="{F464FBCC-EE85-41CB-B7F1-FAA98CF713C0}" srcOrd="0" destOrd="0" presId="urn:microsoft.com/office/officeart/2016/7/layout/RepeatingBendingProcessNew"/>
    <dgm:cxn modelId="{ED1071E6-0ECB-4C6A-8130-84F5F226A17D}" type="presOf" srcId="{7F30AA26-8FAE-4507-B93B-C6A4C7B261B9}" destId="{922BC0E1-0480-46E3-87F9-2AC015D201FC}" srcOrd="1" destOrd="0" presId="urn:microsoft.com/office/officeart/2016/7/layout/RepeatingBendingProcessNew"/>
    <dgm:cxn modelId="{6D5FAFF1-C01C-4EB7-A89E-52ED9A265BEF}" type="presOf" srcId="{A7D2D122-498B-42B1-B01E-748335D958BB}" destId="{B8731089-ECFE-4BEF-AF31-3CF617625776}" srcOrd="1" destOrd="0" presId="urn:microsoft.com/office/officeart/2016/7/layout/RepeatingBendingProcessNew"/>
    <dgm:cxn modelId="{1F1CA4FF-EEBA-4117-A55E-AAE93F4D467F}" srcId="{F60F8B93-8336-49DD-A8CD-42322ACE9E21}" destId="{4B37921B-F61E-46B7-A7CB-050C49441A60}" srcOrd="5" destOrd="0" parTransId="{8602B766-091C-4D06-AF64-9E190F1FF019}" sibTransId="{797AD0D0-4B85-4BB1-A958-1E8DC42D0B9A}"/>
    <dgm:cxn modelId="{FA1FC9BD-314F-48F6-9BCB-979CE301103E}" type="presParOf" srcId="{56679B4F-D079-445A-ACD0-90F29AAF24BF}" destId="{F464FBCC-EE85-41CB-B7F1-FAA98CF713C0}" srcOrd="0" destOrd="0" presId="urn:microsoft.com/office/officeart/2016/7/layout/RepeatingBendingProcessNew"/>
    <dgm:cxn modelId="{EA1DE331-6648-42C2-B454-948EE7B9FE8E}" type="presParOf" srcId="{56679B4F-D079-445A-ACD0-90F29AAF24BF}" destId="{AC36584D-EF0F-4CCB-8F35-EF13E1F2EF71}" srcOrd="1" destOrd="0" presId="urn:microsoft.com/office/officeart/2016/7/layout/RepeatingBendingProcessNew"/>
    <dgm:cxn modelId="{837B7131-A4A8-481D-A8EA-CCC8AF7C868C}" type="presParOf" srcId="{AC36584D-EF0F-4CCB-8F35-EF13E1F2EF71}" destId="{8D03FA46-7B0D-4658-AD77-B2397BB505B3}" srcOrd="0" destOrd="0" presId="urn:microsoft.com/office/officeart/2016/7/layout/RepeatingBendingProcessNew"/>
    <dgm:cxn modelId="{FDEB2800-E0DA-4F17-A348-D781CA9D64F4}" type="presParOf" srcId="{56679B4F-D079-445A-ACD0-90F29AAF24BF}" destId="{A18B946E-56C1-4A0B-A2A7-6E867F613FF3}" srcOrd="2" destOrd="0" presId="urn:microsoft.com/office/officeart/2016/7/layout/RepeatingBendingProcessNew"/>
    <dgm:cxn modelId="{3DF52D8E-1DD3-4EDA-9F3C-E82BA2FD4820}" type="presParOf" srcId="{56679B4F-D079-445A-ACD0-90F29AAF24BF}" destId="{AAF89CA5-5DDE-4A8A-9BE4-48E238270F41}" srcOrd="3" destOrd="0" presId="urn:microsoft.com/office/officeart/2016/7/layout/RepeatingBendingProcessNew"/>
    <dgm:cxn modelId="{7D31930D-DF4C-4375-9C06-33E19D4CC3B3}" type="presParOf" srcId="{AAF89CA5-5DDE-4A8A-9BE4-48E238270F41}" destId="{26BAF51B-1178-42CA-B8A8-06614B59E60D}" srcOrd="0" destOrd="0" presId="urn:microsoft.com/office/officeart/2016/7/layout/RepeatingBendingProcessNew"/>
    <dgm:cxn modelId="{B7CC6F1E-AF66-4ADD-9742-DBE25F254F2A}" type="presParOf" srcId="{56679B4F-D079-445A-ACD0-90F29AAF24BF}" destId="{02EF6FA3-C6D2-4E29-97C6-447908D646E5}" srcOrd="4" destOrd="0" presId="urn:microsoft.com/office/officeart/2016/7/layout/RepeatingBendingProcessNew"/>
    <dgm:cxn modelId="{3DAA5F81-E4B6-4E01-A770-CD56C3824224}" type="presParOf" srcId="{56679B4F-D079-445A-ACD0-90F29AAF24BF}" destId="{B8EBF80C-3F4B-40B0-9192-B136185B89AC}" srcOrd="5" destOrd="0" presId="urn:microsoft.com/office/officeart/2016/7/layout/RepeatingBendingProcessNew"/>
    <dgm:cxn modelId="{2A04E0DE-E107-41EC-990C-24975ADD8919}" type="presParOf" srcId="{B8EBF80C-3F4B-40B0-9192-B136185B89AC}" destId="{D29808C7-FDCA-4299-B4F4-AF041270863F}" srcOrd="0" destOrd="0" presId="urn:microsoft.com/office/officeart/2016/7/layout/RepeatingBendingProcessNew"/>
    <dgm:cxn modelId="{63F1F08F-F63E-49AF-BBA6-8FCC750B3704}" type="presParOf" srcId="{56679B4F-D079-445A-ACD0-90F29AAF24BF}" destId="{399D9D09-5201-4CA4-8723-372562277AF4}" srcOrd="6" destOrd="0" presId="urn:microsoft.com/office/officeart/2016/7/layout/RepeatingBendingProcessNew"/>
    <dgm:cxn modelId="{86F53D51-CA63-46EF-8ABC-9B65BE8A7671}" type="presParOf" srcId="{56679B4F-D079-445A-ACD0-90F29AAF24BF}" destId="{C8826C1D-6899-44DF-A28E-88F9B1D1DB73}" srcOrd="7" destOrd="0" presId="urn:microsoft.com/office/officeart/2016/7/layout/RepeatingBendingProcessNew"/>
    <dgm:cxn modelId="{ABF250B6-F6B1-43C4-9689-771B11D26F74}" type="presParOf" srcId="{C8826C1D-6899-44DF-A28E-88F9B1D1DB73}" destId="{B8731089-ECFE-4BEF-AF31-3CF617625776}" srcOrd="0" destOrd="0" presId="urn:microsoft.com/office/officeart/2016/7/layout/RepeatingBendingProcessNew"/>
    <dgm:cxn modelId="{BFDA063A-FD76-4739-92CC-147D5E7ECAC8}" type="presParOf" srcId="{56679B4F-D079-445A-ACD0-90F29AAF24BF}" destId="{0512A091-B481-4233-9830-083F11FB7805}" srcOrd="8" destOrd="0" presId="urn:microsoft.com/office/officeart/2016/7/layout/RepeatingBendingProcessNew"/>
    <dgm:cxn modelId="{B905E20D-AACE-4E8E-99AF-0F13FBF9F5D7}" type="presParOf" srcId="{56679B4F-D079-445A-ACD0-90F29AAF24BF}" destId="{4E9E10E6-A8F8-4910-880D-5E1045B66514}" srcOrd="9" destOrd="0" presId="urn:microsoft.com/office/officeart/2016/7/layout/RepeatingBendingProcessNew"/>
    <dgm:cxn modelId="{564410D8-22DD-453C-BF58-44EDDB924ABB}" type="presParOf" srcId="{4E9E10E6-A8F8-4910-880D-5E1045B66514}" destId="{922BC0E1-0480-46E3-87F9-2AC015D201FC}" srcOrd="0" destOrd="0" presId="urn:microsoft.com/office/officeart/2016/7/layout/RepeatingBendingProcessNew"/>
    <dgm:cxn modelId="{2A940D38-E23B-47BD-A929-A41968F1AE2B}" type="presParOf" srcId="{56679B4F-D079-445A-ACD0-90F29AAF24BF}" destId="{24BBA8CF-D44F-4EEC-ABAE-1B7EA2DA94E3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36584D-EF0F-4CCB-8F35-EF13E1F2EF71}">
      <dsp:nvSpPr>
        <dsp:cNvPr id="0" name=""/>
        <dsp:cNvSpPr/>
      </dsp:nvSpPr>
      <dsp:spPr>
        <a:xfrm>
          <a:off x="3980025" y="1038436"/>
          <a:ext cx="79891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98911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358743" y="1080009"/>
        <a:ext cx="41475" cy="8295"/>
      </dsp:txXfrm>
    </dsp:sp>
    <dsp:sp modelId="{F464FBCC-EE85-41CB-B7F1-FAA98CF713C0}">
      <dsp:nvSpPr>
        <dsp:cNvPr id="0" name=""/>
        <dsp:cNvSpPr/>
      </dsp:nvSpPr>
      <dsp:spPr>
        <a:xfrm>
          <a:off x="375255" y="2185"/>
          <a:ext cx="3606570" cy="21639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6725" tIns="185504" rIns="176725" bIns="185504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>
              <a:latin typeface="Open Sans"/>
              <a:ea typeface="Open Sans"/>
              <a:cs typeface="Open Sans"/>
            </a:rPr>
            <a:t>Высокая стоимость существующих решений в области лазерной связи:</a:t>
          </a:r>
          <a:endParaRPr lang="en-US" sz="1300" kern="1200">
            <a:latin typeface="Open Sans"/>
            <a:ea typeface="Open Sans"/>
            <a:cs typeface="Open Sans"/>
          </a:endParaRPr>
        </a:p>
      </dsp:txBody>
      <dsp:txXfrm>
        <a:off x="375255" y="2185"/>
        <a:ext cx="3606570" cy="2163942"/>
      </dsp:txXfrm>
    </dsp:sp>
    <dsp:sp modelId="{AAF89CA5-5DDE-4A8A-9BE4-48E238270F41}">
      <dsp:nvSpPr>
        <dsp:cNvPr id="0" name=""/>
        <dsp:cNvSpPr/>
      </dsp:nvSpPr>
      <dsp:spPr>
        <a:xfrm>
          <a:off x="2178540" y="2164327"/>
          <a:ext cx="4436081" cy="798911"/>
        </a:xfrm>
        <a:custGeom>
          <a:avLst/>
          <a:gdLst/>
          <a:ahLst/>
          <a:cxnLst/>
          <a:rect l="0" t="0" r="0" b="0"/>
          <a:pathLst>
            <a:path>
              <a:moveTo>
                <a:pt x="4436081" y="0"/>
              </a:moveTo>
              <a:lnTo>
                <a:pt x="4436081" y="416555"/>
              </a:lnTo>
              <a:lnTo>
                <a:pt x="0" y="416555"/>
              </a:lnTo>
              <a:lnTo>
                <a:pt x="0" y="798911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83756" y="2559635"/>
        <a:ext cx="225648" cy="8295"/>
      </dsp:txXfrm>
    </dsp:sp>
    <dsp:sp modelId="{A18B946E-56C1-4A0B-A2A7-6E867F613FF3}">
      <dsp:nvSpPr>
        <dsp:cNvPr id="0" name=""/>
        <dsp:cNvSpPr/>
      </dsp:nvSpPr>
      <dsp:spPr>
        <a:xfrm>
          <a:off x="4811336" y="2185"/>
          <a:ext cx="3606570" cy="21639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6725" tIns="185504" rIns="176725" bIns="185504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>
              <a:latin typeface="Open Sans"/>
              <a:ea typeface="Open Sans"/>
              <a:cs typeface="Open Sans"/>
            </a:rPr>
            <a:t>Оценка аналогов показала, что существующие решения имеет ряд недостатков, ключевой из которых - </a:t>
          </a:r>
          <a:r>
            <a:rPr lang="ru-RU" sz="1300" b="1" kern="1200">
              <a:latin typeface="Open Sans"/>
              <a:ea typeface="Open Sans"/>
              <a:cs typeface="Open Sans"/>
            </a:rPr>
            <a:t>высокая стоимость.</a:t>
          </a:r>
          <a:endParaRPr lang="en-US" sz="1300" kern="1200">
            <a:latin typeface="Open Sans"/>
            <a:ea typeface="Open Sans"/>
            <a:cs typeface="Open Sans"/>
          </a:endParaRPr>
        </a:p>
      </dsp:txBody>
      <dsp:txXfrm>
        <a:off x="4811336" y="2185"/>
        <a:ext cx="3606570" cy="2163942"/>
      </dsp:txXfrm>
    </dsp:sp>
    <dsp:sp modelId="{B8EBF80C-3F4B-40B0-9192-B136185B89AC}">
      <dsp:nvSpPr>
        <dsp:cNvPr id="0" name=""/>
        <dsp:cNvSpPr/>
      </dsp:nvSpPr>
      <dsp:spPr>
        <a:xfrm>
          <a:off x="3980025" y="4031890"/>
          <a:ext cx="79891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98911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58743" y="4073462"/>
        <a:ext cx="41475" cy="8295"/>
      </dsp:txXfrm>
    </dsp:sp>
    <dsp:sp modelId="{02EF6FA3-C6D2-4E29-97C6-447908D646E5}">
      <dsp:nvSpPr>
        <dsp:cNvPr id="0" name=""/>
        <dsp:cNvSpPr/>
      </dsp:nvSpPr>
      <dsp:spPr>
        <a:xfrm>
          <a:off x="375255" y="2995638"/>
          <a:ext cx="3606570" cy="21639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6725" tIns="185504" rIns="176725" bIns="185504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>
              <a:latin typeface="Open Sans"/>
              <a:ea typeface="Open Sans"/>
              <a:cs typeface="Open Sans"/>
            </a:rPr>
            <a:t>Неэффективная связь в беспилотной авиации:</a:t>
          </a:r>
          <a:endParaRPr lang="en-US" sz="1300" kern="1200">
            <a:latin typeface="Open Sans"/>
            <a:ea typeface="Open Sans"/>
            <a:cs typeface="Open Sans"/>
          </a:endParaRPr>
        </a:p>
      </dsp:txBody>
      <dsp:txXfrm>
        <a:off x="375255" y="2995638"/>
        <a:ext cx="3606570" cy="2163942"/>
      </dsp:txXfrm>
    </dsp:sp>
    <dsp:sp modelId="{C8826C1D-6899-44DF-A28E-88F9B1D1DB73}">
      <dsp:nvSpPr>
        <dsp:cNvPr id="0" name=""/>
        <dsp:cNvSpPr/>
      </dsp:nvSpPr>
      <dsp:spPr>
        <a:xfrm>
          <a:off x="2178540" y="5157781"/>
          <a:ext cx="4436081" cy="798911"/>
        </a:xfrm>
        <a:custGeom>
          <a:avLst/>
          <a:gdLst/>
          <a:ahLst/>
          <a:cxnLst/>
          <a:rect l="0" t="0" r="0" b="0"/>
          <a:pathLst>
            <a:path>
              <a:moveTo>
                <a:pt x="4436081" y="0"/>
              </a:moveTo>
              <a:lnTo>
                <a:pt x="4436081" y="416555"/>
              </a:lnTo>
              <a:lnTo>
                <a:pt x="0" y="416555"/>
              </a:lnTo>
              <a:lnTo>
                <a:pt x="0" y="798911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83756" y="5553089"/>
        <a:ext cx="225648" cy="8295"/>
      </dsp:txXfrm>
    </dsp:sp>
    <dsp:sp modelId="{399D9D09-5201-4CA4-8723-372562277AF4}">
      <dsp:nvSpPr>
        <dsp:cNvPr id="0" name=""/>
        <dsp:cNvSpPr/>
      </dsp:nvSpPr>
      <dsp:spPr>
        <a:xfrm>
          <a:off x="4811336" y="2995638"/>
          <a:ext cx="3606570" cy="21639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6725" tIns="185504" rIns="176725" bIns="185504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>
              <a:latin typeface="Open Sans"/>
              <a:ea typeface="Open Sans"/>
              <a:cs typeface="Open Sans"/>
            </a:rPr>
            <a:t>Проблема - Отсутствие </a:t>
          </a:r>
          <a:r>
            <a:rPr lang="ru-RU" sz="1300" u="sng" kern="1200">
              <a:latin typeface="Open Sans"/>
              <a:ea typeface="Open Sans"/>
              <a:cs typeface="Open Sans"/>
            </a:rPr>
            <a:t>надежных и высокоскоростных</a:t>
          </a:r>
          <a:r>
            <a:rPr lang="ru-RU" sz="1300" kern="1200">
              <a:latin typeface="Open Sans"/>
              <a:ea typeface="Open Sans"/>
              <a:cs typeface="Open Sans"/>
            </a:rPr>
            <a:t> каналов связи между беспилотными летательными аппаратами и контрольными пунктами может привести к сбоям в передаче данных, </a:t>
          </a:r>
          <a:r>
            <a:rPr lang="ru-RU" sz="1300" i="1" kern="1200">
              <a:latin typeface="Open Sans"/>
              <a:ea typeface="Open Sans"/>
              <a:cs typeface="Open Sans"/>
            </a:rPr>
            <a:t>ухудшению координации</a:t>
          </a:r>
          <a:r>
            <a:rPr lang="ru-RU" sz="1300" kern="1200">
              <a:latin typeface="Open Sans"/>
              <a:ea typeface="Open Sans"/>
              <a:cs typeface="Open Sans"/>
            </a:rPr>
            <a:t> и </a:t>
          </a:r>
          <a:r>
            <a:rPr lang="ru-RU" sz="1300" i="1" kern="1200">
              <a:latin typeface="Open Sans"/>
              <a:ea typeface="Open Sans"/>
              <a:cs typeface="Open Sans"/>
            </a:rPr>
            <a:t>безопасности</a:t>
          </a:r>
          <a:r>
            <a:rPr lang="ru-RU" sz="1300" kern="1200">
              <a:latin typeface="Open Sans"/>
              <a:ea typeface="Open Sans"/>
              <a:cs typeface="Open Sans"/>
            </a:rPr>
            <a:t> в беспилотных миссиях.</a:t>
          </a:r>
          <a:endParaRPr lang="en-US" sz="1300" kern="1200">
            <a:latin typeface="Open Sans"/>
            <a:ea typeface="Open Sans"/>
            <a:cs typeface="Open Sans"/>
          </a:endParaRPr>
        </a:p>
      </dsp:txBody>
      <dsp:txXfrm>
        <a:off x="4811336" y="2995638"/>
        <a:ext cx="3606570" cy="2163942"/>
      </dsp:txXfrm>
    </dsp:sp>
    <dsp:sp modelId="{4E9E10E6-A8F8-4910-880D-5E1045B66514}">
      <dsp:nvSpPr>
        <dsp:cNvPr id="0" name=""/>
        <dsp:cNvSpPr/>
      </dsp:nvSpPr>
      <dsp:spPr>
        <a:xfrm>
          <a:off x="3980025" y="7025343"/>
          <a:ext cx="79891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98911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58743" y="7066915"/>
        <a:ext cx="41475" cy="8295"/>
      </dsp:txXfrm>
    </dsp:sp>
    <dsp:sp modelId="{0512A091-B481-4233-9830-083F11FB7805}">
      <dsp:nvSpPr>
        <dsp:cNvPr id="0" name=""/>
        <dsp:cNvSpPr/>
      </dsp:nvSpPr>
      <dsp:spPr>
        <a:xfrm>
          <a:off x="375255" y="5989092"/>
          <a:ext cx="3606570" cy="21639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6725" tIns="185504" rIns="176725" bIns="185504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>
              <a:latin typeface="Open Sans"/>
              <a:ea typeface="Open Sans"/>
              <a:cs typeface="Open Sans"/>
            </a:rPr>
            <a:t>Ограниченная пропускная способность</a:t>
          </a:r>
          <a:r>
            <a:rPr lang="ru-RU" sz="1300" kern="1200">
              <a:latin typeface="Open Sans"/>
              <a:ea typeface="Open Sans"/>
              <a:cs typeface="Open Sans"/>
            </a:rPr>
            <a:t>:</a:t>
          </a:r>
          <a:endParaRPr lang="en-US" sz="1300" kern="1200">
            <a:latin typeface="Open Sans"/>
            <a:ea typeface="Open Sans"/>
            <a:cs typeface="Open Sans"/>
          </a:endParaRPr>
        </a:p>
      </dsp:txBody>
      <dsp:txXfrm>
        <a:off x="375255" y="5989092"/>
        <a:ext cx="3606570" cy="2163942"/>
      </dsp:txXfrm>
    </dsp:sp>
    <dsp:sp modelId="{24BBA8CF-D44F-4EEC-ABAE-1B7EA2DA94E3}">
      <dsp:nvSpPr>
        <dsp:cNvPr id="0" name=""/>
        <dsp:cNvSpPr/>
      </dsp:nvSpPr>
      <dsp:spPr>
        <a:xfrm>
          <a:off x="4811336" y="5989092"/>
          <a:ext cx="3606570" cy="21639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6725" tIns="185504" rIns="176725" bIns="185504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>
              <a:latin typeface="Open Sans"/>
              <a:ea typeface="Open Sans"/>
              <a:cs typeface="Open Sans"/>
            </a:rPr>
            <a:t>Проблема: Некоторые существующие технологии связи могут иметь ограниченную пропускную способность, что затрудняет передачу </a:t>
          </a:r>
          <a:r>
            <a:rPr lang="ru-RU" sz="1300" b="1" kern="1200">
              <a:latin typeface="Open Sans"/>
              <a:ea typeface="Open Sans"/>
              <a:cs typeface="Open Sans"/>
            </a:rPr>
            <a:t>больших объемов данных</a:t>
          </a:r>
          <a:r>
            <a:rPr lang="ru-RU" sz="1300" kern="1200">
              <a:latin typeface="Open Sans"/>
              <a:ea typeface="Open Sans"/>
              <a:cs typeface="Open Sans"/>
            </a:rPr>
            <a:t>, особенно в сферах, где требуется </a:t>
          </a:r>
          <a:r>
            <a:rPr lang="ru-RU" sz="1300" b="1" kern="1200">
              <a:latin typeface="Open Sans"/>
              <a:ea typeface="Open Sans"/>
              <a:cs typeface="Open Sans"/>
            </a:rPr>
            <a:t>высокая скорость передачи</a:t>
          </a:r>
          <a:r>
            <a:rPr lang="ru-RU" sz="1300" kern="1200">
              <a:latin typeface="Open Sans"/>
              <a:ea typeface="Open Sans"/>
              <a:cs typeface="Open Sans"/>
            </a:rPr>
            <a:t> </a:t>
          </a:r>
          <a:endParaRPr lang="en-US" sz="1300" kern="1200">
            <a:latin typeface="Open Sans"/>
            <a:ea typeface="Open Sans"/>
            <a:cs typeface="Open Sans"/>
          </a:endParaRPr>
        </a:p>
      </dsp:txBody>
      <dsp:txXfrm>
        <a:off x="4811336" y="5989092"/>
        <a:ext cx="3606570" cy="21639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09.12.2023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0"/>
            <a:endParaRPr lang="ru-RU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0"/>
            <a:endParaRPr lang="ru-RU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0"/>
            <a:endParaRPr lang="ru-RU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/>
              <a:t>Вставка </a:t>
            </a:r>
          </a:p>
          <a:p>
            <a:r>
              <a:rPr lang="ru-RU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0"/>
            <a:endParaRPr lang="ru-RU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/>
              <a:t>Образец подзаголовка</a:t>
            </a:r>
          </a:p>
          <a:p>
            <a:pPr lvl="0"/>
            <a:endParaRPr lang="ru-RU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5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11" Type="http://schemas.openxmlformats.org/officeDocument/2006/relationships/image" Target="../media/image43.jpe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microsoft.com/office/2007/relationships/hdphoto" Target="../media/hdphoto8.wdp"/><Relationship Id="rId5" Type="http://schemas.openxmlformats.org/officeDocument/2006/relationships/image" Target="../media/image48.png"/><Relationship Id="rId4" Type="http://schemas.microsoft.com/office/2007/relationships/hdphoto" Target="../media/hdphoto7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353" y="2861"/>
            <a:ext cx="20116800" cy="113157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0728" y="6037174"/>
            <a:ext cx="12403796" cy="1099038"/>
          </a:xfrm>
        </p:spPr>
        <p:txBody>
          <a:bodyPr>
            <a:normAutofit fontScale="90000"/>
          </a:bodyPr>
          <a:lstStyle/>
          <a:p>
            <a:r>
              <a:rPr lang="ru-RU"/>
              <a:t>«Прогрессивная лазерная связь»</a:t>
            </a:r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1" y="3572"/>
            <a:ext cx="20110451" cy="11312128"/>
          </a:xfrm>
          <a:prstGeom prst="rect">
            <a:avLst/>
          </a:prstGeom>
        </p:spPr>
      </p:pic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014" y="499117"/>
            <a:ext cx="9741217" cy="911089"/>
          </a:xfrm>
        </p:spPr>
        <p:txBody>
          <a:bodyPr lIns="0" tIns="0" rIns="0" bIns="0" anchor="t"/>
          <a:lstStyle/>
          <a:p>
            <a:r>
              <a:rPr lang="ru-RU" b="1">
                <a:latin typeface="Open Sans"/>
                <a:ea typeface="Open Sans"/>
                <a:cs typeface="Open Sans"/>
              </a:rPr>
              <a:t>Актуальность проекта</a:t>
            </a:r>
          </a:p>
        </p:txBody>
      </p:sp>
      <p:pic>
        <p:nvPicPr>
          <p:cNvPr id="3" name="Рисунок 2" descr="Изображение выглядит как транспорт, спутник, пространство, космический корабль&#10;&#10;Автоматически созданное описание">
            <a:extLst>
              <a:ext uri="{FF2B5EF4-FFF2-40B4-BE49-F238E27FC236}">
                <a16:creationId xmlns:a16="http://schemas.microsoft.com/office/drawing/2014/main" id="{1D1DD2E2-9634-782D-6507-B80A4AC8D2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3313" y="1922996"/>
            <a:ext cx="5763765" cy="3824270"/>
          </a:xfrm>
          <a:prstGeom prst="rect">
            <a:avLst/>
          </a:prstGeom>
        </p:spPr>
      </p:pic>
      <p:pic>
        <p:nvPicPr>
          <p:cNvPr id="6" name="Рисунок 5" descr="Изображение выглядит как снимок экрана, пространство, свет&#10;&#10;Автоматически созданное описание">
            <a:extLst>
              <a:ext uri="{FF2B5EF4-FFF2-40B4-BE49-F238E27FC236}">
                <a16:creationId xmlns:a16="http://schemas.microsoft.com/office/drawing/2014/main" id="{D6DB9BF0-58DE-6549-45DC-620B172F104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229" t="13469" r="459" b="12653"/>
          <a:stretch/>
        </p:blipFill>
        <p:spPr>
          <a:xfrm>
            <a:off x="10048159" y="6490883"/>
            <a:ext cx="8336328" cy="34810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DE78BE8-F7D7-2444-EDE8-778106368721}"/>
              </a:ext>
            </a:extLst>
          </p:cNvPr>
          <p:cNvSpPr txBox="1"/>
          <p:nvPr/>
        </p:nvSpPr>
        <p:spPr>
          <a:xfrm>
            <a:off x="443417" y="1335303"/>
            <a:ext cx="10398972" cy="834324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>
                <a:latin typeface="Open Sans"/>
              </a:rPr>
              <a:t>Нарастающий спрос на </a:t>
            </a:r>
            <a:r>
              <a:rPr lang="ru-RU" sz="2800" b="1">
                <a:latin typeface="Open Sans"/>
              </a:rPr>
              <a:t>безопасную</a:t>
            </a:r>
            <a:r>
              <a:rPr lang="ru-RU" sz="2800">
                <a:latin typeface="Open Sans"/>
              </a:rPr>
              <a:t>, </a:t>
            </a:r>
            <a:r>
              <a:rPr lang="ru-RU" sz="2800" b="1">
                <a:latin typeface="Open Sans"/>
              </a:rPr>
              <a:t>высокоскоростную</a:t>
            </a:r>
            <a:r>
              <a:rPr lang="ru-RU" sz="2800">
                <a:latin typeface="Open Sans"/>
              </a:rPr>
              <a:t> и </a:t>
            </a:r>
            <a:r>
              <a:rPr lang="ru-RU" sz="2800" b="1">
                <a:latin typeface="Open Sans"/>
              </a:rPr>
              <a:t>надежную передачу данных</a:t>
            </a:r>
            <a:r>
              <a:rPr lang="ru-RU" sz="2800">
                <a:latin typeface="Open Sans"/>
              </a:rPr>
              <a:t> в различных отраслях. С каждым годом требуется передавать все большие объемы данных, с высокой скоростью и безопасностью, и что самое главное - сделать такую информационную сеть </a:t>
            </a:r>
            <a:r>
              <a:rPr lang="ru-RU" sz="2800" b="1">
                <a:latin typeface="Open Sans"/>
              </a:rPr>
              <a:t>доступной</a:t>
            </a:r>
            <a:r>
              <a:rPr lang="ru-RU" sz="2800">
                <a:latin typeface="Open Sans"/>
              </a:rPr>
              <a:t>.</a:t>
            </a:r>
            <a:endParaRPr lang="ru-RU">
              <a:latin typeface="Open Sans"/>
            </a:endParaRPr>
          </a:p>
          <a:p>
            <a:pPr>
              <a:lnSpc>
                <a:spcPct val="150000"/>
              </a:lnSpc>
            </a:pPr>
            <a:r>
              <a:rPr lang="ru-RU" sz="2400" b="1">
                <a:latin typeface="Open Sans"/>
              </a:rPr>
              <a:t>Аспекты актуальности:</a:t>
            </a:r>
            <a:endParaRPr lang="ru-RU" sz="2400"/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ru-RU" sz="2400">
                <a:latin typeface="Open Sans"/>
              </a:rPr>
              <a:t>Растущий интерес в мировом научном сообществе.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ru-RU" sz="2400">
                <a:latin typeface="Open Sans"/>
              </a:rPr>
              <a:t>Тренд к повышению скорости передачи.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ru-RU" sz="2400">
                <a:latin typeface="Open Sans"/>
              </a:rPr>
              <a:t>Открытие научно-исследовательской программы госкорпорации "Роскосмос" в области обеспечения лазерных космических линий связи "Сфера".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ru-RU" sz="2400">
                <a:latin typeface="Open Sans"/>
              </a:rPr>
              <a:t>Переход всех мировых телекоммуникационных компаний к лазерным линиям связи и протоколам оптической связи.</a:t>
            </a:r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1" y="3572"/>
            <a:ext cx="20110451" cy="11312128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 anchor="t"/>
          <a:lstStyle/>
          <a:p>
            <a:r>
              <a:rPr lang="ru-RU" b="1">
                <a:latin typeface="Open Sans"/>
                <a:ea typeface="Open Sans"/>
                <a:cs typeface="Open Sans"/>
              </a:rPr>
              <a:t>Проблема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3112270"/>
            <a:ext cx="8793162" cy="7385042"/>
          </a:xfrm>
        </p:spPr>
        <p:txBody>
          <a:bodyPr lIns="0" tIns="0" rIns="0" bIns="0" anchor="t"/>
          <a:lstStyle/>
          <a:p>
            <a:endParaRPr lang="ru-RU" sz="1600" b="1">
              <a:cs typeface="Arial"/>
            </a:endParaRPr>
          </a:p>
          <a:p>
            <a:endParaRPr lang="ru-RU" sz="1200" b="1">
              <a:cs typeface="Arial"/>
            </a:endParaRPr>
          </a:p>
          <a:p>
            <a:endParaRPr lang="ru-RU"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A47EBA-3C39-C1AF-CCA6-32C7934EA871}"/>
              </a:ext>
            </a:extLst>
          </p:cNvPr>
          <p:cNvSpPr txBox="1"/>
          <p:nvPr/>
        </p:nvSpPr>
        <p:spPr>
          <a:xfrm>
            <a:off x="10637466" y="1917889"/>
            <a:ext cx="9003228" cy="39112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>
                <a:latin typeface="Open Sans"/>
              </a:rPr>
              <a:t>На данный момент на рынке </a:t>
            </a:r>
            <a:r>
              <a:rPr lang="ru-RU" sz="2400" b="1">
                <a:latin typeface="Open Sans"/>
              </a:rPr>
              <a:t>мало коммерчески доступных решений</a:t>
            </a:r>
            <a:r>
              <a:rPr lang="ru-RU" sz="2400">
                <a:latin typeface="Open Sans"/>
              </a:rPr>
              <a:t>, которые могут удовлетворить потребность последних лет.</a:t>
            </a:r>
          </a:p>
          <a:p>
            <a:pPr>
              <a:lnSpc>
                <a:spcPct val="150000"/>
              </a:lnSpc>
            </a:pPr>
            <a:r>
              <a:rPr lang="ru-RU" sz="2400">
                <a:latin typeface="Open Sans"/>
              </a:rPr>
              <a:t>Запуск существующих систем, которые имеют </a:t>
            </a:r>
            <a:r>
              <a:rPr lang="ru-RU" sz="2400" u="sng">
                <a:latin typeface="Open Sans"/>
              </a:rPr>
              <a:t>внушительные габариты</a:t>
            </a:r>
            <a:r>
              <a:rPr lang="ru-RU" sz="2400">
                <a:latin typeface="Open Sans"/>
              </a:rPr>
              <a:t> - имеет </a:t>
            </a:r>
            <a:r>
              <a:rPr lang="ru-RU" sz="2400" u="sng">
                <a:latin typeface="Open Sans"/>
              </a:rPr>
              <a:t>слишком высокую стоимость</a:t>
            </a:r>
            <a:r>
              <a:rPr lang="ru-RU" sz="2400">
                <a:latin typeface="Open Sans"/>
              </a:rPr>
              <a:t>, а скорость передачи данных систем </a:t>
            </a:r>
            <a:r>
              <a:rPr lang="ru-RU" sz="2400" b="1">
                <a:latin typeface="Open Sans"/>
              </a:rPr>
              <a:t>не соответствует современным требованиям.</a:t>
            </a:r>
          </a:p>
        </p:txBody>
      </p:sp>
      <p:pic>
        <p:nvPicPr>
          <p:cNvPr id="8" name="Рисунок 7" descr="Изображение выглядит как пространство, Земля, Мир, карта&#10;&#10;Автоматически созданное описание">
            <a:extLst>
              <a:ext uri="{FF2B5EF4-FFF2-40B4-BE49-F238E27FC236}">
                <a16:creationId xmlns:a16="http://schemas.microsoft.com/office/drawing/2014/main" id="{D05EDA17-6CF0-5591-0865-CB0453524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3038" y="5982348"/>
            <a:ext cx="7850647" cy="4386785"/>
          </a:xfrm>
          <a:prstGeom prst="rect">
            <a:avLst/>
          </a:prstGeom>
        </p:spPr>
      </p:pic>
      <p:graphicFrame>
        <p:nvGraphicFramePr>
          <p:cNvPr id="17" name="Текст 13">
            <a:extLst>
              <a:ext uri="{FF2B5EF4-FFF2-40B4-BE49-F238E27FC236}">
                <a16:creationId xmlns:a16="http://schemas.microsoft.com/office/drawing/2014/main" id="{BD622166-942A-4856-2F9C-3779E2865DA8}"/>
              </a:ext>
            </a:extLst>
          </p:cNvPr>
          <p:cNvGraphicFramePr/>
          <p:nvPr/>
        </p:nvGraphicFramePr>
        <p:xfrm>
          <a:off x="900580" y="2035425"/>
          <a:ext cx="8793162" cy="8155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39" name="Прямоугольник 138">
            <a:extLst>
              <a:ext uri="{FF2B5EF4-FFF2-40B4-BE49-F238E27FC236}">
                <a16:creationId xmlns:a16="http://schemas.microsoft.com/office/drawing/2014/main" id="{0509DB97-A0DF-4FFD-BF2D-616AEA5DDB94}"/>
              </a:ext>
            </a:extLst>
          </p:cNvPr>
          <p:cNvSpPr/>
          <p:nvPr/>
        </p:nvSpPr>
        <p:spPr>
          <a:xfrm>
            <a:off x="1286858" y="2041225"/>
            <a:ext cx="3569481" cy="21476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Прямоугольник 139">
            <a:extLst>
              <a:ext uri="{FF2B5EF4-FFF2-40B4-BE49-F238E27FC236}">
                <a16:creationId xmlns:a16="http://schemas.microsoft.com/office/drawing/2014/main" id="{4E5C50A4-8ED4-E097-5826-74B6A28C2C2F}"/>
              </a:ext>
            </a:extLst>
          </p:cNvPr>
          <p:cNvSpPr/>
          <p:nvPr/>
        </p:nvSpPr>
        <p:spPr>
          <a:xfrm>
            <a:off x="5713984" y="2041225"/>
            <a:ext cx="3569481" cy="21476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Прямоугольник 140">
            <a:extLst>
              <a:ext uri="{FF2B5EF4-FFF2-40B4-BE49-F238E27FC236}">
                <a16:creationId xmlns:a16="http://schemas.microsoft.com/office/drawing/2014/main" id="{3EF66B47-5174-7C28-702F-96732A05C160}"/>
              </a:ext>
            </a:extLst>
          </p:cNvPr>
          <p:cNvSpPr/>
          <p:nvPr/>
        </p:nvSpPr>
        <p:spPr>
          <a:xfrm>
            <a:off x="1287598" y="5047883"/>
            <a:ext cx="3569481" cy="21476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Прямоугольник 141">
            <a:extLst>
              <a:ext uri="{FF2B5EF4-FFF2-40B4-BE49-F238E27FC236}">
                <a16:creationId xmlns:a16="http://schemas.microsoft.com/office/drawing/2014/main" id="{1756EF60-01ED-1F3E-3513-C6E21A9949BD}"/>
              </a:ext>
            </a:extLst>
          </p:cNvPr>
          <p:cNvSpPr/>
          <p:nvPr/>
        </p:nvSpPr>
        <p:spPr>
          <a:xfrm>
            <a:off x="5714122" y="5047883"/>
            <a:ext cx="3569481" cy="21476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" name="Прямоугольник 142">
            <a:extLst>
              <a:ext uri="{FF2B5EF4-FFF2-40B4-BE49-F238E27FC236}">
                <a16:creationId xmlns:a16="http://schemas.microsoft.com/office/drawing/2014/main" id="{8F7B2DE8-C6FE-6383-A9D6-0BF044FAD424}"/>
              </a:ext>
            </a:extLst>
          </p:cNvPr>
          <p:cNvSpPr/>
          <p:nvPr/>
        </p:nvSpPr>
        <p:spPr>
          <a:xfrm>
            <a:off x="1287737" y="7995297"/>
            <a:ext cx="3569481" cy="21476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4" name="Прямоугольник 143">
            <a:extLst>
              <a:ext uri="{FF2B5EF4-FFF2-40B4-BE49-F238E27FC236}">
                <a16:creationId xmlns:a16="http://schemas.microsoft.com/office/drawing/2014/main" id="{37D83BC1-9A24-623B-08F3-5949A58FB581}"/>
              </a:ext>
            </a:extLst>
          </p:cNvPr>
          <p:cNvSpPr/>
          <p:nvPr/>
        </p:nvSpPr>
        <p:spPr>
          <a:xfrm>
            <a:off x="5714261" y="7995297"/>
            <a:ext cx="3569481" cy="21476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E8D4EE21-ABFA-7291-C110-F51AF6294DED}"/>
              </a:ext>
            </a:extLst>
          </p:cNvPr>
          <p:cNvSpPr txBox="1"/>
          <p:nvPr/>
        </p:nvSpPr>
        <p:spPr>
          <a:xfrm>
            <a:off x="1286734" y="2100237"/>
            <a:ext cx="3579855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800">
                <a:solidFill>
                  <a:schemeClr val="bg1"/>
                </a:solidFill>
                <a:latin typeface="Open Sans"/>
                <a:cs typeface="Calibri"/>
              </a:rPr>
              <a:t>Высокая стоимость существующих решений в области лазерной связи:</a:t>
            </a:r>
            <a:endParaRPr lang="en-US" sz="2800">
              <a:solidFill>
                <a:schemeClr val="bg1"/>
              </a:solidFill>
              <a:latin typeface="Open Sans"/>
              <a:cs typeface="Calibri"/>
            </a:endParaRPr>
          </a:p>
          <a:p>
            <a:endParaRPr lang="ru-RU"/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8E9510AB-BBD0-2E7B-565C-D2F7560A9B19}"/>
              </a:ext>
            </a:extLst>
          </p:cNvPr>
          <p:cNvSpPr txBox="1"/>
          <p:nvPr/>
        </p:nvSpPr>
        <p:spPr>
          <a:xfrm>
            <a:off x="5650019" y="2043044"/>
            <a:ext cx="3697581" cy="233910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200">
                <a:solidFill>
                  <a:schemeClr val="bg1"/>
                </a:solidFill>
                <a:latin typeface="Open Sans"/>
                <a:cs typeface="Calibri"/>
              </a:rPr>
              <a:t>Оценка аналогов показала, что существующие решения имеет ряд недостатков, ключевой из которых - высокая стоимость.</a:t>
            </a:r>
            <a:endParaRPr lang="ru-RU"/>
          </a:p>
          <a:p>
            <a:pPr algn="l"/>
            <a:endParaRPr lang="ru-RU"/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B49C5EE3-BC52-D909-3530-177DCFBE8140}"/>
              </a:ext>
            </a:extLst>
          </p:cNvPr>
          <p:cNvSpPr txBox="1"/>
          <p:nvPr/>
        </p:nvSpPr>
        <p:spPr>
          <a:xfrm>
            <a:off x="5637928" y="5227436"/>
            <a:ext cx="3697581" cy="21236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00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Проблема - Отсутствие надежных и высокоскоростных каналов связи между беспилотными летательными аппаратами</a:t>
            </a:r>
          </a:p>
          <a:p>
            <a:pPr algn="just"/>
            <a:endParaRPr lang="ru-RU" sz="1600">
              <a:solidFill>
                <a:schemeClr val="bg1"/>
              </a:solidFill>
              <a:latin typeface="Open Sans"/>
              <a:cs typeface="Calibri"/>
            </a:endParaRPr>
          </a:p>
          <a:p>
            <a:pPr algn="l"/>
            <a:endParaRPr lang="ru-RU" sz="160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E75B498A-DA1A-6EEF-B8F5-8AB387E729E2}"/>
              </a:ext>
            </a:extLst>
          </p:cNvPr>
          <p:cNvSpPr txBox="1"/>
          <p:nvPr/>
        </p:nvSpPr>
        <p:spPr>
          <a:xfrm>
            <a:off x="5637997" y="8248905"/>
            <a:ext cx="3697581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00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Проблема: Некоторые существующие технологии связи могут иметь ограниченную пропускную способность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DD269B3D-CEDA-1041-03F6-F3A1B845BAEA}"/>
              </a:ext>
            </a:extLst>
          </p:cNvPr>
          <p:cNvSpPr txBox="1"/>
          <p:nvPr/>
        </p:nvSpPr>
        <p:spPr>
          <a:xfrm>
            <a:off x="1287405" y="5106895"/>
            <a:ext cx="3579855" cy="24622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80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Неэффективная связь в беспилотной авиации:</a:t>
            </a:r>
          </a:p>
          <a:p>
            <a:endParaRPr lang="ru-RU" sz="2800">
              <a:solidFill>
                <a:schemeClr val="bg1"/>
              </a:solidFill>
              <a:latin typeface="Open Sans"/>
              <a:cs typeface="Calibri"/>
            </a:endParaRPr>
          </a:p>
          <a:p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0B408CE-65AA-F094-4877-8808D73BF691}"/>
              </a:ext>
            </a:extLst>
          </p:cNvPr>
          <p:cNvSpPr txBox="1"/>
          <p:nvPr/>
        </p:nvSpPr>
        <p:spPr>
          <a:xfrm>
            <a:off x="1288076" y="8113553"/>
            <a:ext cx="3579855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8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Ограниченная пропускная способность:</a:t>
            </a:r>
          </a:p>
          <a:p>
            <a:endParaRPr lang="ru-RU" sz="2800">
              <a:solidFill>
                <a:schemeClr val="bg1"/>
              </a:solidFill>
              <a:latin typeface="Open Sans"/>
              <a:cs typeface="Calibri"/>
            </a:endParaRP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62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1" y="0"/>
            <a:ext cx="20116801" cy="113157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686" y="515375"/>
            <a:ext cx="9741217" cy="911089"/>
          </a:xfrm>
          <a:prstGeom prst="rect">
            <a:avLst/>
          </a:prstGeom>
        </p:spPr>
        <p:txBody>
          <a:bodyPr lIns="0" tIns="0" rIns="0" bIns="0" anchor="t"/>
          <a:lstStyle/>
          <a:p>
            <a:r>
              <a:rPr lang="ru-RU" b="1">
                <a:latin typeface="Open Sans"/>
                <a:ea typeface="Open Sans"/>
                <a:cs typeface="Open Sans"/>
              </a:rPr>
              <a:t>Решение</a:t>
            </a:r>
          </a:p>
        </p:txBody>
      </p:sp>
      <p:pic>
        <p:nvPicPr>
          <p:cNvPr id="11" name="Рисунок 10" descr="Изображение выглядит как транспорт, игрушка, Масштабная модель, космический корабль&#10;&#10;Автоматически созданное описание">
            <a:extLst>
              <a:ext uri="{FF2B5EF4-FFF2-40B4-BE49-F238E27FC236}">
                <a16:creationId xmlns:a16="http://schemas.microsoft.com/office/drawing/2014/main" id="{8EC36439-9EB9-D707-1773-5C125CB728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8403" y="1907162"/>
            <a:ext cx="7241220" cy="4589808"/>
          </a:xfrm>
          <a:prstGeom prst="rect">
            <a:avLst/>
          </a:prstGeom>
        </p:spPr>
      </p:pic>
      <p:pic>
        <p:nvPicPr>
          <p:cNvPr id="12" name="Рисунок 11" descr="Изображение выглядит как зарисовка, рисунок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id="{45BF1F1E-5B22-C949-7DA3-2837918FA1C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000" t="8959" r="30159" b="22034"/>
          <a:stretch/>
        </p:blipFill>
        <p:spPr>
          <a:xfrm>
            <a:off x="12645758" y="6498173"/>
            <a:ext cx="4020134" cy="45719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E1D70BB-14CB-2767-7413-430519943364}"/>
              </a:ext>
            </a:extLst>
          </p:cNvPr>
          <p:cNvSpPr txBox="1"/>
          <p:nvPr/>
        </p:nvSpPr>
        <p:spPr>
          <a:xfrm>
            <a:off x="476887" y="5170709"/>
            <a:ext cx="11074582" cy="614783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ru-RU" sz="2400">
                <a:latin typeface="Open Sans"/>
              </a:rPr>
              <a:t>В рамках проекта будут реализованы: </a:t>
            </a:r>
            <a:endParaRPr lang="ru-RU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ru-RU" sz="2400" b="1">
                <a:latin typeface="Open Sans"/>
                <a:cs typeface="Times New Roman"/>
              </a:rPr>
              <a:t>Терминал</a:t>
            </a:r>
            <a:r>
              <a:rPr lang="ru-RU" sz="2400">
                <a:latin typeface="Open Sans"/>
                <a:cs typeface="Times New Roman"/>
              </a:rPr>
              <a:t> оптической лазерной связи в нескольких исполнениях:</a:t>
            </a:r>
          </a:p>
          <a:p>
            <a:pPr marL="342900">
              <a:spcBef>
                <a:spcPts val="300"/>
              </a:spcBef>
              <a:spcAft>
                <a:spcPts val="300"/>
              </a:spcAft>
              <a:buChar char="•"/>
            </a:pPr>
            <a:r>
              <a:rPr lang="ru-RU" sz="2400">
                <a:latin typeface="Open Sans"/>
                <a:cs typeface="Times New Roman"/>
              </a:rPr>
              <a:t>Терминал космической связи формата </a:t>
            </a:r>
            <a:r>
              <a:rPr lang="ru-RU" sz="2400" err="1">
                <a:latin typeface="Open Sans"/>
                <a:cs typeface="Times New Roman"/>
              </a:rPr>
              <a:t>CubeSat</a:t>
            </a:r>
            <a:r>
              <a:rPr lang="ru-RU" sz="2400">
                <a:latin typeface="Open Sans"/>
                <a:cs typeface="Times New Roman"/>
              </a:rPr>
              <a:t> 1U-3U</a:t>
            </a:r>
          </a:p>
          <a:p>
            <a:pPr marL="342900">
              <a:spcBef>
                <a:spcPts val="300"/>
              </a:spcBef>
              <a:spcAft>
                <a:spcPts val="300"/>
              </a:spcAft>
              <a:buChar char="•"/>
            </a:pPr>
            <a:r>
              <a:rPr lang="ru-RU" sz="2400">
                <a:latin typeface="Open Sans"/>
                <a:cs typeface="Times New Roman"/>
              </a:rPr>
              <a:t>Терминал оптической связи для условий земной атмосферы</a:t>
            </a:r>
          </a:p>
          <a:p>
            <a:pPr marL="342900">
              <a:spcBef>
                <a:spcPts val="300"/>
              </a:spcBef>
              <a:spcAft>
                <a:spcPts val="300"/>
              </a:spcAft>
              <a:buChar char="•"/>
            </a:pPr>
            <a:r>
              <a:rPr lang="ru-RU" sz="2400">
                <a:latin typeface="Open Sans"/>
                <a:cs typeface="Times New Roman"/>
              </a:rPr>
              <a:t>Полноразмерный терминал для спутников на GEO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ru-RU" sz="2400" b="1">
                <a:latin typeface="Open Sans"/>
                <a:cs typeface="Times New Roman"/>
              </a:rPr>
              <a:t>Программно-аппаратный комплекс для управления и обработки сигналов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ru-RU" sz="2400" b="1">
                <a:latin typeface="Open Sans"/>
                <a:cs typeface="Times New Roman"/>
              </a:rPr>
              <a:t>Услуги:</a:t>
            </a:r>
          </a:p>
          <a:p>
            <a:pPr marL="285750">
              <a:spcBef>
                <a:spcPts val="300"/>
              </a:spcBef>
              <a:spcAft>
                <a:spcPts val="300"/>
              </a:spcAft>
              <a:buChar char="•"/>
            </a:pPr>
            <a:r>
              <a:rPr lang="ru-RU" sz="2400">
                <a:latin typeface="Open Sans"/>
                <a:cs typeface="Times New Roman"/>
              </a:rPr>
              <a:t>Оценка и проектирование продукта на заказ</a:t>
            </a:r>
          </a:p>
          <a:p>
            <a:pPr marL="285750">
              <a:spcBef>
                <a:spcPts val="300"/>
              </a:spcBef>
              <a:spcAft>
                <a:spcPts val="300"/>
              </a:spcAft>
              <a:buChar char="•"/>
            </a:pPr>
            <a:r>
              <a:rPr lang="ru-RU" sz="2400">
                <a:latin typeface="Open Sans"/>
                <a:cs typeface="Times New Roman"/>
              </a:rPr>
              <a:t>Установка в место эксплуатации</a:t>
            </a:r>
          </a:p>
          <a:p>
            <a:pPr marL="285750">
              <a:spcBef>
                <a:spcPts val="300"/>
              </a:spcBef>
              <a:spcAft>
                <a:spcPts val="300"/>
              </a:spcAft>
              <a:buChar char="•"/>
            </a:pPr>
            <a:r>
              <a:rPr lang="ru-RU" sz="2400">
                <a:latin typeface="Open Sans"/>
                <a:cs typeface="Times New Roman"/>
              </a:rPr>
              <a:t>Наладка существующих систем</a:t>
            </a:r>
          </a:p>
          <a:p>
            <a:pPr marL="285750">
              <a:spcBef>
                <a:spcPts val="300"/>
              </a:spcBef>
              <a:spcAft>
                <a:spcPts val="300"/>
              </a:spcAft>
              <a:buChar char="•"/>
            </a:pPr>
            <a:r>
              <a:rPr lang="ru-RU" sz="2400">
                <a:latin typeface="Open Sans"/>
                <a:cs typeface="Times New Roman"/>
              </a:rPr>
              <a:t>Обучение заказчиков</a:t>
            </a:r>
          </a:p>
          <a:p>
            <a:pPr marL="285750">
              <a:spcBef>
                <a:spcPts val="300"/>
              </a:spcBef>
              <a:spcAft>
                <a:spcPts val="300"/>
              </a:spcAft>
              <a:buChar char="•"/>
            </a:pPr>
            <a:r>
              <a:rPr lang="ru-RU" sz="2400">
                <a:latin typeface="Open Sans"/>
                <a:cs typeface="Times New Roman"/>
              </a:rPr>
              <a:t>Обслуживание и модернизация</a:t>
            </a:r>
          </a:p>
          <a:p>
            <a:endParaRPr lang="ru-RU" sz="2400">
              <a:latin typeface="Open San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BD8DE0-3807-3F1A-771A-A3DF89FBE502}"/>
              </a:ext>
            </a:extLst>
          </p:cNvPr>
          <p:cNvSpPr txBox="1"/>
          <p:nvPr/>
        </p:nvSpPr>
        <p:spPr>
          <a:xfrm>
            <a:off x="319340" y="1502934"/>
            <a:ext cx="11290325" cy="35086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ru-RU" sz="2400">
                <a:latin typeface="Open Sans"/>
              </a:rPr>
              <a:t>Проект "ПЛС - Прогрессивная Лазерная Связь" разрабатывает инновационные </a:t>
            </a:r>
            <a:r>
              <a:rPr lang="ru-RU" sz="2400" b="1">
                <a:latin typeface="Open Sans"/>
              </a:rPr>
              <a:t>терминалы лазерной связи</a:t>
            </a:r>
            <a:endParaRPr lang="ru-RU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ru-RU" sz="2400">
                <a:latin typeface="Open Sans"/>
              </a:rPr>
              <a:t>Терминалы:</a:t>
            </a:r>
            <a:endParaRPr lang="ru-RU"/>
          </a:p>
          <a:p>
            <a:pPr marL="342900">
              <a:spcBef>
                <a:spcPts val="300"/>
              </a:spcBef>
              <a:spcAft>
                <a:spcPts val="300"/>
              </a:spcAft>
              <a:buFont typeface="Arial"/>
              <a:buChar char="•"/>
            </a:pPr>
            <a:r>
              <a:rPr lang="ru-RU" sz="2400">
                <a:latin typeface="Open Sans"/>
              </a:rPr>
              <a:t>обеспечивают </a:t>
            </a:r>
            <a:r>
              <a:rPr lang="ru-RU" sz="2400" b="1">
                <a:latin typeface="Open Sans"/>
              </a:rPr>
              <a:t>эффективную</a:t>
            </a:r>
            <a:r>
              <a:rPr lang="ru-RU" sz="2400">
                <a:latin typeface="Open Sans"/>
              </a:rPr>
              <a:t> и </a:t>
            </a:r>
            <a:r>
              <a:rPr lang="ru-RU" sz="2400" b="1">
                <a:latin typeface="Open Sans"/>
              </a:rPr>
              <a:t>безопасную</a:t>
            </a:r>
            <a:r>
              <a:rPr lang="ru-RU" sz="2400">
                <a:latin typeface="Open Sans"/>
              </a:rPr>
              <a:t> передачу данных</a:t>
            </a:r>
            <a:endParaRPr lang="ru-RU"/>
          </a:p>
          <a:p>
            <a:pPr marL="342900">
              <a:spcBef>
                <a:spcPts val="300"/>
              </a:spcBef>
              <a:spcAft>
                <a:spcPts val="300"/>
              </a:spcAft>
              <a:buFont typeface="Arial"/>
              <a:buChar char="•"/>
            </a:pPr>
            <a:r>
              <a:rPr lang="ru-RU" sz="2400">
                <a:latin typeface="Open Sans"/>
              </a:rPr>
              <a:t>улучшая коммуникацию между беспилотными аппаратами</a:t>
            </a:r>
            <a:endParaRPr lang="ru-RU"/>
          </a:p>
          <a:p>
            <a:pPr marL="342900">
              <a:spcBef>
                <a:spcPts val="300"/>
              </a:spcBef>
              <a:spcAft>
                <a:spcPts val="300"/>
              </a:spcAft>
              <a:buFont typeface="Arial"/>
              <a:buChar char="•"/>
            </a:pPr>
            <a:r>
              <a:rPr lang="ru-RU" sz="2400">
                <a:latin typeface="Open Sans"/>
              </a:rPr>
              <a:t>повышая скорость интернета</a:t>
            </a:r>
            <a:endParaRPr lang="ru-RU"/>
          </a:p>
          <a:p>
            <a:pPr marL="342900">
              <a:spcBef>
                <a:spcPts val="300"/>
              </a:spcBef>
              <a:spcAft>
                <a:spcPts val="300"/>
              </a:spcAft>
              <a:buFont typeface="Arial"/>
              <a:buChar char="•"/>
            </a:pPr>
            <a:r>
              <a:rPr lang="ru-RU" sz="2400">
                <a:latin typeface="Open Sans"/>
              </a:rPr>
              <a:t>поддерживая научные исследования в экстремальных условиях</a:t>
            </a:r>
            <a:endParaRPr lang="ru-RU"/>
          </a:p>
          <a:p>
            <a:pPr marL="342900">
              <a:spcBef>
                <a:spcPts val="300"/>
              </a:spcBef>
              <a:spcAft>
                <a:spcPts val="300"/>
              </a:spcAft>
              <a:buFont typeface="Arial"/>
              <a:buChar char="•"/>
            </a:pPr>
            <a:r>
              <a:rPr lang="ru-RU" sz="2400">
                <a:latin typeface="Open Sans"/>
              </a:rPr>
              <a:t>обеспечивая беспроводную связь в промышленности.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A6F32AE-4D7F-3FFD-658D-C4E34D1E78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1" y="0"/>
            <a:ext cx="20116801" cy="11315700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8CBB62A-8C20-58EF-E46E-50388164A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748" y="564150"/>
            <a:ext cx="9741217" cy="911089"/>
          </a:xfrm>
        </p:spPr>
        <p:txBody>
          <a:bodyPr lIns="0" tIns="0" rIns="0" bIns="0" anchor="t"/>
          <a:lstStyle/>
          <a:p>
            <a:r>
              <a:rPr lang="ru-RU" b="1">
                <a:latin typeface="Open Sans"/>
                <a:ea typeface="Open Sans"/>
                <a:cs typeface="Arial"/>
              </a:rPr>
              <a:t>Конкуренты</a:t>
            </a:r>
            <a:endParaRPr lang="ru-RU" b="1">
              <a:latin typeface="Open Sans"/>
              <a:ea typeface="Open San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ED4CC5-A200-4146-6814-9409A4F743B8}"/>
              </a:ext>
            </a:extLst>
          </p:cNvPr>
          <p:cNvSpPr txBox="1"/>
          <p:nvPr/>
        </p:nvSpPr>
        <p:spPr>
          <a:xfrm>
            <a:off x="390366" y="2009313"/>
            <a:ext cx="7309617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 err="1">
                <a:solidFill>
                  <a:schemeClr val="tx1"/>
                </a:solidFill>
                <a:latin typeface="Open Sans"/>
                <a:ea typeface="Lato"/>
                <a:cs typeface="Lato"/>
              </a:rPr>
              <a:t>Основные</a:t>
            </a:r>
            <a:r>
              <a:rPr lang="en-US" sz="3600" b="1">
                <a:solidFill>
                  <a:schemeClr val="tx1"/>
                </a:solidFill>
                <a:latin typeface="Open Sans"/>
                <a:ea typeface="Lato"/>
                <a:cs typeface="Lato"/>
              </a:rPr>
              <a:t> </a:t>
            </a:r>
            <a:r>
              <a:rPr lang="en-US" sz="3600" b="1" err="1">
                <a:solidFill>
                  <a:schemeClr val="tx1"/>
                </a:solidFill>
                <a:latin typeface="Open Sans"/>
                <a:ea typeface="Lato"/>
                <a:cs typeface="Lato"/>
              </a:rPr>
              <a:t>ключевые</a:t>
            </a:r>
            <a:r>
              <a:rPr lang="en-US" sz="3600" b="1">
                <a:solidFill>
                  <a:schemeClr val="tx1"/>
                </a:solidFill>
                <a:latin typeface="Open Sans"/>
                <a:ea typeface="Lato"/>
                <a:cs typeface="Lato"/>
              </a:rPr>
              <a:t> </a:t>
            </a:r>
            <a:r>
              <a:rPr lang="en-US" sz="3600" b="1" err="1">
                <a:solidFill>
                  <a:schemeClr val="tx1"/>
                </a:solidFill>
                <a:latin typeface="Open Sans"/>
                <a:ea typeface="Lato"/>
                <a:cs typeface="Lato"/>
              </a:rPr>
              <a:t>игроки</a:t>
            </a:r>
            <a:r>
              <a:rPr lang="en-US" sz="3600" b="1">
                <a:solidFill>
                  <a:schemeClr val="tx1"/>
                </a:solidFill>
                <a:latin typeface="Open Sans"/>
                <a:ea typeface="Lato"/>
                <a:cs typeface="Lato"/>
              </a:rPr>
              <a:t>:</a:t>
            </a:r>
            <a:br>
              <a:rPr lang="en-US" sz="3600"/>
            </a:br>
            <a:endParaRPr lang="en-US" sz="3600">
              <a:solidFill>
                <a:schemeClr val="tx1"/>
              </a:solidFill>
              <a:latin typeface="Lato"/>
              <a:ea typeface="Lato"/>
              <a:cs typeface="Lato"/>
            </a:endParaRPr>
          </a:p>
        </p:txBody>
      </p:sp>
      <p:pic>
        <p:nvPicPr>
          <p:cNvPr id="18" name="Рисунок 17" descr="EEE Portal">
            <a:extLst>
              <a:ext uri="{FF2B5EF4-FFF2-40B4-BE49-F238E27FC236}">
                <a16:creationId xmlns:a16="http://schemas.microsoft.com/office/drawing/2014/main" id="{88F12833-04EB-9483-0E6C-4601DFE16D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183" y="8753571"/>
            <a:ext cx="2743198" cy="1056176"/>
          </a:xfrm>
          <a:prstGeom prst="rect">
            <a:avLst/>
          </a:prstGeom>
        </p:spPr>
      </p:pic>
      <p:pic>
        <p:nvPicPr>
          <p:cNvPr id="20" name="Рисунок 19" descr="Файл:SpaceX logo black.svg — Википедия">
            <a:extLst>
              <a:ext uri="{FF2B5EF4-FFF2-40B4-BE49-F238E27FC236}">
                <a16:creationId xmlns:a16="http://schemas.microsoft.com/office/drawing/2014/main" id="{CB115260-5E02-4C9E-976E-AB14496AB7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5940" y="3880969"/>
            <a:ext cx="2743200" cy="342900"/>
          </a:xfrm>
          <a:prstGeom prst="rect">
            <a:avLst/>
          </a:prstGeom>
        </p:spPr>
      </p:pic>
      <p:pic>
        <p:nvPicPr>
          <p:cNvPr id="2" name="Рисунок 1" descr="Изображение выглядит как Шрифт, Графика, логотип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7838A80F-CF11-6DE5-35DC-3067AFF1F0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0474" y="4226212"/>
            <a:ext cx="2743200" cy="1439543"/>
          </a:xfrm>
          <a:prstGeom prst="rect">
            <a:avLst/>
          </a:prstGeom>
        </p:spPr>
      </p:pic>
      <p:pic>
        <p:nvPicPr>
          <p:cNvPr id="4" name="Рисунок 3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33FD78CF-50A4-28F4-01FA-B3A7CEC91F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4818" y="7221613"/>
            <a:ext cx="2743200" cy="1173329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, Шрифт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EA137D4E-36A3-EA98-1E53-C4BFF7C349E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7697" t="17143" r="17988" b="17569"/>
          <a:stretch/>
        </p:blipFill>
        <p:spPr>
          <a:xfrm>
            <a:off x="490262" y="5476503"/>
            <a:ext cx="2646855" cy="1698933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, Шрифт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E41116EC-B513-09AD-5670-65CDBE8977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8143" y="2830843"/>
            <a:ext cx="5304321" cy="766342"/>
          </a:xfrm>
          <a:prstGeom prst="rect">
            <a:avLst/>
          </a:prstGeom>
        </p:spPr>
      </p:pic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AC8CB5A8-2AF2-488D-7F46-CABE68C360A8}"/>
              </a:ext>
            </a:extLst>
          </p:cNvPr>
          <p:cNvCxnSpPr/>
          <p:nvPr/>
        </p:nvCxnSpPr>
        <p:spPr>
          <a:xfrm flipH="1">
            <a:off x="8132714" y="2233663"/>
            <a:ext cx="64814" cy="7342499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 descr="Изображение выглядит как текст, снимок экрана, Шрифт, число&#10;&#10;Автоматически созданное описание">
            <a:extLst>
              <a:ext uri="{FF2B5EF4-FFF2-40B4-BE49-F238E27FC236}">
                <a16:creationId xmlns:a16="http://schemas.microsoft.com/office/drawing/2014/main" id="{9A386170-EC52-B860-C703-375B98EE6A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44779" y="2914446"/>
            <a:ext cx="10748706" cy="794468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0E8E0A1-9BB8-6E8D-523F-5D21449453CB}"/>
              </a:ext>
            </a:extLst>
          </p:cNvPr>
          <p:cNvSpPr txBox="1"/>
          <p:nvPr/>
        </p:nvSpPr>
        <p:spPr>
          <a:xfrm>
            <a:off x="8711716" y="2009347"/>
            <a:ext cx="8462081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 err="1">
                <a:solidFill>
                  <a:schemeClr val="tx1"/>
                </a:solidFill>
                <a:latin typeface="Open Sans"/>
                <a:ea typeface="Lato"/>
                <a:cs typeface="Lato"/>
              </a:rPr>
              <a:t>Конкурентные</a:t>
            </a:r>
            <a:r>
              <a:rPr lang="en-US" sz="3600" b="1">
                <a:solidFill>
                  <a:schemeClr val="tx1"/>
                </a:solidFill>
                <a:latin typeface="Open Sans"/>
                <a:ea typeface="Lato"/>
                <a:cs typeface="Lato"/>
              </a:rPr>
              <a:t> </a:t>
            </a:r>
            <a:r>
              <a:rPr lang="en-US" sz="3600" b="1" err="1">
                <a:solidFill>
                  <a:schemeClr val="tx1"/>
                </a:solidFill>
                <a:latin typeface="Open Sans"/>
                <a:ea typeface="Lato"/>
                <a:cs typeface="Lato"/>
              </a:rPr>
              <a:t>преимущества</a:t>
            </a:r>
            <a:r>
              <a:rPr lang="en-US" sz="3600" b="1">
                <a:solidFill>
                  <a:schemeClr val="tx1"/>
                </a:solidFill>
                <a:latin typeface="Open Sans"/>
                <a:ea typeface="Lato"/>
                <a:cs typeface="Lato"/>
              </a:rPr>
              <a:t>:</a:t>
            </a:r>
            <a:br>
              <a:rPr lang="en-US" sz="3600"/>
            </a:br>
            <a:endParaRPr lang="en-US" sz="3600">
              <a:solidFill>
                <a:schemeClr val="tx1"/>
              </a:solidFill>
              <a:latin typeface="Lato"/>
              <a:ea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390643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A6F32AE-4D7F-3FFD-658D-C4E34D1E78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1" y="0"/>
            <a:ext cx="20116801" cy="11315700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8CBB62A-8C20-58EF-E46E-50388164A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64150"/>
            <a:ext cx="9741217" cy="911089"/>
          </a:xfrm>
        </p:spPr>
        <p:txBody>
          <a:bodyPr lIns="0" tIns="0" rIns="0" bIns="0" anchor="t"/>
          <a:lstStyle/>
          <a:p>
            <a:r>
              <a:rPr lang="ru-RU" b="1">
                <a:latin typeface="Open Sans"/>
                <a:ea typeface="Open Sans"/>
                <a:cs typeface="Arial"/>
              </a:rPr>
              <a:t>Рынок</a:t>
            </a:r>
            <a:endParaRPr lang="ru-RU" b="1">
              <a:latin typeface="Open Sans"/>
              <a:ea typeface="Open Sans"/>
            </a:endParaRP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6DBBE6A3-F3A4-49F7-AFC9-3E0BCF4378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7890916"/>
              </p:ext>
            </p:extLst>
          </p:nvPr>
        </p:nvGraphicFramePr>
        <p:xfrm>
          <a:off x="3554957" y="4258661"/>
          <a:ext cx="12994855" cy="65298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835DE9B-1C32-0C09-47E3-EEB1EBF659C4}"/>
              </a:ext>
            </a:extLst>
          </p:cNvPr>
          <p:cNvSpPr txBox="1"/>
          <p:nvPr/>
        </p:nvSpPr>
        <p:spPr>
          <a:xfrm>
            <a:off x="896650" y="2273477"/>
            <a:ext cx="11776017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800">
                <a:solidFill>
                  <a:schemeClr val="tx1"/>
                </a:solidFill>
                <a:latin typeface="Open Sans"/>
              </a:rPr>
              <a:t>Мировой объем рынка систем спутниковой лазерной связи составил $ </a:t>
            </a:r>
            <a:r>
              <a:rPr lang="ru-RU" sz="2800" b="1">
                <a:solidFill>
                  <a:schemeClr val="tx1"/>
                </a:solidFill>
                <a:latin typeface="Open Sans"/>
              </a:rPr>
              <a:t>876,85 млн.</a:t>
            </a:r>
            <a:r>
              <a:rPr lang="ru-RU" sz="2800">
                <a:solidFill>
                  <a:schemeClr val="tx1"/>
                </a:solidFill>
                <a:latin typeface="Open Sans"/>
              </a:rPr>
              <a:t> в </a:t>
            </a:r>
            <a:r>
              <a:rPr lang="ru-RU" sz="2800" i="1" u="sng">
                <a:solidFill>
                  <a:schemeClr val="tx1"/>
                </a:solidFill>
                <a:latin typeface="Open Sans"/>
              </a:rPr>
              <a:t>2022</a:t>
            </a:r>
            <a:r>
              <a:rPr lang="ru-RU" sz="2800">
                <a:solidFill>
                  <a:schemeClr val="tx1"/>
                </a:solidFill>
                <a:latin typeface="Open Sans"/>
              </a:rPr>
              <a:t> году и предполагается, что к </a:t>
            </a:r>
            <a:r>
              <a:rPr lang="ru-RU" sz="2800" i="1" u="sng">
                <a:solidFill>
                  <a:schemeClr val="tx1"/>
                </a:solidFill>
                <a:latin typeface="Open Sans"/>
              </a:rPr>
              <a:t>2028</a:t>
            </a:r>
            <a:r>
              <a:rPr lang="ru-RU" sz="2800">
                <a:solidFill>
                  <a:schemeClr val="tx1"/>
                </a:solidFill>
                <a:latin typeface="Open Sans"/>
              </a:rPr>
              <a:t> году он достигнет $ </a:t>
            </a:r>
            <a:r>
              <a:rPr lang="ru-RU" sz="2800" b="1">
                <a:solidFill>
                  <a:schemeClr val="tx1"/>
                </a:solidFill>
                <a:latin typeface="Open Sans"/>
              </a:rPr>
              <a:t>6768,02 млн.</a:t>
            </a:r>
            <a:r>
              <a:rPr lang="ru-RU" sz="2800">
                <a:solidFill>
                  <a:schemeClr val="tx1"/>
                </a:solidFill>
                <a:latin typeface="Open Sans"/>
              </a:rPr>
              <a:t>, с годовым темпом роста (CAGR) </a:t>
            </a:r>
            <a:r>
              <a:rPr lang="ru-RU" sz="2800" i="1">
                <a:solidFill>
                  <a:schemeClr val="tx1"/>
                </a:solidFill>
                <a:latin typeface="Open Sans"/>
              </a:rPr>
              <a:t>40,58%</a:t>
            </a:r>
            <a:r>
              <a:rPr lang="ru-RU" sz="2800">
                <a:solidFill>
                  <a:schemeClr val="tx1"/>
                </a:solidFill>
                <a:latin typeface="Open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32229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снимок экрана, синий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E66D57B-B555-E6B9-9CB0-1012AC99FD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1" y="3572"/>
            <a:ext cx="20110451" cy="11312128"/>
          </a:xfrm>
          <a:prstGeom prst="rect">
            <a:avLst/>
          </a:prstGeom>
        </p:spPr>
      </p:pic>
      <p:sp>
        <p:nvSpPr>
          <p:cNvPr id="2" name="Текст 1">
            <a:extLst>
              <a:ext uri="{FF2B5EF4-FFF2-40B4-BE49-F238E27FC236}">
                <a16:creationId xmlns:a16="http://schemas.microsoft.com/office/drawing/2014/main" id="{7A7D87C2-D7C2-0A84-F566-24D2048001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0" rIns="0" bIns="0" anchor="t"/>
          <a:lstStyle/>
          <a:p>
            <a:r>
              <a:rPr lang="ru-RU" b="1">
                <a:latin typeface="Open Sans"/>
                <a:ea typeface="Open Sans"/>
                <a:cs typeface="Arial"/>
              </a:rPr>
              <a:t>Военное направление</a:t>
            </a:r>
            <a:endParaRPr lang="ru-RU" b="1">
              <a:latin typeface="Open Sans"/>
              <a:ea typeface="Open Sans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C0FC77C-3F95-B59E-BFD7-1A685F747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 anchor="t"/>
          <a:lstStyle/>
          <a:p>
            <a:r>
              <a:rPr lang="ru-RU" b="1">
                <a:latin typeface="Open Sans"/>
                <a:ea typeface="Open Sans"/>
                <a:cs typeface="Arial"/>
              </a:rPr>
              <a:t>Потенциальные покупатели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59A7AEA-D0FF-3198-03C3-C4589D94CB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0" tIns="0" rIns="0" bIns="0" anchor="t"/>
          <a:lstStyle/>
          <a:p>
            <a:r>
              <a:rPr lang="ru-RU" sz="2400">
                <a:latin typeface="Open Sans"/>
                <a:ea typeface="Open Sans"/>
                <a:cs typeface="Arial"/>
              </a:rPr>
              <a:t>Основные возможности реализации видны в тендерах от военных структур:</a:t>
            </a:r>
          </a:p>
          <a:p>
            <a:br>
              <a:rPr lang="ru-RU"/>
            </a:br>
            <a:endParaRPr lang="ru-RU">
              <a:solidFill>
                <a:srgbClr val="000000"/>
              </a:solidFill>
              <a:cs typeface="Arial"/>
            </a:endParaRPr>
          </a:p>
          <a:p>
            <a:pPr marL="358775" indent="-342900">
              <a:buFont typeface="Calibri" panose="020B0604020202020204" pitchFamily="34" charset="0"/>
              <a:buChar char="-"/>
            </a:pPr>
            <a:endParaRPr lang="ru-RU">
              <a:cs typeface="Arial"/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3C4065A-FF84-93C0-C44A-EFC1505B505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9113290" cy="736683"/>
          </a:xfrm>
        </p:spPr>
        <p:txBody>
          <a:bodyPr lIns="0" tIns="0" rIns="0" bIns="0" anchor="t"/>
          <a:lstStyle/>
          <a:p>
            <a:r>
              <a:rPr lang="ru-RU" sz="2400">
                <a:latin typeface="Open Sans"/>
                <a:ea typeface="Open Sans"/>
                <a:cs typeface="Arial"/>
              </a:rPr>
              <a:t>Основной интерес представляется у телекоммуникационных и интернет компаний:</a:t>
            </a:r>
            <a:endParaRPr lang="ru-RU" sz="2400">
              <a:latin typeface="Open Sans"/>
              <a:ea typeface="Open Sans"/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05965270-A365-0A06-A47F-11404053BCE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lIns="0" tIns="0" rIns="0" bIns="0" anchor="t"/>
          <a:lstStyle/>
          <a:p>
            <a:r>
              <a:rPr lang="ru-RU" b="1">
                <a:latin typeface="Open Sans"/>
                <a:ea typeface="Open Sans"/>
                <a:cs typeface="Arial"/>
              </a:rPr>
              <a:t>Гражданское направление</a:t>
            </a:r>
            <a:endParaRPr lang="ru-RU" b="1">
              <a:latin typeface="Open Sans"/>
              <a:ea typeface="Open Sans"/>
            </a:endParaRPr>
          </a:p>
        </p:txBody>
      </p:sp>
      <p:pic>
        <p:nvPicPr>
          <p:cNvPr id="7" name="Рисунок 6" descr="Roscosmos Logo PNG Vector">
            <a:extLst>
              <a:ext uri="{FF2B5EF4-FFF2-40B4-BE49-F238E27FC236}">
                <a16:creationId xmlns:a16="http://schemas.microsoft.com/office/drawing/2014/main" id="{E1543BDD-06AF-29DA-25B4-92CD0111A9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87401" y="6652911"/>
            <a:ext cx="2743200" cy="1746504"/>
          </a:xfrm>
          <a:prstGeom prst="rect">
            <a:avLst/>
          </a:prstGeom>
        </p:spPr>
      </p:pic>
      <p:pic>
        <p:nvPicPr>
          <p:cNvPr id="9" name="Рисунок 8" descr="Изображение выглядит как Графика, снимок экрана, графический дизайн, Красочность&#10;&#10;Автоматически созданное описание">
            <a:extLst>
              <a:ext uri="{FF2B5EF4-FFF2-40B4-BE49-F238E27FC236}">
                <a16:creationId xmlns:a16="http://schemas.microsoft.com/office/drawing/2014/main" id="{7E8D907A-D7A4-C5F5-A6F7-3D676DF039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88186" y="3470417"/>
            <a:ext cx="2743199" cy="2508665"/>
          </a:xfrm>
          <a:prstGeom prst="rect">
            <a:avLst/>
          </a:prstGeom>
        </p:spPr>
      </p:pic>
      <p:pic>
        <p:nvPicPr>
          <p:cNvPr id="11" name="Рисунок 10" descr="MegaFon Logo PNG Vector">
            <a:extLst>
              <a:ext uri="{FF2B5EF4-FFF2-40B4-BE49-F238E27FC236}">
                <a16:creationId xmlns:a16="http://schemas.microsoft.com/office/drawing/2014/main" id="{9724C909-D0DD-9C00-5DF8-CAE6B74EBA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11583" y="6870531"/>
            <a:ext cx="2743200" cy="2551176"/>
          </a:xfrm>
          <a:prstGeom prst="rect">
            <a:avLst/>
          </a:prstGeom>
        </p:spPr>
      </p:pic>
      <p:pic>
        <p:nvPicPr>
          <p:cNvPr id="12" name="Рисунок 11" descr="Yandex Logo PNG Vector">
            <a:extLst>
              <a:ext uri="{FF2B5EF4-FFF2-40B4-BE49-F238E27FC236}">
                <a16:creationId xmlns:a16="http://schemas.microsoft.com/office/drawing/2014/main" id="{1D70A411-FA30-6065-4D82-DD920B2192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21423" y="9557120"/>
            <a:ext cx="2743200" cy="1088136"/>
          </a:xfrm>
          <a:prstGeom prst="rect">
            <a:avLst/>
          </a:prstGeom>
        </p:spPr>
      </p:pic>
      <p:pic>
        <p:nvPicPr>
          <p:cNvPr id="13" name="Рисунок 12" descr="MTS Logo PNG Vector">
            <a:extLst>
              <a:ext uri="{FF2B5EF4-FFF2-40B4-BE49-F238E27FC236}">
                <a16:creationId xmlns:a16="http://schemas.microsoft.com/office/drawing/2014/main" id="{74E3C2C8-503E-61AD-D53E-66A5AF9EFF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12895" y="4883956"/>
            <a:ext cx="2743200" cy="1325880"/>
          </a:xfrm>
          <a:prstGeom prst="rect">
            <a:avLst/>
          </a:prstGeom>
        </p:spPr>
      </p:pic>
      <p:pic>
        <p:nvPicPr>
          <p:cNvPr id="14" name="Рисунок 13" descr="Beeline Logo PNG Vector">
            <a:extLst>
              <a:ext uri="{FF2B5EF4-FFF2-40B4-BE49-F238E27FC236}">
                <a16:creationId xmlns:a16="http://schemas.microsoft.com/office/drawing/2014/main" id="{46AEB12D-779E-73F7-C13A-66465BE2B9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29324" y="6938009"/>
            <a:ext cx="2743200" cy="1956816"/>
          </a:xfrm>
          <a:prstGeom prst="rect">
            <a:avLst/>
          </a:prstGeom>
        </p:spPr>
      </p:pic>
      <p:pic>
        <p:nvPicPr>
          <p:cNvPr id="15" name="Рисунок 14" descr="Изображение выглядит как эмблема, символ, корона, золото&#10;&#10;Автоматически созданное описание">
            <a:extLst>
              <a:ext uri="{FF2B5EF4-FFF2-40B4-BE49-F238E27FC236}">
                <a16:creationId xmlns:a16="http://schemas.microsoft.com/office/drawing/2014/main" id="{C801508F-1484-7A8D-CF7E-8B274AF722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98653" y="5473417"/>
            <a:ext cx="2743200" cy="3153103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D5865E98-DC83-3FC3-4438-FDE18E98F8A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591379" y="3900209"/>
            <a:ext cx="1846840" cy="2606724"/>
          </a:xfrm>
          <a:prstGeom prst="rect">
            <a:avLst/>
          </a:prstGeom>
        </p:spPr>
      </p:pic>
      <p:pic>
        <p:nvPicPr>
          <p:cNvPr id="18" name="Рисунок 17" descr="Герб МЧС России в векторе">
            <a:extLst>
              <a:ext uri="{FF2B5EF4-FFF2-40B4-BE49-F238E27FC236}">
                <a16:creationId xmlns:a16="http://schemas.microsoft.com/office/drawing/2014/main" id="{DB00161D-5153-AEC4-2990-F1EC6766FE2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050" y="5749248"/>
            <a:ext cx="3639561" cy="2745624"/>
          </a:xfrm>
          <a:prstGeom prst="rect">
            <a:avLst/>
          </a:prstGeom>
        </p:spPr>
      </p:pic>
      <p:pic>
        <p:nvPicPr>
          <p:cNvPr id="19" name="Рисунок 18" descr="Изображение выглядит как символ, эмблема, герб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13DA57B8-C2A4-0386-8B2A-E32526B832C3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4554" t="-155" r="21127" b="-704"/>
          <a:stretch/>
        </p:blipFill>
        <p:spPr>
          <a:xfrm>
            <a:off x="3847662" y="3399333"/>
            <a:ext cx="2196811" cy="2296500"/>
          </a:xfrm>
          <a:prstGeom prst="rect">
            <a:avLst/>
          </a:prstGeom>
        </p:spPr>
      </p:pic>
      <p:pic>
        <p:nvPicPr>
          <p:cNvPr id="20" name="Рисунок 19" descr="undefined">
            <a:extLst>
              <a:ext uri="{FF2B5EF4-FFF2-40B4-BE49-F238E27FC236}">
                <a16:creationId xmlns:a16="http://schemas.microsoft.com/office/drawing/2014/main" id="{AF61AD30-7EB6-FE22-CBF1-588AC32D39C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13288" y="8267465"/>
            <a:ext cx="2164985" cy="2555886"/>
          </a:xfrm>
          <a:prstGeom prst="rect">
            <a:avLst/>
          </a:prstGeom>
        </p:spPr>
      </p:pic>
      <p:pic>
        <p:nvPicPr>
          <p:cNvPr id="21" name="Рисунок 20" descr="Эмблема">
            <a:extLst>
              <a:ext uri="{FF2B5EF4-FFF2-40B4-BE49-F238E27FC236}">
                <a16:creationId xmlns:a16="http://schemas.microsoft.com/office/drawing/2014/main" id="{D4AAB993-231F-33CA-8141-65F9530566A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95605" y="6047135"/>
            <a:ext cx="2743200" cy="1781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0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1" y="101121"/>
            <a:ext cx="20110451" cy="11312128"/>
          </a:xfrm>
          <a:prstGeom prst="rect">
            <a:avLst/>
          </a:prstGeom>
          <a:ln>
            <a:noFill/>
          </a:ln>
        </p:spPr>
      </p:pic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0" tIns="0" rIns="0" bIns="0" anchor="t"/>
          <a:lstStyle/>
          <a:p>
            <a:endParaRPr lang="ru-RU">
              <a:cs typeface="Arial"/>
            </a:endParaRPr>
          </a:p>
          <a:p>
            <a:endParaRPr lang="ru-RU">
              <a:cs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6C268C-7B1D-7936-8846-AAACBCB186C1}"/>
              </a:ext>
            </a:extLst>
          </p:cNvPr>
          <p:cNvSpPr txBox="1"/>
          <p:nvPr/>
        </p:nvSpPr>
        <p:spPr>
          <a:xfrm>
            <a:off x="2216214" y="1942589"/>
            <a:ext cx="661664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800" b="1">
                <a:latin typeface="Open Sans"/>
              </a:rPr>
              <a:t>Планируемый пакет продукта</a:t>
            </a: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5A5A066F-84E1-CE09-C9A3-4386319C6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694215"/>
            <a:ext cx="9741217" cy="911089"/>
          </a:xfrm>
        </p:spPr>
        <p:txBody>
          <a:bodyPr lIns="0" tIns="0" rIns="0" bIns="0" anchor="t"/>
          <a:lstStyle/>
          <a:p>
            <a:r>
              <a:rPr lang="ru-RU" b="1">
                <a:latin typeface="Open Sans"/>
                <a:ea typeface="Open Sans"/>
                <a:cs typeface="Arial"/>
              </a:rPr>
              <a:t>Бизнес модель</a:t>
            </a:r>
            <a:endParaRPr lang="ru-RU" b="1">
              <a:latin typeface="Open Sans"/>
              <a:ea typeface="Open Sans"/>
            </a:endParaRPr>
          </a:p>
        </p:txBody>
      </p:sp>
      <p:pic>
        <p:nvPicPr>
          <p:cNvPr id="2" name="Рисунок 1" descr="Изображение выглядит как текст, снимок экран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1976890C-6983-AFE9-76AD-EE339E3851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2957" y="2465809"/>
            <a:ext cx="9327489" cy="8445620"/>
          </a:xfrm>
          <a:prstGeom prst="rect">
            <a:avLst/>
          </a:prstGeom>
        </p:spPr>
      </p:pic>
      <p:pic>
        <p:nvPicPr>
          <p:cNvPr id="3" name="Рисунок 2" descr="Изображение выглядит как текст, снимок экрана, Шрифт, число&#10;&#10;Автоматически созданное описание">
            <a:extLst>
              <a:ext uri="{FF2B5EF4-FFF2-40B4-BE49-F238E27FC236}">
                <a16:creationId xmlns:a16="http://schemas.microsoft.com/office/drawing/2014/main" id="{89B5B8E1-6678-2B4D-8213-4766B6363D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39753" y="2194389"/>
            <a:ext cx="6995803" cy="7966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снимок экрана, синий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08ACD13-AB30-F2F6-AA80-D1D06DA8D2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1" y="3572"/>
            <a:ext cx="20110451" cy="11312128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2BAADB0-897E-A214-2ACA-D7BECDA08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 anchor="t"/>
          <a:lstStyle/>
          <a:p>
            <a:r>
              <a:rPr lang="ru-RU" b="1">
                <a:latin typeface="Open Sans"/>
                <a:ea typeface="Open Sans"/>
                <a:cs typeface="Arial"/>
              </a:rPr>
              <a:t>Маркетинговая стратегия</a:t>
            </a:r>
            <a:endParaRPr lang="ru-RU" b="1">
              <a:latin typeface="Open Sans"/>
              <a:ea typeface="Open Sans"/>
              <a:cs typeface="Open Sans"/>
            </a:endParaRPr>
          </a:p>
        </p:txBody>
      </p:sp>
      <p:pic>
        <p:nvPicPr>
          <p:cNvPr id="6" name="Рисунок 5" descr="Изображение выглядит как текст, снимок экрана, круг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2B84476C-1034-B2A9-24BE-FA7D53DF49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3515" y="2419580"/>
            <a:ext cx="6637975" cy="6608918"/>
          </a:xfrm>
          <a:prstGeom prst="rect">
            <a:avLst/>
          </a:prstGeom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C9051C-4F7B-B655-DC42-E40BF8A493EE}"/>
              </a:ext>
            </a:extLst>
          </p:cNvPr>
          <p:cNvSpPr txBox="1"/>
          <p:nvPr/>
        </p:nvSpPr>
        <p:spPr>
          <a:xfrm>
            <a:off x="887957" y="3006108"/>
            <a:ext cx="8525350" cy="54095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800" b="1">
                <a:latin typeface="Open Sans"/>
              </a:rPr>
              <a:t>Презентация продукта потенциальным покупателям: </a:t>
            </a:r>
            <a:r>
              <a:rPr lang="ru-RU" sz="2800">
                <a:latin typeface="Open Sans"/>
              </a:rPr>
              <a:t>сайт</a:t>
            </a:r>
            <a:endParaRPr lang="ru-RU"/>
          </a:p>
          <a:p>
            <a:pPr marL="342900" indent="-342900">
              <a:buAutoNum type="arabicPeriod"/>
            </a:pPr>
            <a:endParaRPr lang="ru-RU" sz="2800">
              <a:latin typeface="Open Sans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800" b="1">
                <a:latin typeface="Open Sans"/>
              </a:rPr>
              <a:t>Для продвижения продукта</a:t>
            </a:r>
            <a:r>
              <a:rPr lang="ru-RU" sz="2800">
                <a:latin typeface="Open Sans"/>
              </a:rPr>
              <a:t>: SEO-продвижение, </a:t>
            </a:r>
            <a:r>
              <a:rPr lang="ru-RU" sz="2800" err="1">
                <a:latin typeface="Open Sans"/>
              </a:rPr>
              <a:t>email</a:t>
            </a:r>
            <a:r>
              <a:rPr lang="ru-RU" sz="2800">
                <a:latin typeface="Open Sans"/>
              </a:rPr>
              <a:t>-рассылка, выступление на тематических конференциях.</a:t>
            </a:r>
          </a:p>
          <a:p>
            <a:pPr marL="342900" indent="-342900">
              <a:buAutoNum type="arabicPeriod"/>
            </a:pPr>
            <a:endParaRPr lang="ru-RU" sz="2800">
              <a:latin typeface="Open Sans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800" b="1">
                <a:latin typeface="Open Sans"/>
              </a:rPr>
              <a:t>Продажа продукта</a:t>
            </a:r>
            <a:r>
              <a:rPr lang="ru-RU" sz="2800">
                <a:latin typeface="Open Sans"/>
              </a:rPr>
              <a:t>: прямые продажи, теплые звонки. </a:t>
            </a:r>
          </a:p>
        </p:txBody>
      </p:sp>
    </p:spTree>
    <p:extLst>
      <p:ext uri="{BB962C8B-B14F-4D97-AF65-F5344CB8AC3E}">
        <p14:creationId xmlns:p14="http://schemas.microsoft.com/office/powerpoint/2010/main" val="3760322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1" y="3572"/>
            <a:ext cx="20110451" cy="1131212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>Текущие результаты</a:t>
            </a:r>
            <a:endParaRPr lang="ru-RU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74A4055-34E3-D42E-849A-0690ADD4F0B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83412" y="1683455"/>
            <a:ext cx="9801644" cy="8102923"/>
          </a:xfrm>
        </p:spPr>
        <p:txBody>
          <a:bodyPr lIns="0" tIns="0" rIns="0" bIns="0" anchor="t"/>
          <a:lstStyle/>
          <a:p>
            <a:pPr>
              <a:lnSpc>
                <a:spcPct val="150000"/>
              </a:lnSpc>
            </a:pPr>
            <a:r>
              <a:rPr lang="ru-RU" sz="2800">
                <a:latin typeface="Open Sans"/>
                <a:ea typeface="Open Sans"/>
                <a:cs typeface="Arial"/>
              </a:rPr>
              <a:t>На данный момент готовность продукта оценивается, как </a:t>
            </a:r>
            <a:r>
              <a:rPr lang="ru-RU" sz="2800" b="1">
                <a:latin typeface="Open Sans"/>
                <a:ea typeface="Open Sans"/>
                <a:cs typeface="Arial"/>
              </a:rPr>
              <a:t>TRL 4</a:t>
            </a:r>
            <a:r>
              <a:rPr lang="ru-RU" sz="2800">
                <a:latin typeface="Open Sans"/>
                <a:ea typeface="Open Sans"/>
                <a:cs typeface="Arial"/>
              </a:rPr>
              <a:t>: </a:t>
            </a:r>
            <a:r>
              <a:rPr lang="ru-RU" sz="2800" b="1">
                <a:latin typeface="Open Sans"/>
                <a:ea typeface="Open Sans"/>
                <a:cs typeface="Arial"/>
              </a:rPr>
              <a:t>Разработан детальный макет решения для демонстрации работоспособности технологии</a:t>
            </a:r>
            <a:endParaRPr lang="ru-RU" sz="2800" b="1">
              <a:latin typeface="Open Sans"/>
              <a:ea typeface="Open Sans"/>
              <a:cs typeface="Open Sans"/>
            </a:endParaRPr>
          </a:p>
          <a:p>
            <a:pPr marL="530225" indent="-514350">
              <a:lnSpc>
                <a:spcPct val="150000"/>
              </a:lnSpc>
              <a:buAutoNum type="arabicPeriod"/>
            </a:pPr>
            <a:r>
              <a:rPr lang="ru-RU" sz="2800">
                <a:latin typeface="Open Sans"/>
                <a:ea typeface="Open Sans"/>
                <a:cs typeface="Arial"/>
              </a:rPr>
              <a:t>Проработана компонентная база и пути поставок</a:t>
            </a:r>
            <a:endParaRPr lang="en-US" sz="2800">
              <a:latin typeface="Open Sans"/>
              <a:ea typeface="Open Sans"/>
              <a:cs typeface="Arial"/>
            </a:endParaRPr>
          </a:p>
          <a:p>
            <a:pPr marL="530225" indent="-514350">
              <a:lnSpc>
                <a:spcPct val="150000"/>
              </a:lnSpc>
              <a:buAutoNum type="arabicPeriod"/>
            </a:pPr>
            <a:r>
              <a:rPr lang="ru-RU" sz="2800">
                <a:latin typeface="Open Sans"/>
                <a:ea typeface="Open Sans"/>
                <a:cs typeface="Arial"/>
              </a:rPr>
              <a:t>Подготовлена РКД</a:t>
            </a:r>
            <a:endParaRPr lang="en-US" sz="2800">
              <a:latin typeface="Open Sans"/>
              <a:ea typeface="Open Sans"/>
              <a:cs typeface="Arial"/>
            </a:endParaRPr>
          </a:p>
          <a:p>
            <a:pPr marL="530225" indent="-514350">
              <a:lnSpc>
                <a:spcPct val="150000"/>
              </a:lnSpc>
              <a:buAutoNum type="arabicPeriod"/>
            </a:pPr>
            <a:r>
              <a:rPr lang="ru-RU" sz="2800">
                <a:latin typeface="Open Sans"/>
                <a:ea typeface="Open Sans"/>
                <a:cs typeface="Arial"/>
              </a:rPr>
              <a:t>Проведены подробные расчеты системы</a:t>
            </a:r>
          </a:p>
          <a:p>
            <a:pPr marL="530225" indent="-514350">
              <a:lnSpc>
                <a:spcPct val="150000"/>
              </a:lnSpc>
              <a:buAutoNum type="arabicPeriod"/>
            </a:pPr>
            <a:r>
              <a:rPr lang="ru-RU" sz="2800">
                <a:latin typeface="Open Sans"/>
                <a:ea typeface="Open Sans"/>
                <a:cs typeface="Arial"/>
              </a:rPr>
              <a:t>Создана модель-макет будущей системы</a:t>
            </a:r>
          </a:p>
          <a:p>
            <a:pPr marL="530225" indent="-514350">
              <a:lnSpc>
                <a:spcPct val="150000"/>
              </a:lnSpc>
              <a:buAutoNum type="arabicPeriod"/>
            </a:pPr>
            <a:r>
              <a:rPr lang="ru-RU" sz="2800">
                <a:latin typeface="Open Sans"/>
                <a:ea typeface="Open Sans"/>
                <a:cs typeface="Arial"/>
              </a:rPr>
              <a:t>В разработке финансовая модель</a:t>
            </a:r>
          </a:p>
          <a:p>
            <a:pPr marL="530225" indent="-514350">
              <a:lnSpc>
                <a:spcPct val="150000"/>
              </a:lnSpc>
              <a:buAutoNum type="arabicPeriod"/>
            </a:pPr>
            <a:r>
              <a:rPr lang="ru-RU" sz="2800">
                <a:latin typeface="Open Sans"/>
                <a:ea typeface="Open Sans"/>
                <a:cs typeface="Arial"/>
              </a:rPr>
              <a:t>Проведено лабораторное исследование системы</a:t>
            </a:r>
          </a:p>
          <a:p>
            <a:pPr marL="530225" indent="-514350">
              <a:lnSpc>
                <a:spcPct val="150000"/>
              </a:lnSpc>
              <a:buAutoNum type="arabicPeriod"/>
            </a:pPr>
            <a:r>
              <a:rPr lang="ru-RU" sz="2800">
                <a:latin typeface="Open Sans"/>
                <a:ea typeface="Open Sans"/>
                <a:cs typeface="Arial"/>
              </a:rPr>
              <a:t>В разработке программное обеспечение системы</a:t>
            </a:r>
          </a:p>
          <a:p>
            <a:pPr>
              <a:lnSpc>
                <a:spcPct val="150000"/>
              </a:lnSpc>
            </a:pPr>
            <a:endParaRPr lang="ru-RU" sz="2800">
              <a:latin typeface="Open Sans"/>
              <a:ea typeface="Open Sans"/>
              <a:cs typeface="Arial"/>
            </a:endParaRPr>
          </a:p>
          <a:p>
            <a:pPr marL="530225" indent="-514350">
              <a:lnSpc>
                <a:spcPct val="150000"/>
              </a:lnSpc>
              <a:buAutoNum type="arabicPeriod"/>
            </a:pPr>
            <a:endParaRPr lang="ru-RU" sz="2800">
              <a:latin typeface="Open Sans"/>
              <a:ea typeface="Open Sans"/>
              <a:cs typeface="Arial"/>
            </a:endParaRPr>
          </a:p>
        </p:txBody>
      </p:sp>
      <p:pic>
        <p:nvPicPr>
          <p:cNvPr id="9" name="Рисунок 8" descr="Изображение выглядит как текст, снимок экрана, диаграмм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D0F39F13-CAC0-2BE1-BCE0-7C04C11293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47575" y="3688557"/>
            <a:ext cx="3945884" cy="4975689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, снимок экрана, Шрифт, Параллельный&#10;&#10;Автоматически созданное описание">
            <a:extLst>
              <a:ext uri="{FF2B5EF4-FFF2-40B4-BE49-F238E27FC236}">
                <a16:creationId xmlns:a16="http://schemas.microsoft.com/office/drawing/2014/main" id="{ECC57A70-8424-F3E4-0FF0-9F385D6D1B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15895" y="3283730"/>
            <a:ext cx="3853379" cy="4895110"/>
          </a:xfrm>
          <a:prstGeom prst="rect">
            <a:avLst/>
          </a:prstGeom>
        </p:spPr>
      </p:pic>
      <p:pic>
        <p:nvPicPr>
          <p:cNvPr id="7" name="Рисунок 6" descr="Изображение выглядит как текст, снимок экрана, планета&#10;&#10;Автоматически созданное описание">
            <a:extLst>
              <a:ext uri="{FF2B5EF4-FFF2-40B4-BE49-F238E27FC236}">
                <a16:creationId xmlns:a16="http://schemas.microsoft.com/office/drawing/2014/main" id="{93AB212A-3714-35A5-4107-E92FF65FA3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68399" y="2876568"/>
            <a:ext cx="4269645" cy="4986598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, снимок экрана, документ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355BFA0C-995C-FDAF-026A-4FE1C887D9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23419" y="2594339"/>
            <a:ext cx="4664703" cy="4976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1" y="3572"/>
            <a:ext cx="20110451" cy="1131212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/>
              <a:t>Планы развития</a:t>
            </a:r>
            <a:endParaRPr lang="ru-RU"/>
          </a:p>
        </p:txBody>
      </p:sp>
      <p:pic>
        <p:nvPicPr>
          <p:cNvPr id="11" name="Рисунок 10" descr="Изображение выглядит как снимок экрана, линия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21C0F765-ACEB-3E71-7895-D837CFDEAB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2" y="255"/>
            <a:ext cx="20097809" cy="11315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/>
              <a:t>Команда</a:t>
            </a:r>
            <a:endParaRPr lang="ru-RU"/>
          </a:p>
        </p:txBody>
      </p:sp>
      <p:pic>
        <p:nvPicPr>
          <p:cNvPr id="19" name="Рисунок 18" descr="Изображение выглядит как текст, Человеческое лицо, улыбка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B8B64AB8-46C5-0402-7409-4641B59214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8" y="18404"/>
            <a:ext cx="20097455" cy="1129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8182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59010"/>
            <a:ext cx="20104100" cy="11308556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 anchor="t"/>
          <a:lstStyle/>
          <a:p>
            <a:pPr>
              <a:lnSpc>
                <a:spcPts val="4360"/>
              </a:lnSpc>
              <a:buNone/>
            </a:pPr>
            <a:r>
              <a:rPr lang="ru-RU" sz="18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email</a:t>
            </a:r>
            <a:endParaRPr lang="ru-RU" sz="180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3833237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>
                <a:solidFill>
                  <a:schemeClr val="bg1"/>
                </a:solidFill>
              </a:rPr>
              <a:t>Контакты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+7 (962</a:t>
            </a:r>
            <a:r>
              <a:rPr lang="ru-RU" sz="28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) 423-95-75</a:t>
            </a:r>
            <a:endParaRPr lang="ru-RU">
              <a:solidFill>
                <a:schemeClr val="bg1"/>
              </a:solidFill>
            </a:endParaRPr>
          </a:p>
          <a:p>
            <a:pPr>
              <a:lnSpc>
                <a:spcPts val="4360"/>
              </a:lnSpc>
            </a:pPr>
            <a:r>
              <a:rPr lang="en-US" sz="280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pavelrozanov@citrarubiconem.ru</a:t>
            </a:r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7F17BC-B17D-188B-DEE4-038522EE83B9}"/>
              </a:ext>
            </a:extLst>
          </p:cNvPr>
          <p:cNvSpPr txBox="1"/>
          <p:nvPr/>
        </p:nvSpPr>
        <p:spPr>
          <a:xfrm>
            <a:off x="813471" y="6251921"/>
            <a:ext cx="6212541" cy="11541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ru-RU" sz="3600">
                <a:solidFill>
                  <a:schemeClr val="bg1"/>
                </a:solidFill>
                <a:latin typeface="Open Sans"/>
              </a:rPr>
              <a:t>Павел Розанов</a:t>
            </a:r>
            <a:endParaRPr lang="ru-RU" sz="3600">
              <a:solidFill>
                <a:schemeClr val="bg1"/>
              </a:solidFill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ru-RU" sz="2800" i="1">
                <a:solidFill>
                  <a:schemeClr val="bg1"/>
                </a:solidFill>
                <a:latin typeface="Open Sans"/>
              </a:rPr>
              <a:t>Лидер проекта</a:t>
            </a:r>
          </a:p>
        </p:txBody>
      </p:sp>
      <p:pic>
        <p:nvPicPr>
          <p:cNvPr id="8" name="Рисунок 7" descr="Изображение выглядит как текст, снимок экрана, Шрифт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A278A754-D64F-C98D-BC7D-DEAD244D96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669" t="35721" r="14965" b="30712"/>
          <a:stretch/>
        </p:blipFill>
        <p:spPr>
          <a:xfrm>
            <a:off x="10051224" y="6007290"/>
            <a:ext cx="3154540" cy="29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F6784E-6852-4EC6-93B9-B2F40371A23B}">
  <ds:schemaRefs>
    <ds:schemaRef ds:uri="dae585fd-f7dc-4d5a-b1b8-e5742ef77c8f"/>
    <ds:schemaRef ds:uri="f3f21cfc-4d3e-42b1-8a95-d7209818f9d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Произвольный</PresentationFormat>
  <Slides>13</Slides>
  <Notes>0</Notes>
  <HiddenSlides>0</HiddenSlide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ОБЛОЖКИ</vt:lpstr>
      <vt:lpstr>РАЗДЕЛИТЕЛИ</vt:lpstr>
      <vt:lpstr>«Прогрессивная лазерная связь»</vt:lpstr>
      <vt:lpstr>Актуальность проекта</vt:lpstr>
      <vt:lpstr>Проблема</vt:lpstr>
      <vt:lpstr>Решение</vt:lpstr>
      <vt:lpstr>Конкуренты</vt:lpstr>
      <vt:lpstr>Рынок</vt:lpstr>
      <vt:lpstr>Потенциальные покупатели</vt:lpstr>
      <vt:lpstr>Бизнес модель</vt:lpstr>
      <vt:lpstr>Маркетинговая стратегия</vt:lpstr>
      <vt:lpstr>Текущие результаты</vt:lpstr>
      <vt:lpstr>Планы развития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revision>10</cp:revision>
  <dcterms:created xsi:type="dcterms:W3CDTF">2021-03-01T12:07:13Z</dcterms:created>
  <dcterms:modified xsi:type="dcterms:W3CDTF">2023-12-09T16:07:34Z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