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4630400" cy="8229600"/>
  <p:notesSz cx="8229600" cy="14630400"/>
  <p:embeddedFontLst>
    <p:embeddedFont>
      <p:font typeface="Tomorrow" panose="020B0604020202020204" charset="0"/>
      <p:regular r:id="rId13"/>
    </p:embeddedFon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Tomorrow Semi Bold" panose="020B0604020202020204" charset="0"/>
      <p:regular r:id="rId18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3852784F-B490-477C-A56E-044FF3E4D972}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95" d="100"/>
          <a:sy n="95" d="100"/>
        </p:scale>
        <p:origin x="34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877161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FEFE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CFCFC"/>
          </a:solidFill>
          <a:ln/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FEFE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CFCFC"/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FEFE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CFCFC"/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FEFE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CFCFC"/>
          </a:solidFill>
          <a:ln/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FEFE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CFCFC"/>
          </a:solidFill>
          <a:ln/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FEFE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CFCFC"/>
          </a:solidFill>
          <a:ln/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FEFE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CFCFC"/>
          </a:solidFill>
          <a:ln/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FEFE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CFCFC"/>
          </a:solidFill>
          <a:ln/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FEFE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CFCFC"/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Bi.zone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64036" y="2500789"/>
            <a:ext cx="6172200" cy="771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6050"/>
              </a:lnSpc>
              <a:buNone/>
            </a:pPr>
            <a:r>
              <a:rPr lang="en-US" sz="8800" b="1" dirty="0">
                <a:solidFill>
                  <a:srgbClr val="1D1D1B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VirtualNET</a:t>
            </a:r>
            <a:r>
              <a:rPr lang="en-US" sz="4850" dirty="0">
                <a:solidFill>
                  <a:srgbClr val="1D1D1B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 </a:t>
            </a:r>
            <a:endParaRPr lang="en-US" sz="4850" dirty="0"/>
          </a:p>
        </p:txBody>
      </p:sp>
      <p:sp>
        <p:nvSpPr>
          <p:cNvPr id="4" name="Text 1"/>
          <p:cNvSpPr/>
          <p:nvPr/>
        </p:nvSpPr>
        <p:spPr>
          <a:xfrm>
            <a:off x="864037" y="3272314"/>
            <a:ext cx="7415927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endParaRPr lang="en-US" sz="1900" dirty="0"/>
          </a:p>
        </p:txBody>
      </p:sp>
      <p:sp>
        <p:nvSpPr>
          <p:cNvPr id="5" name="Text 2"/>
          <p:cNvSpPr/>
          <p:nvPr/>
        </p:nvSpPr>
        <p:spPr>
          <a:xfrm>
            <a:off x="864037" y="3945017"/>
            <a:ext cx="7415927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endParaRPr lang="en-US" sz="1900" dirty="0"/>
          </a:p>
        </p:txBody>
      </p:sp>
      <p:sp>
        <p:nvSpPr>
          <p:cNvPr id="6" name="Text 3"/>
          <p:cNvSpPr/>
          <p:nvPr/>
        </p:nvSpPr>
        <p:spPr>
          <a:xfrm>
            <a:off x="674191" y="5692894"/>
            <a:ext cx="7415927" cy="14812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850"/>
              </a:lnSpc>
              <a:buNone/>
            </a:pPr>
            <a:r>
              <a:rPr lang="en-US" sz="240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Лидера проекта - </a:t>
            </a:r>
            <a:r>
              <a:rPr lang="en-US" sz="2400" dirty="0" err="1" smtClean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Кожевников</a:t>
            </a:r>
            <a:r>
              <a:rPr lang="en-US" sz="2400" dirty="0" smtClean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 </a:t>
            </a:r>
            <a:r>
              <a:rPr lang="en-US" sz="2400" dirty="0" err="1" smtClean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Даниил</a:t>
            </a:r>
            <a:r>
              <a:rPr lang="en-US" sz="2400" dirty="0" smtClean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 </a:t>
            </a:r>
            <a:r>
              <a:rPr lang="en-US" sz="2400" dirty="0" err="1" smtClean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Вячеславович</a:t>
            </a:r>
            <a:r>
              <a:rPr lang="en-US" sz="240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
Наставник - </a:t>
            </a:r>
            <a:r>
              <a:rPr lang="en-US" sz="2400" dirty="0" err="1" smtClean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Ардашев</a:t>
            </a:r>
            <a:r>
              <a:rPr lang="en-US" sz="2400" dirty="0" smtClean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 </a:t>
            </a:r>
            <a:r>
              <a:rPr lang="en-US" sz="2400" dirty="0" err="1" smtClean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Дмитри</a:t>
            </a:r>
            <a:r>
              <a:rPr lang="ru-RU" sz="240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й</a:t>
            </a:r>
            <a:r>
              <a:rPr lang="en-US" sz="2400" dirty="0" smtClean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 </a:t>
            </a:r>
            <a:r>
              <a:rPr lang="en-US" sz="2400" dirty="0" err="1" smtClean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Васильевич</a:t>
            </a:r>
            <a:r>
              <a:rPr lang="en-US" sz="2400" dirty="0" smtClean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 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64037" y="1412915"/>
            <a:ext cx="10342245" cy="771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6050"/>
              </a:lnSpc>
              <a:buNone/>
            </a:pPr>
            <a:r>
              <a:rPr lang="en-US" sz="4850" dirty="0">
                <a:solidFill>
                  <a:srgbClr val="1D1D1B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Проблема и целевая аудитория</a:t>
            </a:r>
            <a:endParaRPr lang="en-US" sz="4850" dirty="0"/>
          </a:p>
        </p:txBody>
      </p:sp>
      <p:sp>
        <p:nvSpPr>
          <p:cNvPr id="3" name="Text 1"/>
          <p:cNvSpPr/>
          <p:nvPr/>
        </p:nvSpPr>
        <p:spPr>
          <a:xfrm>
            <a:off x="864037" y="2801541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dirty="0">
                <a:solidFill>
                  <a:srgbClr val="1D1D1B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Проблема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864037" y="3434120"/>
            <a:ext cx="6150054" cy="31603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Малые предприятия и учебные заведения сталкиваются с высокой стоимостью и сложностью управления виртуальными машинами, что затрудняет доступ к виртуальной инфраструктуре и моделированию реальных сценариев, таких как кибератаки. Текущие решения на рынке слишком дорогие или сложные в установке и эксплуатации.</a:t>
            </a:r>
            <a:endParaRPr lang="en-US" sz="1900" dirty="0"/>
          </a:p>
        </p:txBody>
      </p:sp>
      <p:sp>
        <p:nvSpPr>
          <p:cNvPr id="5" name="Text 3"/>
          <p:cNvSpPr/>
          <p:nvPr/>
        </p:nvSpPr>
        <p:spPr>
          <a:xfrm>
            <a:off x="7623929" y="2801541"/>
            <a:ext cx="3193375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dirty="0">
                <a:solidFill>
                  <a:srgbClr val="1D1D1B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Целевая аудитория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8018859" y="3434120"/>
            <a:ext cx="5755124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3100"/>
              </a:lnSpc>
              <a:buSzPct val="100000"/>
              <a:buChar char="•"/>
            </a:pPr>
            <a:r>
              <a:rPr lang="en-US" sz="190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Учебные заведения, которым нужны доступные инструменты для моделирования кибератак и защиты в учебном процессе.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8018859" y="4705588"/>
            <a:ext cx="5755124" cy="1580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3100"/>
              </a:lnSpc>
              <a:buSzPct val="100000"/>
              <a:buChar char="•"/>
            </a:pPr>
            <a:r>
              <a:rPr lang="en-US" sz="190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Малые предприятия, нуждающиеся в управлении своей виртуальной инфраструктурой без значительных затрат на специализированное ПО.</a:t>
            </a:r>
            <a:endParaRPr lang="en-US" sz="1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70783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58190" y="3304342"/>
            <a:ext cx="5637728" cy="6769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300"/>
              </a:lnSpc>
              <a:buNone/>
            </a:pPr>
            <a:r>
              <a:rPr lang="en-US" sz="4250" dirty="0">
                <a:solidFill>
                  <a:srgbClr val="1D1D1B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Описание продукта</a:t>
            </a:r>
            <a:endParaRPr lang="en-US" sz="4250" dirty="0"/>
          </a:p>
        </p:txBody>
      </p:sp>
      <p:sp>
        <p:nvSpPr>
          <p:cNvPr id="4" name="Shape 1"/>
          <p:cNvSpPr/>
          <p:nvPr/>
        </p:nvSpPr>
        <p:spPr>
          <a:xfrm>
            <a:off x="758190" y="4306253"/>
            <a:ext cx="6448782" cy="3326725"/>
          </a:xfrm>
          <a:prstGeom prst="roundRect">
            <a:avLst>
              <a:gd name="adj" fmla="val 977"/>
            </a:avLst>
          </a:prstGeom>
          <a:solidFill>
            <a:srgbClr val="F0EAEA"/>
          </a:solidFill>
          <a:ln/>
        </p:spPr>
      </p:sp>
      <p:sp>
        <p:nvSpPr>
          <p:cNvPr id="5" name="Text 2"/>
          <p:cNvSpPr/>
          <p:nvPr/>
        </p:nvSpPr>
        <p:spPr>
          <a:xfrm>
            <a:off x="974765" y="4522827"/>
            <a:ext cx="4225409" cy="3383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650"/>
              </a:lnSpc>
              <a:buNone/>
            </a:pPr>
            <a:r>
              <a:rPr lang="en-US" sz="2100" dirty="0">
                <a:solidFill>
                  <a:srgbClr val="61615C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Как решают проблему сейчас</a:t>
            </a:r>
            <a:endParaRPr lang="en-US" sz="2100" dirty="0"/>
          </a:p>
        </p:txBody>
      </p:sp>
      <p:sp>
        <p:nvSpPr>
          <p:cNvPr id="6" name="Text 3"/>
          <p:cNvSpPr/>
          <p:nvPr/>
        </p:nvSpPr>
        <p:spPr>
          <a:xfrm>
            <a:off x="974765" y="4991100"/>
            <a:ext cx="6015633" cy="17323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700"/>
              </a:lnSpc>
              <a:buNone/>
            </a:pPr>
            <a:r>
              <a:rPr lang="en-US" sz="170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На текущий момент для управления виртуальной инфраструктурой используются решения, такие как </a:t>
            </a:r>
            <a:r>
              <a:rPr lang="en-US" sz="1700" u="sng" dirty="0">
                <a:solidFill>
                  <a:srgbClr val="1D1D1B"/>
                </a:solidFill>
                <a:latin typeface="Tomorrow" pitchFamily="34" charset="0"/>
                <a:ea typeface="Tomorrow" pitchFamily="34" charset="-122"/>
                <a:cs typeface="Tomorrow" pitchFamily="34" charset="-120"/>
                <a:hlinkClick r:id="rId4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Bi.zone</a:t>
            </a:r>
            <a:r>
              <a:rPr lang="en-US" sz="170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 и Solar, которые требуют значительных финансовых вложений и технической квалификации для настройки.</a:t>
            </a:r>
            <a:endParaRPr lang="en-US" sz="1700" dirty="0"/>
          </a:p>
        </p:txBody>
      </p:sp>
      <p:sp>
        <p:nvSpPr>
          <p:cNvPr id="7" name="Shape 4"/>
          <p:cNvSpPr/>
          <p:nvPr/>
        </p:nvSpPr>
        <p:spPr>
          <a:xfrm>
            <a:off x="7423547" y="4306253"/>
            <a:ext cx="6448782" cy="3326725"/>
          </a:xfrm>
          <a:prstGeom prst="roundRect">
            <a:avLst>
              <a:gd name="adj" fmla="val 977"/>
            </a:avLst>
          </a:prstGeom>
          <a:solidFill>
            <a:srgbClr val="F0EAEA"/>
          </a:solidFill>
          <a:ln/>
        </p:spPr>
      </p:sp>
      <p:sp>
        <p:nvSpPr>
          <p:cNvPr id="8" name="Text 5"/>
          <p:cNvSpPr/>
          <p:nvPr/>
        </p:nvSpPr>
        <p:spPr>
          <a:xfrm>
            <a:off x="7640122" y="4522827"/>
            <a:ext cx="2808803" cy="3383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650"/>
              </a:lnSpc>
              <a:buNone/>
            </a:pPr>
            <a:r>
              <a:rPr lang="en-US" sz="2100" dirty="0">
                <a:solidFill>
                  <a:srgbClr val="61615C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Что предлагаем мы</a:t>
            </a:r>
            <a:endParaRPr lang="en-US" sz="2100" dirty="0"/>
          </a:p>
        </p:txBody>
      </p:sp>
      <p:sp>
        <p:nvSpPr>
          <p:cNvPr id="9" name="Text 6"/>
          <p:cNvSpPr/>
          <p:nvPr/>
        </p:nvSpPr>
        <p:spPr>
          <a:xfrm>
            <a:off x="7640122" y="4991100"/>
            <a:ext cx="6015633" cy="24253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700"/>
              </a:lnSpc>
              <a:buNone/>
            </a:pPr>
            <a:r>
              <a:rPr lang="en-US" sz="170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VirtualNET предлагает простой и доступный интерфейс для управления виртуальными машинами, который не требует специальных навыков и больших затрат. Ключевая технология продукта – использование веб-интерфейса и системы мониторинга MRTG для управления и контроля ресурсов виртуальных машин в режиме реального времени.</a:t>
            </a:r>
            <a:endParaRPr lang="en-US" sz="1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64037" y="1027152"/>
            <a:ext cx="12902327" cy="1543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6050"/>
              </a:lnSpc>
              <a:buNone/>
            </a:pPr>
            <a:r>
              <a:rPr lang="en-US" sz="4850" dirty="0">
                <a:solidFill>
                  <a:srgbClr val="1D1D1B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Бизнес-модель и ценностное предложение</a:t>
            </a:r>
            <a:endParaRPr lang="en-US" sz="4850" dirty="0"/>
          </a:p>
        </p:txBody>
      </p:sp>
      <p:sp>
        <p:nvSpPr>
          <p:cNvPr id="3" name="Text 1"/>
          <p:cNvSpPr/>
          <p:nvPr/>
        </p:nvSpPr>
        <p:spPr>
          <a:xfrm>
            <a:off x="864037" y="3187303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dirty="0">
                <a:solidFill>
                  <a:srgbClr val="1D1D1B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Бизнес-модель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864037" y="3819882"/>
            <a:ext cx="6150054" cy="1580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VirtualNET будет предлагаться по модели подписки для учебных заведений и малых предприятий. Также предусмотрена лицензия для индивидуального использования.</a:t>
            </a:r>
            <a:endParaRPr lang="en-US" sz="1900" dirty="0"/>
          </a:p>
        </p:txBody>
      </p:sp>
      <p:sp>
        <p:nvSpPr>
          <p:cNvPr id="5" name="Text 3"/>
          <p:cNvSpPr/>
          <p:nvPr/>
        </p:nvSpPr>
        <p:spPr>
          <a:xfrm>
            <a:off x="7623929" y="3187303"/>
            <a:ext cx="4238506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dirty="0">
                <a:solidFill>
                  <a:srgbClr val="1D1D1B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Ценностное предложение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7623929" y="3819882"/>
            <a:ext cx="6150054" cy="31603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VirtualNET предоставляет доступное решение для управления виртуальной инфраструктурой, которое снижает затраты на оборудование и программное обеспечение, позволяя пользователям легко управлять виртуальными машинами через веб-интерфейс. Основные преимущества – простота использования и низкая стоимость.</a:t>
            </a:r>
            <a:endParaRPr lang="en-US" sz="1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849154" y="234375"/>
            <a:ext cx="7751802" cy="7580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950"/>
              </a:lnSpc>
              <a:buNone/>
            </a:pPr>
            <a:r>
              <a:rPr lang="en-US" sz="4750" dirty="0" smtClean="0">
                <a:solidFill>
                  <a:srgbClr val="1D1D1B"/>
                </a:solidFill>
                <a:latin typeface="Tomorrow Semi Bold" pitchFamily="34" charset="0"/>
              </a:rPr>
              <a:t>MVP</a:t>
            </a:r>
            <a:endParaRPr lang="en-US" sz="4750" dirty="0"/>
          </a:p>
        </p:txBody>
      </p:sp>
      <p:pic>
        <p:nvPicPr>
          <p:cNvPr id="12" name="2024-11-26 01-38-32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811421" y="1155560"/>
            <a:ext cx="10970082" cy="61706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72095" y="446961"/>
            <a:ext cx="11667053" cy="5080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4000"/>
              </a:lnSpc>
              <a:buNone/>
            </a:pPr>
            <a:r>
              <a:rPr lang="en-US" sz="3200" dirty="0">
                <a:solidFill>
                  <a:srgbClr val="1D1D1B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Маркетинг и продвижение инновационного продукта</a:t>
            </a:r>
            <a:endParaRPr lang="en-US" sz="32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095" y="3744813"/>
            <a:ext cx="812840" cy="13005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628775" y="1442561"/>
            <a:ext cx="2032040" cy="2539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600" b="1" dirty="0">
                <a:solidFill>
                  <a:srgbClr val="61615C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Рынок</a:t>
            </a:r>
            <a:endParaRPr lang="en-US" sz="1600" b="1" dirty="0"/>
          </a:p>
        </p:txBody>
      </p:sp>
      <p:sp>
        <p:nvSpPr>
          <p:cNvPr id="5" name="Text 2"/>
          <p:cNvSpPr/>
          <p:nvPr/>
        </p:nvSpPr>
        <p:spPr>
          <a:xfrm>
            <a:off x="1628775" y="1925221"/>
            <a:ext cx="12429530" cy="3514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60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Рынок виртуальных инфраструктур и облачных решений постоянно растет, особенно в сегментах образования и малого бизнеса.</a:t>
            </a:r>
            <a:endParaRPr lang="en-US" sz="16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095" y="5045333"/>
            <a:ext cx="812840" cy="130052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628775" y="2743081"/>
            <a:ext cx="2362795" cy="2539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600" b="1" dirty="0">
                <a:solidFill>
                  <a:srgbClr val="61615C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Каналы продвижения</a:t>
            </a:r>
            <a:endParaRPr lang="en-US" sz="1600" b="1" dirty="0"/>
          </a:p>
        </p:txBody>
      </p:sp>
      <p:sp>
        <p:nvSpPr>
          <p:cNvPr id="8" name="Text 4"/>
          <p:cNvSpPr/>
          <p:nvPr/>
        </p:nvSpPr>
        <p:spPr>
          <a:xfrm>
            <a:off x="1628775" y="3296007"/>
            <a:ext cx="12429530" cy="2812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60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Мы планируем использовать следующие каналы для продвижения продукта:</a:t>
            </a:r>
            <a:endParaRPr lang="en-US" sz="160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2095" y="6345852"/>
            <a:ext cx="812840" cy="1300520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628775" y="4043601"/>
            <a:ext cx="2032040" cy="2539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600" dirty="0">
                <a:solidFill>
                  <a:srgbClr val="61615C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Целевая реклама</a:t>
            </a:r>
            <a:endParaRPr lang="en-US" sz="1600" dirty="0"/>
          </a:p>
        </p:txBody>
      </p:sp>
      <p:sp>
        <p:nvSpPr>
          <p:cNvPr id="11" name="Text 6"/>
          <p:cNvSpPr/>
          <p:nvPr/>
        </p:nvSpPr>
        <p:spPr>
          <a:xfrm>
            <a:off x="1628775" y="4395073"/>
            <a:ext cx="12429530" cy="2600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25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Целевая реклама на специализированных образовательных платформах и форумах.</a:t>
            </a:r>
            <a:endParaRPr lang="en-US" sz="1250" dirty="0"/>
          </a:p>
        </p:txBody>
      </p:sp>
      <p:sp>
        <p:nvSpPr>
          <p:cNvPr id="13" name="Text 7"/>
          <p:cNvSpPr/>
          <p:nvPr/>
        </p:nvSpPr>
        <p:spPr>
          <a:xfrm>
            <a:off x="1628775" y="5344120"/>
            <a:ext cx="2668548" cy="2539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600" dirty="0">
                <a:solidFill>
                  <a:srgbClr val="61615C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Участие в мероприятиях</a:t>
            </a:r>
            <a:endParaRPr lang="en-US" sz="1600" dirty="0"/>
          </a:p>
        </p:txBody>
      </p:sp>
      <p:sp>
        <p:nvSpPr>
          <p:cNvPr id="14" name="Text 8"/>
          <p:cNvSpPr/>
          <p:nvPr/>
        </p:nvSpPr>
        <p:spPr>
          <a:xfrm>
            <a:off x="1628775" y="5695593"/>
            <a:ext cx="12429530" cy="2600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25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Участие в IT-конференциях и образовательных мероприятиях.</a:t>
            </a:r>
            <a:endParaRPr lang="en-US" sz="1250" dirty="0"/>
          </a:p>
        </p:txBody>
      </p:sp>
      <p:sp>
        <p:nvSpPr>
          <p:cNvPr id="16" name="Text 9"/>
          <p:cNvSpPr/>
          <p:nvPr/>
        </p:nvSpPr>
        <p:spPr>
          <a:xfrm>
            <a:off x="1628775" y="6644640"/>
            <a:ext cx="2693789" cy="2539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600" dirty="0">
                <a:solidFill>
                  <a:srgbClr val="61615C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Партнерские программы</a:t>
            </a:r>
            <a:endParaRPr lang="en-US" sz="1600" dirty="0"/>
          </a:p>
        </p:txBody>
      </p:sp>
      <p:sp>
        <p:nvSpPr>
          <p:cNvPr id="17" name="Text 10"/>
          <p:cNvSpPr/>
          <p:nvPr/>
        </p:nvSpPr>
        <p:spPr>
          <a:xfrm>
            <a:off x="1628775" y="6996113"/>
            <a:ext cx="12429530" cy="2600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25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Партнерские программы с учебными заведениями и бизнес-инкубаторами.</a:t>
            </a:r>
            <a:endParaRPr lang="en-US" sz="12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51046" y="590074"/>
            <a:ext cx="7739539" cy="6705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250"/>
              </a:lnSpc>
              <a:buNone/>
            </a:pPr>
            <a:r>
              <a:rPr lang="en-US" sz="4200" dirty="0">
                <a:solidFill>
                  <a:srgbClr val="1D1D1B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Финансы и Unit-экономика</a:t>
            </a:r>
            <a:endParaRPr lang="en-US" sz="4200" dirty="0"/>
          </a:p>
        </p:txBody>
      </p:sp>
      <p:sp>
        <p:nvSpPr>
          <p:cNvPr id="3" name="Shape 1"/>
          <p:cNvSpPr/>
          <p:nvPr/>
        </p:nvSpPr>
        <p:spPr>
          <a:xfrm>
            <a:off x="751046" y="1689735"/>
            <a:ext cx="13128308" cy="3094792"/>
          </a:xfrm>
          <a:prstGeom prst="roundRect">
            <a:avLst>
              <a:gd name="adj" fmla="val 1040"/>
            </a:avLst>
          </a:prstGeom>
          <a:noFill/>
          <a:ln w="7620">
            <a:solidFill>
              <a:srgbClr val="000000">
                <a:alpha val="8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58666" y="1697355"/>
            <a:ext cx="13113068" cy="615910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5" name="Text 3"/>
          <p:cNvSpPr/>
          <p:nvPr/>
        </p:nvSpPr>
        <p:spPr>
          <a:xfrm>
            <a:off x="973217" y="1833682"/>
            <a:ext cx="6123623" cy="3432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00"/>
              </a:lnSpc>
              <a:buNone/>
            </a:pPr>
            <a:r>
              <a:rPr lang="en-US" sz="165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Статья расходов</a:t>
            </a:r>
            <a:endParaRPr lang="en-US" sz="1650" dirty="0"/>
          </a:p>
        </p:txBody>
      </p:sp>
      <p:sp>
        <p:nvSpPr>
          <p:cNvPr id="6" name="Text 4"/>
          <p:cNvSpPr/>
          <p:nvPr/>
        </p:nvSpPr>
        <p:spPr>
          <a:xfrm>
            <a:off x="7533561" y="1833682"/>
            <a:ext cx="6123623" cy="3432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00"/>
              </a:lnSpc>
              <a:buNone/>
            </a:pPr>
            <a:r>
              <a:rPr lang="en-US" sz="165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Процент</a:t>
            </a:r>
            <a:endParaRPr lang="en-US" sz="1650" dirty="0"/>
          </a:p>
        </p:txBody>
      </p:sp>
      <p:sp>
        <p:nvSpPr>
          <p:cNvPr id="7" name="Shape 5"/>
          <p:cNvSpPr/>
          <p:nvPr/>
        </p:nvSpPr>
        <p:spPr>
          <a:xfrm>
            <a:off x="758666" y="2313265"/>
            <a:ext cx="13113068" cy="615910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8" name="Text 6"/>
          <p:cNvSpPr/>
          <p:nvPr/>
        </p:nvSpPr>
        <p:spPr>
          <a:xfrm>
            <a:off x="973217" y="2449592"/>
            <a:ext cx="6123623" cy="3432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00"/>
              </a:lnSpc>
              <a:buNone/>
            </a:pPr>
            <a:r>
              <a:rPr lang="en-US" sz="165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Разработка продукта</a:t>
            </a:r>
            <a:endParaRPr lang="en-US" sz="1650" dirty="0"/>
          </a:p>
        </p:txBody>
      </p:sp>
      <p:sp>
        <p:nvSpPr>
          <p:cNvPr id="9" name="Text 7"/>
          <p:cNvSpPr/>
          <p:nvPr/>
        </p:nvSpPr>
        <p:spPr>
          <a:xfrm>
            <a:off x="7533561" y="2449592"/>
            <a:ext cx="6123623" cy="3432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00"/>
              </a:lnSpc>
              <a:buNone/>
            </a:pPr>
            <a:r>
              <a:rPr lang="en-US" sz="165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35%</a:t>
            </a:r>
            <a:endParaRPr lang="en-US" sz="1650" dirty="0"/>
          </a:p>
        </p:txBody>
      </p:sp>
      <p:sp>
        <p:nvSpPr>
          <p:cNvPr id="10" name="Shape 8"/>
          <p:cNvSpPr/>
          <p:nvPr/>
        </p:nvSpPr>
        <p:spPr>
          <a:xfrm>
            <a:off x="758666" y="2929176"/>
            <a:ext cx="13113068" cy="615910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1" name="Text 9"/>
          <p:cNvSpPr/>
          <p:nvPr/>
        </p:nvSpPr>
        <p:spPr>
          <a:xfrm>
            <a:off x="973217" y="3065502"/>
            <a:ext cx="6123623" cy="3432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00"/>
              </a:lnSpc>
              <a:buNone/>
            </a:pPr>
            <a:r>
              <a:rPr lang="en-US" sz="165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Маркетинг и продвижение</a:t>
            </a:r>
            <a:endParaRPr lang="en-US" sz="1650" dirty="0"/>
          </a:p>
        </p:txBody>
      </p:sp>
      <p:sp>
        <p:nvSpPr>
          <p:cNvPr id="12" name="Text 10"/>
          <p:cNvSpPr/>
          <p:nvPr/>
        </p:nvSpPr>
        <p:spPr>
          <a:xfrm>
            <a:off x="7533561" y="3065502"/>
            <a:ext cx="6123623" cy="3432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00"/>
              </a:lnSpc>
              <a:buNone/>
            </a:pPr>
            <a:r>
              <a:rPr lang="en-US" sz="165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25%</a:t>
            </a:r>
            <a:endParaRPr lang="en-US" sz="1650" dirty="0"/>
          </a:p>
        </p:txBody>
      </p:sp>
      <p:sp>
        <p:nvSpPr>
          <p:cNvPr id="13" name="Shape 11"/>
          <p:cNvSpPr/>
          <p:nvPr/>
        </p:nvSpPr>
        <p:spPr>
          <a:xfrm>
            <a:off x="758666" y="3545086"/>
            <a:ext cx="13113068" cy="615910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4" name="Text 12"/>
          <p:cNvSpPr/>
          <p:nvPr/>
        </p:nvSpPr>
        <p:spPr>
          <a:xfrm>
            <a:off x="973217" y="3681413"/>
            <a:ext cx="6123623" cy="3432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00"/>
              </a:lnSpc>
              <a:buNone/>
            </a:pPr>
            <a:r>
              <a:rPr lang="en-US" sz="165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Поддержка и обслуживание серверов</a:t>
            </a:r>
            <a:endParaRPr lang="en-US" sz="1650" dirty="0"/>
          </a:p>
        </p:txBody>
      </p:sp>
      <p:sp>
        <p:nvSpPr>
          <p:cNvPr id="15" name="Text 13"/>
          <p:cNvSpPr/>
          <p:nvPr/>
        </p:nvSpPr>
        <p:spPr>
          <a:xfrm>
            <a:off x="7533561" y="3681413"/>
            <a:ext cx="6123623" cy="3432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00"/>
              </a:lnSpc>
              <a:buNone/>
            </a:pPr>
            <a:r>
              <a:rPr lang="en-US" sz="165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15%</a:t>
            </a:r>
            <a:endParaRPr lang="en-US" sz="1650" dirty="0"/>
          </a:p>
        </p:txBody>
      </p:sp>
      <p:sp>
        <p:nvSpPr>
          <p:cNvPr id="16" name="Shape 14"/>
          <p:cNvSpPr/>
          <p:nvPr/>
        </p:nvSpPr>
        <p:spPr>
          <a:xfrm>
            <a:off x="758666" y="4160996"/>
            <a:ext cx="13113068" cy="615910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7" name="Text 15"/>
          <p:cNvSpPr/>
          <p:nvPr/>
        </p:nvSpPr>
        <p:spPr>
          <a:xfrm>
            <a:off x="973217" y="4297323"/>
            <a:ext cx="6123623" cy="3432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00"/>
              </a:lnSpc>
              <a:buNone/>
            </a:pPr>
            <a:r>
              <a:rPr lang="en-US" sz="165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Административные расходы</a:t>
            </a:r>
            <a:endParaRPr lang="en-US" sz="1650" dirty="0"/>
          </a:p>
        </p:txBody>
      </p:sp>
      <p:sp>
        <p:nvSpPr>
          <p:cNvPr id="18" name="Text 16"/>
          <p:cNvSpPr/>
          <p:nvPr/>
        </p:nvSpPr>
        <p:spPr>
          <a:xfrm>
            <a:off x="7533561" y="4297323"/>
            <a:ext cx="6123623" cy="3432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00"/>
              </a:lnSpc>
              <a:buNone/>
            </a:pPr>
            <a:r>
              <a:rPr lang="en-US" sz="165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25%</a:t>
            </a:r>
            <a:endParaRPr lang="en-US" sz="1650" dirty="0"/>
          </a:p>
        </p:txBody>
      </p:sp>
      <p:sp>
        <p:nvSpPr>
          <p:cNvPr id="19" name="Text 17"/>
          <p:cNvSpPr/>
          <p:nvPr/>
        </p:nvSpPr>
        <p:spPr>
          <a:xfrm>
            <a:off x="751046" y="5025866"/>
            <a:ext cx="13128308" cy="3432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00"/>
              </a:lnSpc>
              <a:buNone/>
            </a:pPr>
            <a:r>
              <a:rPr lang="en-US" sz="165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Unit-экономика:</a:t>
            </a:r>
            <a:endParaRPr lang="en-US" sz="1650" dirty="0"/>
          </a:p>
        </p:txBody>
      </p:sp>
      <p:sp>
        <p:nvSpPr>
          <p:cNvPr id="20" name="Text 18"/>
          <p:cNvSpPr/>
          <p:nvPr/>
        </p:nvSpPr>
        <p:spPr>
          <a:xfrm>
            <a:off x="1094184" y="5610463"/>
            <a:ext cx="12785169" cy="3432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700"/>
              </a:lnSpc>
              <a:buSzPct val="100000"/>
              <a:buChar char="•"/>
            </a:pPr>
            <a:r>
              <a:rPr lang="en-US" sz="165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Стоимость разработки и поддержки – это затраты на команду разработчиков, поддержку сервера и маркетинг.</a:t>
            </a:r>
            <a:endParaRPr lang="en-US" sz="1650" dirty="0"/>
          </a:p>
        </p:txBody>
      </p:sp>
      <p:sp>
        <p:nvSpPr>
          <p:cNvPr id="21" name="Text 19"/>
          <p:cNvSpPr/>
          <p:nvPr/>
        </p:nvSpPr>
        <p:spPr>
          <a:xfrm>
            <a:off x="1094184" y="6028730"/>
            <a:ext cx="12785169" cy="6865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700"/>
              </a:lnSpc>
              <a:buSzPct val="100000"/>
              <a:buChar char="•"/>
            </a:pPr>
            <a:r>
              <a:rPr lang="en-US" sz="165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Доходы: Основной источник доходов – подписки пользователей (B2B и B2C). Также возможны дополнительные доходы от консультационных услуг и поддержки.</a:t>
            </a:r>
            <a:endParaRPr lang="en-US" sz="1650" dirty="0"/>
          </a:p>
        </p:txBody>
      </p:sp>
      <p:sp>
        <p:nvSpPr>
          <p:cNvPr id="22" name="Text 20"/>
          <p:cNvSpPr/>
          <p:nvPr/>
        </p:nvSpPr>
        <p:spPr>
          <a:xfrm>
            <a:off x="751046" y="6956584"/>
            <a:ext cx="13128308" cy="6865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700"/>
              </a:lnSpc>
              <a:buNone/>
            </a:pPr>
            <a:r>
              <a:rPr lang="en-US" sz="165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Срок выхода на точку безубыточности: Ожидается через 1,5 года после запуска массовых продаж и привлечения первых 100 корпоративных клиентов.</a:t>
            </a:r>
            <a:endParaRPr lang="en-US" sz="16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3416" y="521256"/>
            <a:ext cx="11463218" cy="5924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4650"/>
              </a:lnSpc>
              <a:buNone/>
            </a:pPr>
            <a:r>
              <a:rPr lang="en-US" sz="3700" dirty="0">
                <a:solidFill>
                  <a:srgbClr val="1D1D1B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Дорожная карта развития проекта и команда</a:t>
            </a:r>
            <a:endParaRPr lang="en-US" sz="3700" dirty="0"/>
          </a:p>
        </p:txBody>
      </p:sp>
      <p:pic>
        <p:nvPicPr>
          <p:cNvPr id="30" name="Рисунок 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876" y="1350954"/>
            <a:ext cx="14151239" cy="284309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64036" y="1501857"/>
            <a:ext cx="6059277" cy="6171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4850"/>
              </a:lnSpc>
              <a:buNone/>
            </a:pPr>
            <a:r>
              <a:rPr lang="en-US" sz="4800" dirty="0">
                <a:solidFill>
                  <a:srgbClr val="1D1D1B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Команда проекта:</a:t>
            </a:r>
            <a:endParaRPr lang="en-US" sz="4800" dirty="0"/>
          </a:p>
        </p:txBody>
      </p:sp>
      <p:sp>
        <p:nvSpPr>
          <p:cNvPr id="3" name="Text 1"/>
          <p:cNvSpPr/>
          <p:nvPr/>
        </p:nvSpPr>
        <p:spPr>
          <a:xfrm>
            <a:off x="1258967" y="2996982"/>
            <a:ext cx="12507397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100"/>
              </a:lnSpc>
              <a:buSzPct val="100000"/>
              <a:buChar char="•"/>
            </a:pPr>
            <a:r>
              <a:rPr lang="en-US" sz="360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Разработчик - Данил</a:t>
            </a:r>
            <a:endParaRPr lang="en-US" sz="3600" dirty="0"/>
          </a:p>
        </p:txBody>
      </p:sp>
      <p:sp>
        <p:nvSpPr>
          <p:cNvPr id="4" name="Text 2"/>
          <p:cNvSpPr/>
          <p:nvPr/>
        </p:nvSpPr>
        <p:spPr>
          <a:xfrm>
            <a:off x="1258967" y="3624231"/>
            <a:ext cx="12507397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100"/>
              </a:lnSpc>
              <a:buSzPct val="100000"/>
              <a:buChar char="•"/>
            </a:pPr>
            <a:r>
              <a:rPr lang="en-US" sz="360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Аналитик - Сергей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1258967" y="4251480"/>
            <a:ext cx="12507397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100"/>
              </a:lnSpc>
              <a:buSzPct val="100000"/>
              <a:buChar char="•"/>
            </a:pPr>
            <a:r>
              <a:rPr lang="en-US" sz="360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Дизайнер - Ксения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1258967" y="4874396"/>
            <a:ext cx="12507397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100"/>
              </a:lnSpc>
              <a:buSzPct val="100000"/>
              <a:buChar char="•"/>
            </a:pPr>
            <a:r>
              <a:rPr lang="en-US" sz="360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Тестировщик - Михаил</a:t>
            </a:r>
            <a:endParaRPr lang="en-US" sz="3600" dirty="0"/>
          </a:p>
        </p:txBody>
      </p:sp>
      <p:sp>
        <p:nvSpPr>
          <p:cNvPr id="7" name="Text 5"/>
          <p:cNvSpPr/>
          <p:nvPr/>
        </p:nvSpPr>
        <p:spPr>
          <a:xfrm>
            <a:off x="1258967" y="5497312"/>
            <a:ext cx="12507397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100"/>
              </a:lnSpc>
              <a:buSzPct val="100000"/>
              <a:buChar char="•"/>
            </a:pPr>
            <a:r>
              <a:rPr lang="en-US" sz="360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Проджект менеджер - Даниил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424231" y="2890287"/>
            <a:ext cx="8704129" cy="7207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4850"/>
              </a:lnSpc>
            </a:pPr>
            <a:r>
              <a:rPr lang="ru-RU" sz="6600" dirty="0" smtClean="0">
                <a:solidFill>
                  <a:srgbClr val="1D1D1B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Спасибо за внимание!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1171144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421</Words>
  <Application>Microsoft Office PowerPoint</Application>
  <PresentationFormat>Произвольный</PresentationFormat>
  <Paragraphs>62</Paragraphs>
  <Slides>10</Slides>
  <Notes>9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Tomorrow</vt:lpstr>
      <vt:lpstr>Calibri</vt:lpstr>
      <vt:lpstr>Tomorrow Semi Bold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Сергей Данилов</cp:lastModifiedBy>
  <cp:revision>6</cp:revision>
  <dcterms:created xsi:type="dcterms:W3CDTF">2024-10-16T16:16:17Z</dcterms:created>
  <dcterms:modified xsi:type="dcterms:W3CDTF">2024-11-26T14:51:09Z</dcterms:modified>
</cp:coreProperties>
</file>