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y="5143500" cx="9144000"/>
  <p:notesSz cx="6858000" cy="9144000"/>
  <p:embeddedFontLst>
    <p:embeddedFont>
      <p:font typeface="Raleway"/>
      <p:regular r:id="rId22"/>
      <p:bold r:id="rId23"/>
      <p:italic r:id="rId24"/>
      <p:boldItalic r:id="rId25"/>
    </p:embeddedFont>
    <p:embeddedFont>
      <p:font typeface="Raleway SemiBold"/>
      <p:regular r:id="rId26"/>
      <p:bold r:id="rId27"/>
      <p:italic r:id="rId28"/>
      <p:boldItalic r:id="rId29"/>
    </p:embeddedFont>
    <p:embeddedFont>
      <p:font typeface="Helvetica Neue"/>
      <p:regular r:id="rId30"/>
      <p:bold r:id="rId31"/>
      <p:italic r:id="rId32"/>
      <p:boldItalic r:id="rId33"/>
    </p:embeddedFont>
    <p:embeddedFont>
      <p:font typeface="Century Gothic"/>
      <p:regular r:id="rId34"/>
      <p:bold r:id="rId35"/>
      <p:italic r:id="rId36"/>
      <p:boldItalic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5612D02-DC7C-49A9-9475-6B343218672E}">
  <a:tblStyle styleId="{C5612D02-DC7C-49A9-9475-6B343218672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DA530B4B-C5FE-4935-9283-7EBEEFD72D0E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-regular.fntdata"/><Relationship Id="rId21" Type="http://schemas.openxmlformats.org/officeDocument/2006/relationships/slide" Target="slides/slide14.xml"/><Relationship Id="rId24" Type="http://schemas.openxmlformats.org/officeDocument/2006/relationships/font" Target="fonts/Raleway-italic.fntdata"/><Relationship Id="rId23" Type="http://schemas.openxmlformats.org/officeDocument/2006/relationships/font" Target="fonts/Raleway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regular.fntdata"/><Relationship Id="rId25" Type="http://schemas.openxmlformats.org/officeDocument/2006/relationships/font" Target="fonts/Raleway-boldItalic.fntdata"/><Relationship Id="rId28" Type="http://schemas.openxmlformats.org/officeDocument/2006/relationships/font" Target="fonts/RalewaySemiBold-italic.fntdata"/><Relationship Id="rId27" Type="http://schemas.openxmlformats.org/officeDocument/2006/relationships/font" Target="fonts/RalewaySemiBold-bold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alewaySemiBold-boldItalic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bold.fntdata"/><Relationship Id="rId30" Type="http://schemas.openxmlformats.org/officeDocument/2006/relationships/font" Target="fonts/HelveticaNeue-regular.fntdata"/><Relationship Id="rId11" Type="http://schemas.openxmlformats.org/officeDocument/2006/relationships/slide" Target="slides/slide4.xml"/><Relationship Id="rId33" Type="http://schemas.openxmlformats.org/officeDocument/2006/relationships/font" Target="fonts/HelveticaNeue-boldItalic.fntdata"/><Relationship Id="rId10" Type="http://schemas.openxmlformats.org/officeDocument/2006/relationships/slide" Target="slides/slide3.xml"/><Relationship Id="rId32" Type="http://schemas.openxmlformats.org/officeDocument/2006/relationships/font" Target="fonts/HelveticaNeue-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bold.fntdata"/><Relationship Id="rId12" Type="http://schemas.openxmlformats.org/officeDocument/2006/relationships/slide" Target="slides/slide5.xml"/><Relationship Id="rId34" Type="http://schemas.openxmlformats.org/officeDocument/2006/relationships/font" Target="fonts/CenturyGothic-regular.fntdata"/><Relationship Id="rId15" Type="http://schemas.openxmlformats.org/officeDocument/2006/relationships/slide" Target="slides/slide8.xml"/><Relationship Id="rId37" Type="http://schemas.openxmlformats.org/officeDocument/2006/relationships/font" Target="fonts/CenturyGothic-boldItalic.fntdata"/><Relationship Id="rId14" Type="http://schemas.openxmlformats.org/officeDocument/2006/relationships/slide" Target="slides/slide7.xml"/><Relationship Id="rId36" Type="http://schemas.openxmlformats.org/officeDocument/2006/relationships/font" Target="fonts/CenturyGothic-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9" name="Google Shape;119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9" name="Google Shape;139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9acba9b06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6" name="Google Shape;156;g29acba9b06b_0_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0" name="Google Shape;170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4" name="Google Shape;184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2" name="Google Shape;192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6" name="Google Shape;206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28e2f4e36f1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3" name="Google Shape;223;g28e2f4e36f1_0_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1" name="Google Shape;241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4" name="Google Shape;25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5" name="Google Shape;26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7" name="Google Shape;277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1" name="Google Shape;291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jpg"/><Relationship Id="rId3" Type="http://schemas.openxmlformats.org/officeDocument/2006/relationships/image" Target="../media/image10.png"/><Relationship Id="rId4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jpg"/><Relationship Id="rId3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13.png"/><Relationship Id="rId5" Type="http://schemas.openxmlformats.org/officeDocument/2006/relationships/image" Target="../media/image5.jpg"/><Relationship Id="rId6" Type="http://schemas.openxmlformats.org/officeDocument/2006/relationships/image" Target="../media/image2.png"/><Relationship Id="rId7" Type="http://schemas.openxmlformats.org/officeDocument/2006/relationships/image" Target="../media/image14.png"/><Relationship Id="rId8" Type="http://schemas.openxmlformats.org/officeDocument/2006/relationships/image" Target="../media/image1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Relationship Id="rId4" Type="http://schemas.openxmlformats.org/officeDocument/2006/relationships/image" Target="../media/image15.png"/><Relationship Id="rId5" Type="http://schemas.openxmlformats.org/officeDocument/2006/relationships/image" Target="../media/image2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2.png"/><Relationship Id="rId4" Type="http://schemas.openxmlformats.org/officeDocument/2006/relationships/image" Target="../media/image20.png"/><Relationship Id="rId5" Type="http://schemas.openxmlformats.org/officeDocument/2006/relationships/image" Target="../media/image1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7.png"/><Relationship Id="rId4" Type="http://schemas.openxmlformats.org/officeDocument/2006/relationships/image" Target="../media/image2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237550" y="1257875"/>
            <a:ext cx="4875000" cy="113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 sz="3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Beauty-сканер</a:t>
            </a:r>
            <a:r>
              <a:rPr lang="ru" sz="3100">
                <a:solidFill>
                  <a:schemeClr val="dk1"/>
                </a:solidFill>
              </a:rPr>
              <a:t> 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кожи лица</a:t>
            </a:r>
            <a:endParaRPr sz="3100"/>
          </a:p>
        </p:txBody>
      </p:sp>
      <p:pic>
        <p:nvPicPr>
          <p:cNvPr id="107" name="Google Shape;107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796897" y="3834675"/>
            <a:ext cx="1086600" cy="10220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6"/>
          <p:cNvSpPr txBox="1"/>
          <p:nvPr>
            <p:ph idx="1" type="body"/>
          </p:nvPr>
        </p:nvSpPr>
        <p:spPr>
          <a:xfrm>
            <a:off x="113600" y="1815500"/>
            <a:ext cx="6801000" cy="32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500"/>
              <a:buFont typeface="Raleway"/>
              <a:buChar char="●"/>
            </a:pPr>
            <a:r>
              <a:rPr b="1" lang="ru" sz="1500">
                <a:solidFill>
                  <a:schemeClr val="dk1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увеличение числа людей, имеющих проблемы с кожей</a:t>
            </a:r>
            <a:endParaRPr b="1" sz="1500">
              <a:solidFill>
                <a:schemeClr val="dk1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chemeClr val="dk1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500"/>
              <a:buFont typeface="Raleway"/>
              <a:buChar char="●"/>
            </a:pPr>
            <a:r>
              <a:rPr b="1" lang="ru" sz="1500">
                <a:solidFill>
                  <a:schemeClr val="dk1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готовность потребителя выбирать и покупать в онлайн разные товары и услуги,  в том числе бьюти-услуги, </a:t>
            </a:r>
            <a:r>
              <a:rPr lang="ru" sz="1500">
                <a:solidFill>
                  <a:schemeClr val="dk1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рост онлайн-рынка в разных товарных товарных категориях и услугах</a:t>
            </a:r>
            <a:endParaRPr sz="1500">
              <a:solidFill>
                <a:schemeClr val="dk1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500"/>
              <a:buFont typeface="Raleway"/>
              <a:buChar char="●"/>
            </a:pPr>
            <a:r>
              <a:rPr b="1" lang="ru" sz="1500">
                <a:solidFill>
                  <a:schemeClr val="dk1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рост рынка бьюти-услуги:</a:t>
            </a:r>
            <a:r>
              <a:rPr lang="ru" sz="1500">
                <a:solidFill>
                  <a:schemeClr val="dk1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 по данным «Авито-услуг», в 2022 году спрос на услуги бьюти-специалистов вырос на 53%, за последний год доля бьюти-расходов в семейном бюджете россиян выросла в 1,4 раза</a:t>
            </a:r>
            <a:endParaRPr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1" name="Google Shape;131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2" name="Google Shape;132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7"/>
          <p:cNvSpPr txBox="1"/>
          <p:nvPr>
            <p:ph type="title"/>
          </p:nvPr>
        </p:nvSpPr>
        <p:spPr>
          <a:xfrm>
            <a:off x="1417342" y="63641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2" name="Google Shape;142;p27"/>
          <p:cNvSpPr txBox="1"/>
          <p:nvPr>
            <p:ph idx="1" type="body"/>
          </p:nvPr>
        </p:nvSpPr>
        <p:spPr>
          <a:xfrm>
            <a:off x="500293" y="3081006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132C40"/>
                </a:solidFill>
              </a:rPr>
              <a:t>Люди с заболеваниями кожи,</a:t>
            </a:r>
            <a:r>
              <a:rPr lang="ru" sz="1600">
                <a:solidFill>
                  <a:srgbClr val="132C40"/>
                </a:solidFill>
              </a:rPr>
              <a:t> активно использующие современные технологии</a:t>
            </a:r>
            <a:endParaRPr sz="1600">
              <a:solidFill>
                <a:srgbClr val="132C40"/>
              </a:solidFill>
            </a:endParaRPr>
          </a:p>
        </p:txBody>
      </p:sp>
      <p:sp>
        <p:nvSpPr>
          <p:cNvPr id="143" name="Google Shape;143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" name="Google Shape;144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0" name="Google Shape;150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7"/>
          <p:cNvSpPr txBox="1"/>
          <p:nvPr>
            <p:ph idx="1" type="body"/>
          </p:nvPr>
        </p:nvSpPr>
        <p:spPr>
          <a:xfrm>
            <a:off x="4847464" y="2958150"/>
            <a:ext cx="30684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8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52" name="Google Shape;152;p27"/>
          <p:cNvSpPr txBox="1"/>
          <p:nvPr/>
        </p:nvSpPr>
        <p:spPr>
          <a:xfrm>
            <a:off x="4072875" y="1410025"/>
            <a:ext cx="774600" cy="38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B2B</a:t>
            </a:r>
            <a:endParaRPr b="1" sz="22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В2C</a:t>
            </a:r>
            <a:endParaRPr b="1" sz="22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3" name="Google Shape;153;p27"/>
          <p:cNvSpPr txBox="1"/>
          <p:nvPr/>
        </p:nvSpPr>
        <p:spPr>
          <a:xfrm>
            <a:off x="952825" y="1864225"/>
            <a:ext cx="7489200" cy="7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rPr>
              <a:t>Компании, оказывающие бьюти-услуги: </a:t>
            </a:r>
            <a:r>
              <a:rPr lang="ru" sz="1600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rPr>
              <a:t>салоны красоты, коммерческие медицинские учреждения</a:t>
            </a:r>
            <a:endParaRPr sz="1600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8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9" name="Google Shape;159;p28"/>
          <p:cNvSpPr txBox="1"/>
          <p:nvPr>
            <p:ph idx="1" type="body"/>
          </p:nvPr>
        </p:nvSpPr>
        <p:spPr>
          <a:xfrm>
            <a:off x="456825" y="2282325"/>
            <a:ext cx="8081100" cy="2063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Char char="●"/>
            </a:pPr>
            <a:r>
              <a:rPr lang="ru" sz="1600">
                <a:solidFill>
                  <a:schemeClr val="lt2"/>
                </a:solidFill>
              </a:rPr>
              <a:t>В современном мире люди всё чаще обращают внимание на заболевания кожи, но не знают куда лучше обратиться за консультацией и помощью</a:t>
            </a:r>
            <a:endParaRPr sz="1600">
              <a:solidFill>
                <a:schemeClr val="lt2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2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Char char="●"/>
            </a:pPr>
            <a:r>
              <a:rPr lang="ru" sz="1600">
                <a:solidFill>
                  <a:schemeClr val="lt2"/>
                </a:solidFill>
              </a:rPr>
              <a:t>Первичная консультация занимает очень много времени (первичный приём, сбор нужных анализов)</a:t>
            </a:r>
            <a:endParaRPr sz="1600">
              <a:solidFill>
                <a:schemeClr val="lt2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2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Char char="●"/>
            </a:pPr>
            <a:r>
              <a:rPr lang="ru" sz="1600">
                <a:solidFill>
                  <a:schemeClr val="lt2"/>
                </a:solidFill>
              </a:rPr>
              <a:t>Недоверие к качеству диагностики кожи </a:t>
            </a:r>
            <a:endParaRPr sz="1600">
              <a:solidFill>
                <a:schemeClr val="lt2"/>
              </a:solidFill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6" name="Google Shape;166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7" name="Google Shape;167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9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3" name="Google Shape;173;p29"/>
          <p:cNvSpPr txBox="1"/>
          <p:nvPr>
            <p:ph idx="1" type="body"/>
          </p:nvPr>
        </p:nvSpPr>
        <p:spPr>
          <a:xfrm>
            <a:off x="530718" y="2344381"/>
            <a:ext cx="7993200" cy="2209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921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Char char="●"/>
            </a:pPr>
            <a:r>
              <a:rPr lang="ru" sz="1600">
                <a:solidFill>
                  <a:schemeClr val="lt2"/>
                </a:solidFill>
              </a:rPr>
              <a:t>Цифровая платформа по диагностике проблем кожи, работающая на основе БЬЮТИ-СКАНЕРА и ИИ</a:t>
            </a:r>
            <a:endParaRPr sz="1600">
              <a:solidFill>
                <a:schemeClr val="lt2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2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Char char="●"/>
            </a:pPr>
            <a:r>
              <a:rPr lang="ru" sz="1400">
                <a:solidFill>
                  <a:schemeClr val="lt2"/>
                </a:solidFill>
              </a:rPr>
              <a:t>Платформа поможет упростить первичный визит к врачу/косметологу/дерматологу за консультацией (внешний осмотр и различные жалобы клиента), помочь сориентироваться из какой области заболевание клиента, на основе сканера и анкеты (из сферы косметологии или дерматологии) и переориентировать его на специалиста конкретной клиники/салона</a:t>
            </a:r>
            <a:endParaRPr sz="1600">
              <a:solidFill>
                <a:schemeClr val="lt2"/>
              </a:solidFill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" name="Google Shape;180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1" name="Google Shape;181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0"/>
          <p:cNvSpPr txBox="1"/>
          <p:nvPr>
            <p:ph type="title"/>
          </p:nvPr>
        </p:nvSpPr>
        <p:spPr>
          <a:xfrm>
            <a:off x="432324" y="445025"/>
            <a:ext cx="86541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7" name="Google Shape;187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p30"/>
          <p:cNvSpPr txBox="1"/>
          <p:nvPr/>
        </p:nvSpPr>
        <p:spPr>
          <a:xfrm>
            <a:off x="488375" y="1290975"/>
            <a:ext cx="7396500" cy="330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5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компания,</a:t>
            </a:r>
            <a:r>
              <a:rPr b="0" i="0" lang="ru" sz="15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разрабатывающая </a:t>
            </a: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beauty-</a:t>
            </a: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сканер, </a:t>
            </a:r>
            <a:endParaRPr b="0" i="0" sz="15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5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sz="15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людям с проблемной кожей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5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b="0" i="0" lang="ru" sz="15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поиска </a:t>
            </a: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клиентом решения проблемы (необходимости консультации)</a:t>
            </a:r>
            <a:endParaRPr b="0" i="0" sz="15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5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b="0" i="0" lang="ru" sz="15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предварительного чек-апа проблем клиентов, выбора специалиста и услуги</a:t>
            </a:r>
            <a:endParaRPr b="0" i="0" sz="15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5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sz="15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технолог</a:t>
            </a: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ий и</a:t>
            </a: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скусственного</a:t>
            </a: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и</a:t>
            </a: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нтеллекта</a:t>
            </a: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и бьюти-сканирования</a:t>
            </a:r>
            <a:endParaRPr b="0" i="0" sz="15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5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</a:t>
            </a:r>
            <a:r>
              <a:rPr b="0" i="0" lang="ru" sz="15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получать</a:t>
            </a: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здоровую кожу за счет быстрого определения проблемы, выбора компетентного специалиста</a:t>
            </a:r>
            <a:endParaRPr b="0" i="0" sz="15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9" name="Google Shape;189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31"/>
          <p:cNvSpPr txBox="1"/>
          <p:nvPr/>
        </p:nvSpPr>
        <p:spPr>
          <a:xfrm>
            <a:off x="457194" y="2128163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РЫНОК, 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котором вы работаете, его объем, рост и уровень конкуренции;</a:t>
            </a:r>
            <a:endParaRPr b="0" i="0" sz="12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8" name="Google Shape;198;p31"/>
          <p:cNvSpPr txBox="1"/>
          <p:nvPr>
            <p:ph type="title"/>
          </p:nvPr>
        </p:nvSpPr>
        <p:spPr>
          <a:xfrm>
            <a:off x="457192" y="127015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9" name="Google Shape;199;p31"/>
          <p:cNvSpPr txBox="1"/>
          <p:nvPr>
            <p:ph idx="1" type="body"/>
          </p:nvPr>
        </p:nvSpPr>
        <p:spPr>
          <a:xfrm>
            <a:off x="457202" y="2571756"/>
            <a:ext cx="7993200" cy="212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 sz="1800"/>
              <a:t>Мы работаем на рынках В2C и B2B</a:t>
            </a:r>
            <a:endParaRPr sz="1800"/>
          </a:p>
          <a:p>
            <a:pPr indent="-2921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 sz="1800"/>
              <a:t>ЦА B2C - люди с заболеваниями кожи</a:t>
            </a:r>
            <a:endParaRPr sz="1800"/>
          </a:p>
          <a:p>
            <a:pPr indent="-2921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 sz="1800"/>
              <a:t>ЦА B2B - коммерческие медицинские и косметологические компании города Пензы (</a:t>
            </a:r>
            <a:r>
              <a:rPr lang="ru" sz="1800"/>
              <a:t> согласно проведенным исследованиям представлено от 80 - 97 подобных организаций) </a:t>
            </a:r>
            <a:endParaRPr sz="1800"/>
          </a:p>
        </p:txBody>
      </p:sp>
      <p:sp>
        <p:nvSpPr>
          <p:cNvPr id="200" name="Google Shape;200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401726" y="356075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32"/>
          <p:cNvSpPr txBox="1"/>
          <p:nvPr/>
        </p:nvSpPr>
        <p:spPr>
          <a:xfrm>
            <a:off x="558235" y="737575"/>
            <a:ext cx="78198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Прямые конкуренты </a:t>
            </a:r>
            <a:endParaRPr b="0" i="0" sz="17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2" name="Google Shape;212;p32"/>
          <p:cNvSpPr txBox="1"/>
          <p:nvPr>
            <p:ph type="title"/>
          </p:nvPr>
        </p:nvSpPr>
        <p:spPr>
          <a:xfrm>
            <a:off x="401725" y="321575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17" name="Google Shape;21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8249" y="1452711"/>
            <a:ext cx="2089532" cy="5106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18" name="Google Shape;218;p32"/>
          <p:cNvGraphicFramePr/>
          <p:nvPr/>
        </p:nvGraphicFramePr>
        <p:xfrm>
          <a:off x="354750" y="2232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{C5612D02-DC7C-49A9-9475-6B343218672E}</a:tableStyleId>
              </a:tblPr>
              <a:tblGrid>
                <a:gridCol w="3716150"/>
                <a:gridCol w="4510625"/>
              </a:tblGrid>
              <a:tr h="100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/>
                        <a:t>Конкурентные п</a:t>
                      </a:r>
                      <a:r>
                        <a:rPr b="1" lang="ru"/>
                        <a:t>реимущества</a:t>
                      </a:r>
                      <a:r>
                        <a:rPr b="1" lang="ru"/>
                        <a:t> КОМПАНИИ</a:t>
                      </a:r>
                      <a:endParaRPr b="1"/>
                    </a:p>
                  </a:txBody>
                  <a:tcPr marT="91425" marB="91425" marR="91425" marL="91425">
                    <a:lnL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/>
                        <a:t>КОНКУРЕНТЫ</a:t>
                      </a:r>
                      <a:endParaRPr b="1"/>
                    </a:p>
                  </a:txBody>
                  <a:tcPr marT="91425" marB="91425" marR="91425" marL="91425">
                    <a:lnL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Будет р</a:t>
                      </a:r>
                      <a:r>
                        <a:rPr lang="ru"/>
                        <a:t>азработан бьюти-сканер на основе ИИ, позволяющий сканировать любую часть тела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Предлагают продукцию </a:t>
                      </a:r>
                      <a:r>
                        <a:rPr lang="ru">
                          <a:solidFill>
                            <a:schemeClr val="dk2"/>
                          </a:solidFill>
                        </a:rPr>
                        <a:t>ассортимента магазинов (например магнит бьюти-сканер - магнит косметик) (exely - общие рекомендации)</a:t>
                      </a:r>
                      <a:r>
                        <a:rPr lang="ru"/>
                        <a:t>, а не услугу 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112283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Есть переадресация клиента на медицинскую клинику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chemeClr val="dk2"/>
                          </a:solidFill>
                        </a:rPr>
                        <a:t>Нет рекомендации для медицинского лечения (только профилактическое) </a:t>
                      </a:r>
                      <a:endParaRPr>
                        <a:solidFill>
                          <a:schemeClr val="dk2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219" name="Google Shape;219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91063" y="1438987"/>
            <a:ext cx="2089525" cy="538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23875" y="1452713"/>
            <a:ext cx="1639673" cy="51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401726" y="356075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33"/>
          <p:cNvSpPr txBox="1"/>
          <p:nvPr/>
        </p:nvSpPr>
        <p:spPr>
          <a:xfrm>
            <a:off x="558247" y="1069900"/>
            <a:ext cx="78198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Косвенные конкуренты</a:t>
            </a:r>
            <a:endParaRPr b="0" i="0" sz="17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9" name="Google Shape;229;p33"/>
          <p:cNvSpPr txBox="1"/>
          <p:nvPr>
            <p:ph type="title"/>
          </p:nvPr>
        </p:nvSpPr>
        <p:spPr>
          <a:xfrm>
            <a:off x="401725" y="321575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" name="Google Shape;231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34" name="Google Shape;234;p33"/>
          <p:cNvGraphicFramePr/>
          <p:nvPr/>
        </p:nvGraphicFramePr>
        <p:xfrm>
          <a:off x="354750" y="2232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{C5612D02-DC7C-49A9-9475-6B343218672E}</a:tableStyleId>
              </a:tblPr>
              <a:tblGrid>
                <a:gridCol w="4217250"/>
                <a:gridCol w="4009525"/>
              </a:tblGrid>
              <a:tr h="100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/>
                        <a:t>Конкурентные преимущества КОМПАНИИ</a:t>
                      </a:r>
                      <a:endParaRPr b="1"/>
                    </a:p>
                  </a:txBody>
                  <a:tcPr marT="91425" marB="91425" marR="91425" marL="91425">
                    <a:lnL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/>
                        <a:t>КОНКУРЕНТЫ</a:t>
                      </a:r>
                      <a:endParaRPr b="1"/>
                    </a:p>
                  </a:txBody>
                  <a:tcPr marT="91425" marB="91425" marR="91425" marL="91425">
                    <a:lnL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chemeClr val="dk2"/>
                          </a:solidFill>
                        </a:rPr>
                        <a:t>Будет разработан бьюти-сканер на основе ИИ, позволяющий сканировать любую часть тела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Отсутствие сканера ИИ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Фильтры не понимают запрос клиента (не у всех)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235" name="Google Shape;23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34651" y="1685025"/>
            <a:ext cx="2667000" cy="314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41501" y="1440875"/>
            <a:ext cx="2114550" cy="64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33"/>
          <p:cNvPicPr preferRelativeResize="0"/>
          <p:nvPr/>
        </p:nvPicPr>
        <p:blipFill rotWithShape="1">
          <a:blip r:embed="rId5">
            <a:alphaModFix/>
          </a:blip>
          <a:srcRect b="41314" l="0" r="0" t="0"/>
          <a:stretch/>
        </p:blipFill>
        <p:spPr>
          <a:xfrm>
            <a:off x="445275" y="1603300"/>
            <a:ext cx="2559050" cy="380100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33"/>
          <p:cNvSpPr txBox="1"/>
          <p:nvPr/>
        </p:nvSpPr>
        <p:spPr>
          <a:xfrm>
            <a:off x="1724800" y="1983400"/>
            <a:ext cx="0" cy="14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" name="Google Shape;244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34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34"/>
          <p:cNvSpPr txBox="1"/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47" name="Google Shape;247;p34"/>
          <p:cNvSpPr txBox="1"/>
          <p:nvPr>
            <p:ph idx="1" type="body"/>
          </p:nvPr>
        </p:nvSpPr>
        <p:spPr>
          <a:xfrm>
            <a:off x="457193" y="2213256"/>
            <a:ext cx="7993200" cy="1693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667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" sz="1400"/>
              <a:t>Мы будем делать Beauty-сканер </a:t>
            </a:r>
            <a:endParaRPr sz="1400"/>
          </a:p>
          <a:p>
            <a:pPr indent="-2667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" sz="1400"/>
              <a:t>Он будет платный для компаний, предлагающих медицинские услуги </a:t>
            </a:r>
            <a:endParaRPr sz="1400"/>
          </a:p>
          <a:p>
            <a:pPr indent="-2667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" sz="1400"/>
              <a:t>Бизнес-модель - единоразовая покупка </a:t>
            </a:r>
            <a:endParaRPr sz="1400"/>
          </a:p>
          <a:p>
            <a:pPr indent="-2667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" sz="1400"/>
              <a:t>Дополнительно мы можем зарабатывать на предоставление премиум-пакетов для продвижения компаний</a:t>
            </a:r>
            <a:endParaRPr sz="1400"/>
          </a:p>
        </p:txBody>
      </p:sp>
      <p:sp>
        <p:nvSpPr>
          <p:cNvPr id="248" name="Google Shape;248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5"/>
          <p:cNvSpPr txBox="1"/>
          <p:nvPr>
            <p:ph type="title"/>
          </p:nvPr>
        </p:nvSpPr>
        <p:spPr>
          <a:xfrm>
            <a:off x="332867" y="32833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7" name="Google Shape;257;p35"/>
          <p:cNvSpPr txBox="1"/>
          <p:nvPr>
            <p:ph idx="1" type="body"/>
          </p:nvPr>
        </p:nvSpPr>
        <p:spPr>
          <a:xfrm>
            <a:off x="456818" y="2340281"/>
            <a:ext cx="7993200" cy="7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58" name="Google Shape;258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2" name="Google Shape;262;p35"/>
          <p:cNvGraphicFramePr/>
          <p:nvPr/>
        </p:nvGraphicFramePr>
        <p:xfrm>
          <a:off x="532860" y="1332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{DA530B4B-C5FE-4935-9283-7EBEEFD72D0E}</a:tableStyleId>
              </a:tblPr>
              <a:tblGrid>
                <a:gridCol w="4191350"/>
                <a:gridCol w="2045900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было сделано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Результаты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Проанализированы</a:t>
                      </a:r>
                      <a:r>
                        <a:rPr lang="ru"/>
                        <a:t> конкуренты 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проведен анализ рынка и выявлено УТП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Разработана концепция продукта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6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68" name="Google Shape;268;p36"/>
          <p:cNvGraphicFramePr/>
          <p:nvPr/>
        </p:nvGraphicFramePr>
        <p:xfrm>
          <a:off x="40176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{DA530B4B-C5FE-4935-9283-7EBEEFD72D0E}</a:tableStyleId>
              </a:tblPr>
              <a:tblGrid>
                <a:gridCol w="4375125"/>
                <a:gridCol w="2973400"/>
              </a:tblGrid>
              <a:tr h="478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19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Безруков Сергей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721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отсутствует</a:t>
                      </a: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552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Косова Ксения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552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АНАЛИТИК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Дивеева Оксана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552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СПИКЕР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Шакирова Александра 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269" name="Google Shape;269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0" name="Google Shape;270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" name="Google Shape;274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7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80" name="Google Shape;280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" name="Google Shape;281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3" name="Google Shape;283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6" name="Google Shape;286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7" name="Google Shape;287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88" name="Google Shape;288;p37"/>
          <p:cNvGraphicFramePr/>
          <p:nvPr/>
        </p:nvGraphicFramePr>
        <p:xfrm>
          <a:off x="530735" y="1487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{DA530B4B-C5FE-4935-9283-7EBEEFD72D0E}</a:tableStyleId>
              </a:tblPr>
              <a:tblGrid>
                <a:gridCol w="4162500"/>
                <a:gridCol w="1323625"/>
                <a:gridCol w="2045900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>
                          <a:solidFill>
                            <a:schemeClr val="dk2"/>
                          </a:solidFill>
                        </a:rPr>
                        <a:t>Глубинное интервью специалистов/руководителей медицинский компаний, салонов красоты г. Пензы</a:t>
                      </a:r>
                      <a:r>
                        <a:rPr lang="ru"/>
                        <a:t> ( чтобы выявить “боль”) 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23.10-20.11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-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>
                          <a:solidFill>
                            <a:schemeClr val="dk2"/>
                          </a:solidFill>
                        </a:rPr>
                        <a:t>Глубинное интервью потребителей рынка B2C</a:t>
                      </a:r>
                      <a:r>
                        <a:rPr lang="ru"/>
                        <a:t> Пензы (для подтверждения актуальности использования данной разработкой) 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23.10-20.11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-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Написание ТЗ (технического задания)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10.11-15.11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-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Анализ полученных результатов, прописание проблематики проекта, разработка MVP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15.11-22.11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-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8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94" name="Google Shape;294;p38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Безруков Сергей +79374235352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@</a:t>
            </a:r>
            <a:r>
              <a:rPr lang="ru"/>
              <a:t>il_Marazm</a:t>
            </a:r>
            <a:endParaRPr/>
          </a:p>
        </p:txBody>
      </p:sp>
      <p:sp>
        <p:nvSpPr>
          <p:cNvPr id="295" name="Google Shape;295;p3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6" name="Google Shape;296;p3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3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8" name="Google Shape;298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3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0" name="Google Shape;300;p3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1" name="Google Shape;301;p3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2" name="Google Shape;302;p3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03" name="Google Shape;303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73225" y="704563"/>
            <a:ext cx="2945650" cy="3927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