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presentation.xml" ContentType="application/vnd.openxmlformats-officedocument.presentationml.presentation.main+xml"/>
  <Override PartName="/ppt/slideMasters/slideMaster4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6.xml.rels" ContentType="application/vnd.openxmlformats-package.relationships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media/image27.png" ContentType="image/png"/>
  <Override PartName="/ppt/media/image8.wmf" ContentType="image/x-wmf"/>
  <Override PartName="/ppt/media/image45.png" ContentType="image/png"/>
  <Override PartName="/ppt/media/image18.png" ContentType="image/png"/>
  <Override PartName="/ppt/media/image1.png" ContentType="image/png"/>
  <Override PartName="/ppt/media/image2.png" ContentType="image/png"/>
  <Override PartName="/ppt/media/image20.jpeg" ContentType="image/jpeg"/>
  <Override PartName="/ppt/media/image6.wmf" ContentType="image/x-wmf"/>
  <Override PartName="/ppt/media/image3.png" ContentType="image/png"/>
  <Override PartName="/ppt/media/image40.png" ContentType="image/png"/>
  <Override PartName="/ppt/media/image4.png" ContentType="image/png"/>
  <Override PartName="/ppt/media/image35.png" ContentType="image/png"/>
  <Override PartName="/ppt/media/image5.svg" ContentType="image/svg"/>
  <Override PartName="/ppt/media/image7.png" ContentType="image/png"/>
  <Override PartName="/ppt/media/image9.wmf" ContentType="image/x-wmf"/>
  <Override PartName="/ppt/media/image28.png" ContentType="image/png"/>
  <Override PartName="/ppt/media/image29.jpeg" ContentType="image/jpeg"/>
  <Override PartName="/ppt/media/image10.png" ContentType="image/png"/>
  <Override PartName="/ppt/media/image11.png" ContentType="image/png"/>
  <Override PartName="/ppt/media/image12.svg" ContentType="image/sv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44.png" ContentType="image/png"/>
  <Override PartName="/ppt/media/image19.png" ContentType="image/png"/>
  <Override PartName="/ppt/media/image21.jpeg" ContentType="image/jpeg"/>
  <Override PartName="/ppt/media/image22.jpeg" ContentType="image/jpeg"/>
  <Override PartName="/ppt/media/image23.jpeg" ContentType="image/jpeg"/>
  <Override PartName="/ppt/media/image24.png" ContentType="image/png"/>
  <Override PartName="/ppt/media/image25.jpeg" ContentType="image/jpeg"/>
  <Override PartName="/ppt/media/image26.png" ContentType="image/png"/>
  <Override PartName="/ppt/media/hdphoto1.wdp" ContentType="image/vnd.ms-photo"/>
  <Override PartName="/ppt/media/image32.png" ContentType="image/png"/>
  <Override PartName="/ppt/media/image31.png" ContentType="image/png"/>
  <Override PartName="/ppt/media/image30.jpeg" ContentType="image/jpeg"/>
  <Override PartName="/ppt/media/image33.png" ContentType="image/png"/>
  <Override PartName="/ppt/media/image34.jpeg" ContentType="image/jpe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43.jpeg" ContentType="image/jpeg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80" r:id="rId8"/>
    <p:sldMasterId id="2147483682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25.xml"/><Relationship Id="rId9" Type="http://schemas.openxmlformats.org/officeDocument/2006/relationships/slideMaster" Target="slideMasters/slideMaster26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4A1BA9-E5BA-4924-9824-A4D168DCB7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BECFD56-64F1-4A52-A751-7142CCFA340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2A245B0-BDE5-4DD1-B600-DD0B218830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D3162CF-4AAE-494F-9CA2-96BC26478EB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F10C4AD5-2169-428C-9A94-4B8A78D1CB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Заголовок и объек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963BA0-FF91-4A09-B0E0-3FFAA9C0124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82B29B7-DBCB-4C7B-959A-A50DD362978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1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9418CFC-6266-458B-8092-424FFD99F8D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24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C9150FF-100F-44D8-9FAA-818C2B92128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dt" idx="27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411D5C3-26CF-40E0-A5E1-7B5FD52198B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dt" idx="30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41DD65A-A4A4-4FD0-B8A5-98B3336E640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33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E8A6CEA-2D75-4A2A-A953-702C7AB0DDB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dt" idx="39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610CE61-7D81-49E0-ADC7-B32879A3DEE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dt" idx="42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D557CBD-D59E-43F1-94C8-B3C92F1508E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dt" idx="36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43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44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3CD7CC4-FA1D-42DF-B4BB-7301010091E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dt" idx="45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152A705-5707-4E97-BA74-BB26223B2E4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dt" idx="48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sldNum" idx="50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B0A3501-45F1-420B-82A8-EEFFBC6ABF4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dt" idx="51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0E51171-0E04-4C23-8F46-B288E6069E0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dt" idx="54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ftr" idx="55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sldNum" idx="56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6C5D151-77BF-4B60-8C41-E1F60144D15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dt" idx="57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59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98A48B1-42A6-46E5-BDBB-E5F43BBC797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dt" idx="60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ftr" idx="61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62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238338-ADD3-4843-B701-4DE709A7E66D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dt" idx="63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64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65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D133FEF-D55F-41C2-9D67-B0285AB0BAA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dt" idx="66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ftr" idx="67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sldNum" idx="68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00EEB01-956F-446B-81D9-8CF67FCF022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dt" idx="69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ftr" idx="70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sldNum" idx="71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AB14EC0-A0AF-44E9-8C3C-0C3B2730EF9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dt" idx="72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ftr" idx="73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sldNum" idx="74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635BA51-74B4-4954-96FB-F0618B0FC4C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dt" idx="75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831960" y="299700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ftr" idx="76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sldNum" idx="77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5B7D4BF-14BF-49F3-9E4D-515B2040F3B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dt" idx="78"/>
          </p:nvPr>
        </p:nvSpPr>
        <p:spPr>
          <a:xfrm>
            <a:off x="1044000" y="6383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A3E621CA-E620-473B-BFFA-6E8E72B9704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831960" y="4589640"/>
            <a:ext cx="512856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6217200" y="4589640"/>
            <a:ext cx="512856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D2979F9C-A322-457C-882A-A6A75660B3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26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27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2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83BC5E-4D54-4C3D-A1B0-F0CA59A65C7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3D6E66-FD53-4B84-9DD1-76EB5A437DA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6D616B8-861D-41A3-BCC0-92E7780F189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5294D0E-C9ED-4DBB-802E-DC8557B1CC7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1960" y="2509200"/>
            <a:ext cx="1050984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vert="eaVert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090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94ADA48-6EDE-4182-9369-3C65D6C85BA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37440" cy="3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7" descr=""/>
          <p:cNvPicPr/>
          <p:nvPr/>
        </p:nvPicPr>
        <p:blipFill>
          <a:blip r:embed="rId2"/>
          <a:stretch/>
        </p:blipFill>
        <p:spPr>
          <a:xfrm flipH="1">
            <a:off x="-27360" y="0"/>
            <a:ext cx="12251520" cy="694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Picture 9" descr=""/>
          <p:cNvPicPr/>
          <p:nvPr/>
        </p:nvPicPr>
        <p:blipFill>
          <a:blip r:embed="rId3"/>
          <a:stretch/>
        </p:blipFill>
        <p:spPr>
          <a:xfrm>
            <a:off x="10152000" y="5982120"/>
            <a:ext cx="1616760" cy="35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12" descr=""/>
          <p:cNvPicPr/>
          <p:nvPr/>
        </p:nvPicPr>
        <p:blipFill>
          <a:blip r:embed="rId4"/>
          <a:stretch/>
        </p:blipFill>
        <p:spPr>
          <a:xfrm flipH="1" rot="10800000">
            <a:off x="0" y="6159600"/>
            <a:ext cx="12188160" cy="69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84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ftr" idx="79"/>
          </p:nvPr>
        </p:nvSpPr>
        <p:spPr>
          <a:xfrm>
            <a:off x="4165200" y="6356520"/>
            <a:ext cx="3856680" cy="36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sldNum" idx="80"/>
          </p:nvPr>
        </p:nvSpPr>
        <p:spPr>
          <a:xfrm>
            <a:off x="513360" y="6205320"/>
            <a:ext cx="644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66a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7DBF0E37-DF0C-4821-B25E-BE0BFC30B1DF}" type="slidenum">
              <a:rPr b="0" lang="ru-RU" sz="1200" strike="noStrike" u="none">
                <a:solidFill>
                  <a:srgbClr val="0066a1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dt" idx="81"/>
          </p:nvPr>
        </p:nvSpPr>
        <p:spPr>
          <a:xfrm>
            <a:off x="609480" y="6356520"/>
            <a:ext cx="2840760" cy="36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5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831960" y="2996640"/>
            <a:ext cx="105098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512856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217560" y="4589640"/>
            <a:ext cx="5128560" cy="149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ftr" idx="82"/>
          </p:nvPr>
        </p:nvSpPr>
        <p:spPr>
          <a:xfrm>
            <a:off x="4038480" y="6356520"/>
            <a:ext cx="4111200" cy="361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sldNum" idx="83"/>
          </p:nvPr>
        </p:nvSpPr>
        <p:spPr>
          <a:xfrm>
            <a:off x="86104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363CBFF-3399-4C03-A0F3-62C466115C3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dt" idx="84"/>
          </p:nvPr>
        </p:nvSpPr>
        <p:spPr>
          <a:xfrm>
            <a:off x="838080" y="6356520"/>
            <a:ext cx="2739600" cy="361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svg"/><Relationship Id="rId3" Type="http://schemas.openxmlformats.org/officeDocument/2006/relationships/image" Target="../media/image6.wmf"/><Relationship Id="rId4" Type="http://schemas.openxmlformats.org/officeDocument/2006/relationships/image" Target="../media/image7.png"/><Relationship Id="rId5" Type="http://schemas.openxmlformats.org/officeDocument/2006/relationships/image" Target="../media/image8.wmf"/><Relationship Id="rId6" Type="http://schemas.openxmlformats.org/officeDocument/2006/relationships/image" Target="../media/image8.wmf"/><Relationship Id="rId7" Type="http://schemas.openxmlformats.org/officeDocument/2006/relationships/image" Target="../media/image9.wmf"/><Relationship Id="rId8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6.wmf"/><Relationship Id="rId3" Type="http://schemas.openxmlformats.org/officeDocument/2006/relationships/image" Target="../media/image7.png"/><Relationship Id="rId4" Type="http://schemas.openxmlformats.org/officeDocument/2006/relationships/image" Target="../media/image8.wmf"/><Relationship Id="rId5" Type="http://schemas.openxmlformats.org/officeDocument/2006/relationships/image" Target="../media/image8.wmf"/><Relationship Id="rId6" Type="http://schemas.openxmlformats.org/officeDocument/2006/relationships/image" Target="../media/image9.wmf"/><Relationship Id="rId7" Type="http://schemas.openxmlformats.org/officeDocument/2006/relationships/image" Target="../media/image11.png"/><Relationship Id="rId8" Type="http://schemas.openxmlformats.org/officeDocument/2006/relationships/image" Target="../media/image12.sv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6.wmf"/><Relationship Id="rId4" Type="http://schemas.openxmlformats.org/officeDocument/2006/relationships/image" Target="../media/image7.png"/><Relationship Id="rId5" Type="http://schemas.openxmlformats.org/officeDocument/2006/relationships/image" Target="../media/image8.wmf"/><Relationship Id="rId6" Type="http://schemas.openxmlformats.org/officeDocument/2006/relationships/image" Target="../media/image8.wmf"/><Relationship Id="rId7" Type="http://schemas.openxmlformats.org/officeDocument/2006/relationships/image" Target="../media/image9.wmf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24.png"/><Relationship Id="rId11" Type="http://schemas.openxmlformats.org/officeDocument/2006/relationships/image" Target="../media/image25.jpeg"/><Relationship Id="rId12" Type="http://schemas.openxmlformats.org/officeDocument/2006/relationships/image" Target="../media/image26.png"/><Relationship Id="rId1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microsoft.com/office/2007/relationships/hdphoto" Target="../media/hdphoto1.wdp"/><Relationship Id="rId3" Type="http://schemas.openxmlformats.org/officeDocument/2006/relationships/image" Target="../media/image6.wmf"/><Relationship Id="rId4" Type="http://schemas.openxmlformats.org/officeDocument/2006/relationships/image" Target="../media/image7.png"/><Relationship Id="rId5" Type="http://schemas.openxmlformats.org/officeDocument/2006/relationships/image" Target="../media/image8.wmf"/><Relationship Id="rId6" Type="http://schemas.openxmlformats.org/officeDocument/2006/relationships/image" Target="../media/image8.wmf"/><Relationship Id="rId7" Type="http://schemas.openxmlformats.org/officeDocument/2006/relationships/image" Target="../media/image9.wmf"/><Relationship Id="rId8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28.png"/><Relationship Id="rId7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6.wmf"/><Relationship Id="rId3" Type="http://schemas.openxmlformats.org/officeDocument/2006/relationships/image" Target="../media/image7.png"/><Relationship Id="rId4" Type="http://schemas.openxmlformats.org/officeDocument/2006/relationships/image" Target="../media/image8.wmf"/><Relationship Id="rId5" Type="http://schemas.openxmlformats.org/officeDocument/2006/relationships/image" Target="../media/image8.wmf"/><Relationship Id="rId6" Type="http://schemas.openxmlformats.org/officeDocument/2006/relationships/image" Target="../media/image9.wmf"/><Relationship Id="rId7" Type="http://schemas.openxmlformats.org/officeDocument/2006/relationships/image" Target="../media/image30.jpeg"/><Relationship Id="rId8" Type="http://schemas.openxmlformats.org/officeDocument/2006/relationships/image" Target="../media/image31.png"/><Relationship Id="rId9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jpeg"/><Relationship Id="rId9" Type="http://schemas.openxmlformats.org/officeDocument/2006/relationships/image" Target="../media/image35.png"/><Relationship Id="rId10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36.png"/><Relationship Id="rId7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37.png"/><Relationship Id="rId7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42.png"/><Relationship Id="rId7" Type="http://schemas.openxmlformats.org/officeDocument/2006/relationships/image" Target="../media/image43.jpeg"/><Relationship Id="rId8" Type="http://schemas.openxmlformats.org/officeDocument/2006/relationships/image" Target="../media/image44.png"/><Relationship Id="rId9" Type="http://schemas.openxmlformats.org/officeDocument/2006/relationships/image" Target="../media/image39.png"/><Relationship Id="rId10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png"/><Relationship Id="rId3" Type="http://schemas.openxmlformats.org/officeDocument/2006/relationships/image" Target="../media/image8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45.png"/><Relationship Id="rId7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Box 3"/>
          <p:cNvSpPr/>
          <p:nvPr/>
        </p:nvSpPr>
        <p:spPr>
          <a:xfrm>
            <a:off x="5379120" y="1815480"/>
            <a:ext cx="5333760" cy="107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Verdana"/>
              </a:rPr>
              <a:t>БЕЗЭКИПАЖНЫЙ КАТЕР-ТРАНСПОРТЁР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Box 4"/>
          <p:cNvSpPr/>
          <p:nvPr/>
        </p:nvSpPr>
        <p:spPr>
          <a:xfrm>
            <a:off x="7606440" y="4379400"/>
            <a:ext cx="3031200" cy="3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Семенов Роман Владимирович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4"/>
          <p:cNvSpPr/>
          <p:nvPr/>
        </p:nvSpPr>
        <p:spPr>
          <a:xfrm>
            <a:off x="7610040" y="3118320"/>
            <a:ext cx="3027240" cy="52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Власов Глеб Юрьевич,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Миносян Георгий Робертович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Box 4"/>
          <p:cNvSpPr/>
          <p:nvPr/>
        </p:nvSpPr>
        <p:spPr>
          <a:xfrm>
            <a:off x="7610040" y="3766320"/>
            <a:ext cx="303120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Кичова</a:t>
            </a:r>
            <a:r>
              <a:rPr b="0" lang="en-US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 </a:t>
            </a: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Виктория Юрьевна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4"/>
          <p:cNvSpPr/>
          <p:nvPr/>
        </p:nvSpPr>
        <p:spPr>
          <a:xfrm>
            <a:off x="5568480" y="3239640"/>
            <a:ext cx="2036880" cy="3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be975f"/>
                </a:solidFill>
                <a:effectLst/>
                <a:uFillTx/>
                <a:latin typeface="Segoe UI"/>
                <a:ea typeface="Verdana"/>
              </a:rPr>
              <a:t>ПРОЕКТ ВЫПОЛНИЛИ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Box 4"/>
          <p:cNvSpPr/>
          <p:nvPr/>
        </p:nvSpPr>
        <p:spPr>
          <a:xfrm>
            <a:off x="5513400" y="4379400"/>
            <a:ext cx="2091960" cy="3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be975f"/>
                </a:solidFill>
                <a:effectLst/>
                <a:uFillTx/>
                <a:latin typeface="Segoe UI"/>
                <a:ea typeface="Verdana"/>
              </a:rPr>
              <a:t>ЭКСПЕРТ ПРОЕКТА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Box 4"/>
          <p:cNvSpPr/>
          <p:nvPr/>
        </p:nvSpPr>
        <p:spPr>
          <a:xfrm>
            <a:off x="5706720" y="3766320"/>
            <a:ext cx="1902240" cy="30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ru-RU" sz="1400" strike="noStrike" u="none">
                <a:solidFill>
                  <a:srgbClr val="be975f"/>
                </a:solidFill>
                <a:effectLst/>
                <a:uFillTx/>
                <a:latin typeface="Segoe UI"/>
                <a:ea typeface="Verdana"/>
              </a:rPr>
              <a:t>ТРЕКЕР ПРОЕКТА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Рисунок 31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0" y="4581360"/>
            <a:ext cx="12191040" cy="198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Прямоугольник: скругленные углы 29"/>
          <p:cNvSpPr/>
          <p:nvPr/>
        </p:nvSpPr>
        <p:spPr>
          <a:xfrm>
            <a:off x="6752880" y="1873440"/>
            <a:ext cx="5244480" cy="2773800"/>
          </a:xfrm>
          <a:prstGeom prst="roundRect">
            <a:avLst>
              <a:gd name="adj" fmla="val 16667"/>
            </a:avLst>
          </a:prstGeom>
          <a:solidFill>
            <a:srgbClr val="f0f2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10480" y="3960"/>
            <a:ext cx="11066760" cy="114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АКТУАЛЬНОСТЬ И ОПИСАНИЕ ПРОЕКТА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1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172" name="Рисунок 3" descr=""/>
            <p:cNvPicPr/>
            <p:nvPr/>
          </p:nvPicPr>
          <p:blipFill>
            <a:blip r:embed="rId3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3" name="Объект 13" descr=""/>
            <p:cNvPicPr/>
            <p:nvPr/>
          </p:nvPicPr>
          <p:blipFill>
            <a:blip r:embed="rId4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4" name="Рисунок 5" descr=""/>
            <p:cNvPicPr/>
            <p:nvPr/>
          </p:nvPicPr>
          <p:blipFill>
            <a:blip r:embed="rId5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5" name="Рисунок 6" descr=""/>
            <p:cNvPicPr/>
            <p:nvPr/>
          </p:nvPicPr>
          <p:blipFill>
            <a:blip r:embed="rId6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6" name="Рисунок 7" descr=""/>
            <p:cNvPicPr/>
            <p:nvPr/>
          </p:nvPicPr>
          <p:blipFill>
            <a:blip r:embed="rId7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7" name="PlaceHolder 1"/>
          <p:cNvSpPr/>
          <p:nvPr/>
        </p:nvSpPr>
        <p:spPr>
          <a:xfrm>
            <a:off x="1110600" y="900000"/>
            <a:ext cx="9866520" cy="4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1" lang="ru-RU" sz="24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КОМПАКТНЫЙ ТРАНСПОРТНЫЙ БЕЗЭКИПАЖНЫЙ КАТЕР УВЕЛИЧЕННОГО РАДИУСА ДЕЙСТВИЯ 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6"/>
          <p:cNvSpPr/>
          <p:nvPr/>
        </p:nvSpPr>
        <p:spPr>
          <a:xfrm>
            <a:off x="1425600" y="1966320"/>
            <a:ext cx="490104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Проект будет востребован на международном рынке, B2B и B2G сегменте и соответствует федеральному приоритету: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7"/>
          <p:cNvSpPr/>
          <p:nvPr/>
        </p:nvSpPr>
        <p:spPr>
          <a:xfrm>
            <a:off x="1425600" y="2876040"/>
            <a:ext cx="509436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НТИ "МАРИНЕТ" – РАЗВИТИЕ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МОРСКИХ ТЕХНОЛОГИЙ: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Создание автономных безэкипажных судов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 </a:t>
            </a: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сервисов военного и двойного назначения;</a:t>
            </a: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Цифровая навигация и е-Навигация.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25"/>
          <p:cNvSpPr/>
          <p:nvPr/>
        </p:nvSpPr>
        <p:spPr>
          <a:xfrm>
            <a:off x="6926400" y="1972440"/>
            <a:ext cx="4948920" cy="228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algn="ctr" defTabSz="914400">
              <a:lnSpc>
                <a:spcPct val="9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Проект создан для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algn="ctr" defTabSz="914400">
              <a:lnSpc>
                <a:spcPct val="9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Verdana"/>
              </a:rPr>
              <a:t>технологических направлений:</a:t>
            </a: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defTabSz="914400">
              <a:lnSpc>
                <a:spcPct val="9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buClr>
                <a:srgbClr val="27376b"/>
              </a:buClr>
              <a:buSzPct val="70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Создания интеллектуальных систем управления и навигации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buClr>
                <a:srgbClr val="27376b"/>
              </a:buClr>
              <a:buSzPct val="70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buClr>
                <a:srgbClr val="27376b"/>
              </a:buClr>
              <a:buSzPct val="70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Беспилотных авиационных и морских систем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buClr>
                <a:srgbClr val="27376b"/>
              </a:buClr>
              <a:buSzPct val="70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NSimSun"/>
              </a:rPr>
              <a:t>Инновационное судостроение скоростного транспорта.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Группа 8"/>
          <p:cNvGrpSpPr/>
          <p:nvPr/>
        </p:nvGrpSpPr>
        <p:grpSpPr>
          <a:xfrm>
            <a:off x="1295280" y="944640"/>
            <a:ext cx="3599280" cy="3607920"/>
            <a:chOff x="1295280" y="944640"/>
            <a:chExt cx="3599280" cy="3607920"/>
          </a:xfrm>
        </p:grpSpPr>
        <p:sp>
          <p:nvSpPr>
            <p:cNvPr id="182" name="Овал 4"/>
            <p:cNvSpPr/>
            <p:nvPr/>
          </p:nvSpPr>
          <p:spPr>
            <a:xfrm>
              <a:off x="1295280" y="944640"/>
              <a:ext cx="3599280" cy="3599280"/>
            </a:xfrm>
            <a:prstGeom prst="ellipse">
              <a:avLst/>
            </a:prstGeom>
            <a:gradFill rotWithShape="0">
              <a:gsLst>
                <a:gs pos="0">
                  <a:srgbClr val="bfbfbf"/>
                </a:gs>
                <a:gs pos="100000">
                  <a:srgbClr val="cccccc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183" name="Рисунок 5"/>
            <p:cNvSpPr/>
            <p:nvPr/>
          </p:nvSpPr>
          <p:spPr>
            <a:xfrm>
              <a:off x="1527120" y="1540440"/>
              <a:ext cx="3147480" cy="3012120"/>
            </a:xfrm>
            <a:custGeom>
              <a:avLst/>
              <a:gdLst>
                <a:gd name="textAreaLeft" fmla="*/ 0 w 3147480"/>
                <a:gd name="textAreaRight" fmla="*/ 3148560 w 3147480"/>
                <a:gd name="textAreaTop" fmla="*/ 0 h 3012120"/>
                <a:gd name="textAreaBottom" fmla="*/ 3013200 h 3012120"/>
                <a:gd name="GluePoint1X" fmla="*/ 240899 w 3148410"/>
                <a:gd name="GluePoint1Y" fmla="*/ 0 h 3013173"/>
                <a:gd name="GluePoint2X" fmla="*/ 2895871 w 3148410"/>
                <a:gd name="GluePoint2Y" fmla="*/ 0 h 3013173"/>
                <a:gd name="GluePoint3X" fmla="*/ 2957526 w 3148410"/>
                <a:gd name="GluePoint3Y" fmla="*/ 67838 h 3013173"/>
                <a:gd name="GluePoint4X" fmla="*/ 3061160 w 3148410"/>
                <a:gd name="GluePoint4Y" fmla="*/ 206425 h 3013173"/>
                <a:gd name="GluePoint5X" fmla="*/ 3148410 w 3148410"/>
                <a:gd name="GluePoint5Y" fmla="*/ 350043 h 3013173"/>
                <a:gd name="GluePoint6X" fmla="*/ 3148410 w 3148410"/>
                <a:gd name="GluePoint6Y" fmla="*/ 2075853 h 3013173"/>
                <a:gd name="GluePoint7X" fmla="*/ 3061160 w 3148410"/>
                <a:gd name="GluePoint7Y" fmla="*/ 2219471 h 3013173"/>
                <a:gd name="GluePoint8X" fmla="*/ 1568385 w 3148410"/>
                <a:gd name="GluePoint8Y" fmla="*/ 3013173 h 3013173"/>
                <a:gd name="GluePoint9X" fmla="*/ 75610 w 3148410"/>
                <a:gd name="GluePoint9Y" fmla="*/ 2219471 h 3013173"/>
                <a:gd name="GluePoint10X" fmla="*/ 0 w 3148410"/>
                <a:gd name="GluePoint10Y" fmla="*/ 2095013 h 3013173"/>
                <a:gd name="GluePoint11X" fmla="*/ 0 w 3148410"/>
                <a:gd name="GluePoint11Y" fmla="*/ 330883 h 3013173"/>
                <a:gd name="GluePoint12X" fmla="*/ 75610 w 3148410"/>
                <a:gd name="GluePoint12Y" fmla="*/ 206425 h 3013173"/>
                <a:gd name="GluePoint13X" fmla="*/ 179244 w 3148410"/>
                <a:gd name="GluePoint13Y" fmla="*/ 67838 h 3013173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  <a:cxn ang="0">
                  <a:pos x="GluePoint12X" y="GluePoint12Y"/>
                </a:cxn>
                <a:cxn ang="0">
                  <a:pos x="GluePoint13X" y="GluePoint13Y"/>
                </a:cxn>
              </a:cxnLst>
              <a:rect l="textAreaLeft" t="textAreaTop" r="textAreaRight" b="textAreaBottom"/>
              <a:pathLst>
                <a:path w="3148410" h="3013173">
                  <a:moveTo>
                    <a:pt x="240899" y="0"/>
                  </a:moveTo>
                  <a:lnTo>
                    <a:pt x="2895871" y="0"/>
                  </a:lnTo>
                  <a:lnTo>
                    <a:pt x="2957526" y="67838"/>
                  </a:lnTo>
                  <a:cubicBezTo>
                    <a:pt x="2994214" y="112293"/>
                    <a:pt x="3028809" y="158539"/>
                    <a:pt x="3061160" y="206425"/>
                  </a:cubicBezTo>
                  <a:lnTo>
                    <a:pt x="3148410" y="350043"/>
                  </a:lnTo>
                  <a:lnTo>
                    <a:pt x="3148410" y="2075853"/>
                  </a:lnTo>
                  <a:lnTo>
                    <a:pt x="3061160" y="2219471"/>
                  </a:lnTo>
                  <a:cubicBezTo>
                    <a:pt x="2737647" y="2698334"/>
                    <a:pt x="2189783" y="3013173"/>
                    <a:pt x="1568385" y="3013173"/>
                  </a:cubicBezTo>
                  <a:cubicBezTo>
                    <a:pt x="946987" y="3013173"/>
                    <a:pt x="399124" y="2698334"/>
                    <a:pt x="75610" y="2219471"/>
                  </a:cubicBezTo>
                  <a:lnTo>
                    <a:pt x="0" y="2095013"/>
                  </a:lnTo>
                  <a:lnTo>
                    <a:pt x="0" y="330883"/>
                  </a:lnTo>
                  <a:lnTo>
                    <a:pt x="75610" y="206425"/>
                  </a:lnTo>
                  <a:cubicBezTo>
                    <a:pt x="107962" y="158539"/>
                    <a:pt x="142557" y="112293"/>
                    <a:pt x="179244" y="67838"/>
                  </a:cubicBez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</p:grpSp>
      <p:grpSp>
        <p:nvGrpSpPr>
          <p:cNvPr id="184" name="Группа 6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185" name="Рисунок 31" descr=""/>
            <p:cNvPicPr/>
            <p:nvPr/>
          </p:nvPicPr>
          <p:blipFill>
            <a:blip r:embed="rId2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6" name="Объект 6" descr=""/>
            <p:cNvPicPr/>
            <p:nvPr/>
          </p:nvPicPr>
          <p:blipFill>
            <a:blip r:embed="rId3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7" name="Рисунок 32" descr=""/>
            <p:cNvPicPr/>
            <p:nvPr/>
          </p:nvPicPr>
          <p:blipFill>
            <a:blip r:embed="rId4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8" name="Рисунок 33" descr=""/>
            <p:cNvPicPr/>
            <p:nvPr/>
          </p:nvPicPr>
          <p:blipFill>
            <a:blip r:embed="rId5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9" name="Рисунок 34" descr=""/>
            <p:cNvPicPr/>
            <p:nvPr/>
          </p:nvPicPr>
          <p:blipFill>
            <a:blip r:embed="rId6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90" name="Прямоугольник 161"/>
          <p:cNvSpPr/>
          <p:nvPr/>
        </p:nvSpPr>
        <p:spPr>
          <a:xfrm>
            <a:off x="5940000" y="1620000"/>
            <a:ext cx="5400000" cy="237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200" strike="noStrike" u="none">
                <a:solidFill>
                  <a:srgbClr val="8793b3"/>
                </a:solidFill>
                <a:effectLst/>
                <a:uFillTx/>
                <a:latin typeface="Segoe UI"/>
                <a:ea typeface="DejaVu Sans"/>
              </a:rPr>
              <a:t>Кандидат технических наук, доцент, заведующий кафедрой САПР, а также научный руководитель образовательной программы по системам автоматизированного проектирования микроэлектроники и директор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200" strike="noStrike" u="none">
                <a:solidFill>
                  <a:srgbClr val="8793b3"/>
                </a:solidFill>
                <a:effectLst/>
                <a:uFillTx/>
                <a:latin typeface="Segoe UI"/>
                <a:ea typeface="DejaVu Sans"/>
              </a:rPr>
              <a:t>Молодежного научно-исследовательского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200" strike="noStrike" u="none">
                <a:solidFill>
                  <a:srgbClr val="8793b3"/>
                </a:solidFill>
                <a:effectLst/>
                <a:uFillTx/>
                <a:latin typeface="Segoe UI"/>
                <a:ea typeface="DejaVu Sans"/>
              </a:rPr>
              <a:t>института (МНИИ)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400" strike="noStrike" u="none">
                <a:solidFill>
                  <a:srgbClr val="8793b3"/>
                </a:solidFill>
                <a:effectLst/>
                <a:uFillTx/>
                <a:latin typeface="Segoe UI"/>
                <a:ea typeface="DejaVu Sans"/>
              </a:rPr>
              <a:t>Главным стейкхолдером является научно-производственное предприятие «ЭЛВО»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0" y="3960"/>
            <a:ext cx="12186360" cy="114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СООТВЕТСТВИЕ ПРОЕКТА НАУЧНЫМ И (ИЛИ) НАУЧНО-ТЕХНИЧЕСКИМ </a:t>
            </a:r>
            <a:br>
              <a:rPr sz="1800"/>
            </a:b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ПРИОРИТЕТАМ ОБРАЗОВАТЕЛЬНОЙ ОРГАНИЗАЦИИ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9"/>
          <p:cNvSpPr/>
          <p:nvPr/>
        </p:nvSpPr>
        <p:spPr>
          <a:xfrm>
            <a:off x="5845680" y="979560"/>
            <a:ext cx="56739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ДЕНИС НИКОЛАЕВИЧ БУТУСОВ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3" name="Рисунок 17" descr="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0" y="5337000"/>
            <a:ext cx="12191040" cy="13377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4" name="Группа 21"/>
          <p:cNvGrpSpPr/>
          <p:nvPr/>
        </p:nvGrpSpPr>
        <p:grpSpPr>
          <a:xfrm>
            <a:off x="8820000" y="5760000"/>
            <a:ext cx="2255400" cy="899640"/>
            <a:chOff x="8820000" y="5760000"/>
            <a:chExt cx="2255400" cy="899640"/>
          </a:xfrm>
        </p:grpSpPr>
        <p:sp>
          <p:nvSpPr>
            <p:cNvPr id="195" name="Прямоугольник 20"/>
            <p:cNvSpPr/>
            <p:nvPr/>
          </p:nvSpPr>
          <p:spPr>
            <a:xfrm>
              <a:off x="8820000" y="5760000"/>
              <a:ext cx="2255400" cy="899640"/>
            </a:xfrm>
            <a:prstGeom prst="rect">
              <a:avLst/>
            </a:prstGeom>
            <a:solidFill>
              <a:srgbClr val="5983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196" name="Рисунок 19" descr=""/>
            <p:cNvPicPr/>
            <p:nvPr/>
          </p:nvPicPr>
          <p:blipFill>
            <a:blip r:embed="rId9"/>
            <a:stretch/>
          </p:blipFill>
          <p:spPr>
            <a:xfrm>
              <a:off x="8976240" y="5930640"/>
              <a:ext cx="1953720" cy="577800"/>
            </a:xfrm>
            <a:prstGeom prst="rect">
              <a:avLst/>
            </a:prstGeom>
            <a:solidFill>
              <a:srgbClr val="5983b0"/>
            </a:solidFill>
            <a:ln w="0">
              <a:noFill/>
            </a:ln>
          </p:spPr>
        </p:pic>
      </p:grpSp>
      <p:pic>
        <p:nvPicPr>
          <p:cNvPr id="197" name="" descr=""/>
          <p:cNvPicPr/>
          <p:nvPr/>
        </p:nvPicPr>
        <p:blipFill>
          <a:blip r:embed="rId10"/>
          <a:stretch/>
        </p:blipFill>
        <p:spPr>
          <a:xfrm>
            <a:off x="1440000" y="5220000"/>
            <a:ext cx="4499640" cy="858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/>
          <p:nvPr/>
        </p:nvSpPr>
        <p:spPr>
          <a:xfrm>
            <a:off x="561960" y="-216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ПРОБЛЕМЫ, КОТОРЫЕ РЕШАЕТ ПРОЕКТ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9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00" name="Рисунок 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1" name="Объект 1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2" name="Рисунок 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3" name="Рисунок 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4" name="Рисунок 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05" name="TextBox 19"/>
          <p:cNvSpPr/>
          <p:nvPr/>
        </p:nvSpPr>
        <p:spPr>
          <a:xfrm>
            <a:off x="1743840" y="3685320"/>
            <a:ext cx="2911320" cy="99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10000"/>
              </a:lnSpc>
              <a:tabLst>
                <a:tab algn="l" pos="0"/>
              </a:tabLst>
            </a:pPr>
            <a:r>
              <a:rPr b="1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Дороговизна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 доставки грузов в отдаленные районы России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2"/>
          <p:cNvSpPr/>
          <p:nvPr/>
        </p:nvSpPr>
        <p:spPr>
          <a:xfrm>
            <a:off x="4690080" y="3685320"/>
            <a:ext cx="3526560" cy="99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10000"/>
              </a:lnSpc>
              <a:tabLst>
                <a:tab algn="l" pos="0"/>
              </a:tabLst>
            </a:pPr>
            <a:r>
              <a:rPr b="1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Непрерывное патрулирование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 морских и речных границ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13"/>
          <p:cNvSpPr/>
          <p:nvPr/>
        </p:nvSpPr>
        <p:spPr>
          <a:xfrm>
            <a:off x="8295480" y="3685320"/>
            <a:ext cx="2684160" cy="99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10000"/>
              </a:lnSpc>
              <a:tabLst>
                <a:tab algn="l" pos="0"/>
              </a:tabLst>
            </a:pPr>
            <a:r>
              <a:rPr b="1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Дефицит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 квалифицированных кадров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8" name="Рисунок 5" descr=""/>
          <p:cNvPicPr/>
          <p:nvPr/>
        </p:nvPicPr>
        <p:blipFill>
          <a:blip r:embed="rId6"/>
          <a:stretch/>
        </p:blipFill>
        <p:spPr>
          <a:xfrm>
            <a:off x="5901120" y="2177280"/>
            <a:ext cx="1104480" cy="110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Рисунок 7" descr=""/>
          <p:cNvPicPr/>
          <p:nvPr/>
        </p:nvPicPr>
        <p:blipFill>
          <a:blip r:embed="rId7"/>
          <a:stretch/>
        </p:blipFill>
        <p:spPr>
          <a:xfrm>
            <a:off x="2690280" y="2108880"/>
            <a:ext cx="1238040" cy="1238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Рисунок 9" descr=""/>
          <p:cNvPicPr/>
          <p:nvPr/>
        </p:nvPicPr>
        <p:blipFill>
          <a:blip r:embed="rId8"/>
          <a:stretch/>
        </p:blipFill>
        <p:spPr>
          <a:xfrm>
            <a:off x="8978400" y="2068920"/>
            <a:ext cx="1318320" cy="1318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Рисунок 12"/>
          <p:cNvSpPr/>
          <p:nvPr/>
        </p:nvSpPr>
        <p:spPr>
          <a:xfrm rot="16200000">
            <a:off x="2063160" y="2254680"/>
            <a:ext cx="2684160" cy="4763160"/>
          </a:xfrm>
          <a:custGeom>
            <a:avLst/>
            <a:gdLst>
              <a:gd name="textAreaLeft" fmla="*/ 0 w 2684160"/>
              <a:gd name="textAreaRight" fmla="*/ 2685240 w 2684160"/>
              <a:gd name="textAreaTop" fmla="*/ 0 h 4763160"/>
              <a:gd name="textAreaBottom" fmla="*/ 4764240 h 4763160"/>
              <a:gd name="GluePoint1X" fmla="*/ 3140519 w 3140519"/>
              <a:gd name="GluePoint1Y" fmla="*/ 523430 h 5572136"/>
              <a:gd name="GluePoint2X" fmla="*/ 3140519 w 3140519"/>
              <a:gd name="GluePoint2Y" fmla="*/ 5057416 h 5572136"/>
              <a:gd name="GluePoint3X" fmla="*/ 2722579 w 3140519"/>
              <a:gd name="GluePoint3Y" fmla="*/ 5570211 h 5572136"/>
              <a:gd name="GluePoint4X" fmla="*/ 2703485 w 3140519"/>
              <a:gd name="GluePoint4Y" fmla="*/ 5572136 h 5572136"/>
              <a:gd name="GluePoint5X" fmla="*/ 437035 w 3140519"/>
              <a:gd name="GluePoint5Y" fmla="*/ 5572136 h 5572136"/>
              <a:gd name="GluePoint6X" fmla="*/ 417941 w 3140519"/>
              <a:gd name="GluePoint6Y" fmla="*/ 5570211 h 5572136"/>
              <a:gd name="GluePoint7X" fmla="*/ 0 w 3140519"/>
              <a:gd name="GluePoint7Y" fmla="*/ 5057416 h 5572136"/>
              <a:gd name="GluePoint8X" fmla="*/ 1 w 3140519"/>
              <a:gd name="GluePoint8Y" fmla="*/ 523429 h 5572136"/>
              <a:gd name="GluePoint9X" fmla="*/ 523431 w 3140519"/>
              <a:gd name="GluePoint9Y" fmla="*/ 0 h 5572136"/>
              <a:gd name="GluePoint10X" fmla="*/ 2617090 w 3140519"/>
              <a:gd name="GluePoint10Y" fmla="*/ 0 h 5572136"/>
              <a:gd name="GluePoint11X" fmla="*/ 3140519 w 3140519"/>
              <a:gd name="GluePoint11Y" fmla="*/ 523430 h 557213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</a:cxnLst>
            <a:rect l="textAreaLeft" t="textAreaTop" r="textAreaRight" b="textAreaBottom"/>
            <a:pathLst>
              <a:path w="3140519" h="5572136">
                <a:moveTo>
                  <a:pt x="3140519" y="523430"/>
                </a:moveTo>
                <a:lnTo>
                  <a:pt x="3140519" y="5057416"/>
                </a:lnTo>
                <a:cubicBezTo>
                  <a:pt x="3140519" y="5310363"/>
                  <a:pt x="2961097" y="5521404"/>
                  <a:pt x="2722579" y="5570211"/>
                </a:cubicBezTo>
                <a:lnTo>
                  <a:pt x="2703485" y="5572136"/>
                </a:lnTo>
                <a:lnTo>
                  <a:pt x="437035" y="5572136"/>
                </a:lnTo>
                <a:lnTo>
                  <a:pt x="417941" y="5570211"/>
                </a:lnTo>
                <a:cubicBezTo>
                  <a:pt x="179423" y="5521404"/>
                  <a:pt x="0" y="5310363"/>
                  <a:pt x="0" y="5057416"/>
                </a:cubicBezTo>
                <a:lnTo>
                  <a:pt x="1" y="523429"/>
                </a:lnTo>
                <a:cubicBezTo>
                  <a:pt x="1" y="234348"/>
                  <a:pt x="234349" y="0"/>
                  <a:pt x="523431" y="0"/>
                </a:cubicBezTo>
                <a:lnTo>
                  <a:pt x="2617090" y="0"/>
                </a:lnTo>
                <a:cubicBezTo>
                  <a:pt x="2906172" y="0"/>
                  <a:pt x="3140520" y="234348"/>
                  <a:pt x="3140519" y="523430"/>
                </a:cubicBez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2" name="Рисунок 11" descr="Изображение пина-истории"/>
          <p:cNvSpPr/>
          <p:nvPr/>
        </p:nvSpPr>
        <p:spPr>
          <a:xfrm rot="16200000">
            <a:off x="7447320" y="2251080"/>
            <a:ext cx="2684160" cy="4770720"/>
          </a:xfrm>
          <a:custGeom>
            <a:avLst/>
            <a:gdLst>
              <a:gd name="textAreaLeft" fmla="*/ 0 w 2684160"/>
              <a:gd name="textAreaRight" fmla="*/ 2685240 w 2684160"/>
              <a:gd name="textAreaTop" fmla="*/ 0 h 4770720"/>
              <a:gd name="textAreaBottom" fmla="*/ 4771800 h 4770720"/>
              <a:gd name="GluePoint1X" fmla="*/ 3140518 w 3140518"/>
              <a:gd name="GluePoint1Y" fmla="*/ 523425 h 5580845"/>
              <a:gd name="GluePoint2X" fmla="*/ 3140518 w 3140518"/>
              <a:gd name="GluePoint2Y" fmla="*/ 5057421 h 5580845"/>
              <a:gd name="GluePoint3X" fmla="*/ 3129884 w 3140518"/>
              <a:gd name="GluePoint3Y" fmla="*/ 5162905 h 5580845"/>
              <a:gd name="GluePoint4X" fmla="*/ 2722578 w 3140518"/>
              <a:gd name="GluePoint4Y" fmla="*/ 5570212 h 5580845"/>
              <a:gd name="GluePoint5X" fmla="*/ 2617098 w 3140518"/>
              <a:gd name="GluePoint5Y" fmla="*/ 5580845 h 5580845"/>
              <a:gd name="GluePoint6X" fmla="*/ 523419 w 3140518"/>
              <a:gd name="GluePoint6Y" fmla="*/ 5580844 h 5580845"/>
              <a:gd name="GluePoint7X" fmla="*/ 417940 w 3140518"/>
              <a:gd name="GluePoint7Y" fmla="*/ 5570211 h 5580845"/>
              <a:gd name="GluePoint8X" fmla="*/ 10633 w 3140518"/>
              <a:gd name="GluePoint8Y" fmla="*/ 5162904 h 5580845"/>
              <a:gd name="GluePoint9X" fmla="*/ 0 w 3140518"/>
              <a:gd name="GluePoint9Y" fmla="*/ 5057420 h 5580845"/>
              <a:gd name="GluePoint10X" fmla="*/ 0 w 3140518"/>
              <a:gd name="GluePoint10Y" fmla="*/ 523425 h 5580845"/>
              <a:gd name="GluePoint11X" fmla="*/ 10634 w 3140518"/>
              <a:gd name="GluePoint11Y" fmla="*/ 417941 h 5580845"/>
              <a:gd name="GluePoint12X" fmla="*/ 417940 w 3140518"/>
              <a:gd name="GluePoint12Y" fmla="*/ 10634 h 5580845"/>
              <a:gd name="GluePoint13X" fmla="*/ 523425 w 3140518"/>
              <a:gd name="GluePoint13Y" fmla="*/ 0 h 5580845"/>
              <a:gd name="GluePoint14X" fmla="*/ 2617093 w 3140518"/>
              <a:gd name="GluePoint14Y" fmla="*/ 0 h 5580845"/>
              <a:gd name="GluePoint15X" fmla="*/ 2722578 w 3140518"/>
              <a:gd name="GluePoint15Y" fmla="*/ 10634 h 5580845"/>
              <a:gd name="GluePoint16X" fmla="*/ 3129884 w 3140518"/>
              <a:gd name="GluePoint16Y" fmla="*/ 417941 h 5580845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</a:cxnLst>
            <a:rect l="textAreaLeft" t="textAreaTop" r="textAreaRight" b="textAreaBottom"/>
            <a:pathLst>
              <a:path w="3140518" h="5580845">
                <a:moveTo>
                  <a:pt x="3140518" y="523425"/>
                </a:moveTo>
                <a:lnTo>
                  <a:pt x="3140518" y="5057421"/>
                </a:lnTo>
                <a:lnTo>
                  <a:pt x="3129884" y="5162905"/>
                </a:lnTo>
                <a:cubicBezTo>
                  <a:pt x="3088049" y="5367349"/>
                  <a:pt x="2927022" y="5528376"/>
                  <a:pt x="2722578" y="5570212"/>
                </a:cubicBezTo>
                <a:lnTo>
                  <a:pt x="2617098" y="5580845"/>
                </a:lnTo>
                <a:lnTo>
                  <a:pt x="523419" y="5580844"/>
                </a:lnTo>
                <a:lnTo>
                  <a:pt x="417940" y="5570211"/>
                </a:lnTo>
                <a:cubicBezTo>
                  <a:pt x="213496" y="5528375"/>
                  <a:pt x="52469" y="5367348"/>
                  <a:pt x="10633" y="5162904"/>
                </a:cubicBezTo>
                <a:lnTo>
                  <a:pt x="0" y="5057420"/>
                </a:lnTo>
                <a:lnTo>
                  <a:pt x="0" y="523425"/>
                </a:lnTo>
                <a:lnTo>
                  <a:pt x="10634" y="417941"/>
                </a:lnTo>
                <a:cubicBezTo>
                  <a:pt x="52469" y="213497"/>
                  <a:pt x="213496" y="52469"/>
                  <a:pt x="417940" y="10634"/>
                </a:cubicBezTo>
                <a:lnTo>
                  <a:pt x="523425" y="0"/>
                </a:lnTo>
                <a:lnTo>
                  <a:pt x="2617093" y="0"/>
                </a:lnTo>
                <a:lnTo>
                  <a:pt x="2722578" y="10634"/>
                </a:lnTo>
                <a:cubicBezTo>
                  <a:pt x="2927022" y="52469"/>
                  <a:pt x="3088049" y="213497"/>
                  <a:pt x="3129884" y="417941"/>
                </a:cubicBez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3" name="PlaceHolder 4"/>
          <p:cNvSpPr/>
          <p:nvPr/>
        </p:nvSpPr>
        <p:spPr>
          <a:xfrm>
            <a:off x="561960" y="792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РЕШЕНИЕ, КОТОРОЕ ПРЕДЛАГАЕТ КОМАНДА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1"/>
          <p:cNvSpPr/>
          <p:nvPr/>
        </p:nvSpPr>
        <p:spPr>
          <a:xfrm>
            <a:off x="1311480" y="1028160"/>
            <a:ext cx="411372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ДЛЯ ЛОГИСТИЧЕСКИХ ОПЕРАТОРОВ: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2"/>
          <p:cNvSpPr/>
          <p:nvPr/>
        </p:nvSpPr>
        <p:spPr>
          <a:xfrm>
            <a:off x="1311480" y="1438560"/>
            <a:ext cx="464400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Доставка в труднодоступные районы;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Уменьшение операционных затрат;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Безопасность доставки.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3"/>
          <p:cNvSpPr/>
          <p:nvPr/>
        </p:nvSpPr>
        <p:spPr>
          <a:xfrm>
            <a:off x="6705720" y="1040400"/>
            <a:ext cx="442476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ДЛЯ ФСБ РОССИИ: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4"/>
          <p:cNvSpPr/>
          <p:nvPr/>
        </p:nvSpPr>
        <p:spPr>
          <a:xfrm>
            <a:off x="6705720" y="1399680"/>
            <a:ext cx="4424760" cy="13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Непрерывный </a:t>
            </a: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мониторинг и разведка участка границы радиусом до 5-7 км​, радаром до 200 км;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Снижение рисков для персонала пограничной службы.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13"/>
          <p:cNvSpPr/>
          <p:nvPr/>
        </p:nvSpPr>
        <p:spPr>
          <a:xfrm>
            <a:off x="1272600" y="5978520"/>
            <a:ext cx="41914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2400" strike="noStrike" u="none">
                <a:solidFill>
                  <a:srgbClr val="27376b"/>
                </a:solidFill>
                <a:effectLst/>
                <a:uFillTx/>
                <a:latin typeface="Segoe UI"/>
                <a:ea typeface="Segoe UI Black"/>
              </a:rPr>
              <a:t>ДОСТАВКА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14"/>
          <p:cNvSpPr/>
          <p:nvPr/>
        </p:nvSpPr>
        <p:spPr>
          <a:xfrm>
            <a:off x="6693480" y="5978520"/>
            <a:ext cx="419148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2400" strike="noStrike" u="none">
                <a:solidFill>
                  <a:srgbClr val="27376b"/>
                </a:solidFill>
                <a:effectLst/>
                <a:uFillTx/>
                <a:latin typeface="Segoe UI"/>
                <a:ea typeface="Segoe UI Black"/>
              </a:rPr>
              <a:t>РАЗВЕДКА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0" descr="Picture background"/>
          <p:cNvPicPr/>
          <p:nvPr/>
        </p:nvPicPr>
        <p:blipFill>
          <a:blip r:embed="rId1"/>
          <a:stretch/>
        </p:blipFill>
        <p:spPr>
          <a:xfrm>
            <a:off x="8466480" y="3182040"/>
            <a:ext cx="2985840" cy="223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Picture 16" descr=""/>
          <p:cNvPicPr/>
          <p:nvPr/>
        </p:nvPicPr>
        <p:blipFill>
          <a:blip r:embed="rId2"/>
          <a:stretch/>
        </p:blipFill>
        <p:spPr>
          <a:xfrm>
            <a:off x="1838880" y="3293280"/>
            <a:ext cx="2163240" cy="2163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PlaceHolder 1"/>
          <p:cNvSpPr/>
          <p:nvPr/>
        </p:nvSpPr>
        <p:spPr>
          <a:xfrm>
            <a:off x="561960" y="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КАКОЙ ПРОДУКТ БУДЕТ ПРОДАВАТЬСЯ?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23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24" name="Рисунок 3" descr=""/>
            <p:cNvPicPr/>
            <p:nvPr/>
          </p:nvPicPr>
          <p:blipFill>
            <a:blip r:embed="rId3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5" name="Объект 13" descr=""/>
            <p:cNvPicPr/>
            <p:nvPr/>
          </p:nvPicPr>
          <p:blipFill>
            <a:blip r:embed="rId4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6" name="Рисунок 5" descr=""/>
            <p:cNvPicPr/>
            <p:nvPr/>
          </p:nvPicPr>
          <p:blipFill>
            <a:blip r:embed="rId5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7" name="Рисунок 6" descr=""/>
            <p:cNvPicPr/>
            <p:nvPr/>
          </p:nvPicPr>
          <p:blipFill>
            <a:blip r:embed="rId6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8" name="Рисунок 7" descr=""/>
            <p:cNvPicPr/>
            <p:nvPr/>
          </p:nvPicPr>
          <p:blipFill>
            <a:blip r:embed="rId7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229" name="Picture 2" descr="Picture background"/>
          <p:cNvPicPr/>
          <p:nvPr/>
        </p:nvPicPr>
        <p:blipFill>
          <a:blip r:embed="rId8"/>
          <a:stretch/>
        </p:blipFill>
        <p:spPr>
          <a:xfrm>
            <a:off x="1419840" y="1297800"/>
            <a:ext cx="2665080" cy="12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0" name="TextBox 2"/>
          <p:cNvSpPr/>
          <p:nvPr/>
        </p:nvSpPr>
        <p:spPr>
          <a:xfrm>
            <a:off x="1514520" y="2702160"/>
            <a:ext cx="2476080" cy="33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Корпус судна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Box 4"/>
          <p:cNvSpPr/>
          <p:nvPr/>
        </p:nvSpPr>
        <p:spPr>
          <a:xfrm>
            <a:off x="4699800" y="2702160"/>
            <a:ext cx="3057480" cy="5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Система мониторинга</a:t>
            </a:r>
            <a:br>
              <a:rPr sz="1600"/>
            </a:b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6"/>
          <p:cNvSpPr/>
          <p:nvPr/>
        </p:nvSpPr>
        <p:spPr>
          <a:xfrm>
            <a:off x="8686440" y="2702160"/>
            <a:ext cx="2698560" cy="5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БПЛА квадрокоптерного типа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3" name="Picture 10" descr="Picture background"/>
          <p:cNvPicPr/>
          <p:nvPr/>
        </p:nvPicPr>
        <p:blipFill>
          <a:blip r:embed="rId9"/>
          <a:stretch/>
        </p:blipFill>
        <p:spPr>
          <a:xfrm>
            <a:off x="8686440" y="1150200"/>
            <a:ext cx="2299320" cy="148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Picture 12" descr="Picture background"/>
          <p:cNvPicPr/>
          <p:nvPr/>
        </p:nvPicPr>
        <p:blipFill>
          <a:blip r:embed="rId10"/>
          <a:stretch/>
        </p:blipFill>
        <p:spPr>
          <a:xfrm>
            <a:off x="5481360" y="1117800"/>
            <a:ext cx="1494360" cy="149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5" name="TextBox 8"/>
          <p:cNvSpPr/>
          <p:nvPr/>
        </p:nvSpPr>
        <p:spPr>
          <a:xfrm>
            <a:off x="1744560" y="4975560"/>
            <a:ext cx="2389680" cy="5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Защищенное грузовое отделение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Box 10"/>
          <p:cNvSpPr/>
          <p:nvPr/>
        </p:nvSpPr>
        <p:spPr>
          <a:xfrm>
            <a:off x="5002920" y="5078160"/>
            <a:ext cx="2608920" cy="13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Программно-аппаратный комплекс автономной навигации на базе ИИ для движения по рекам и морю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Box 12"/>
          <p:cNvSpPr/>
          <p:nvPr/>
        </p:nvSpPr>
        <p:spPr>
          <a:xfrm>
            <a:off x="7458120" y="5276160"/>
            <a:ext cx="4761360" cy="13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Дополнительные услуги: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Тех. обслуживание,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обучение операторов,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программное сопровождение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 обновление ПО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8" name="Picture 18" descr="Picture background"/>
          <p:cNvPicPr/>
          <p:nvPr/>
        </p:nvPicPr>
        <p:blipFill>
          <a:blip r:embed="rId11"/>
          <a:stretch/>
        </p:blipFill>
        <p:spPr>
          <a:xfrm>
            <a:off x="5157720" y="3429000"/>
            <a:ext cx="2299320" cy="1589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9" name="" descr=""/>
          <p:cNvPicPr/>
          <p:nvPr/>
        </p:nvPicPr>
        <p:blipFill>
          <a:blip r:embed="rId12"/>
          <a:stretch/>
        </p:blipFill>
        <p:spPr>
          <a:xfrm>
            <a:off x="3600000" y="2378880"/>
            <a:ext cx="1208880" cy="322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4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8000" contrast="12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9221400" y="1572840"/>
            <a:ext cx="2969280" cy="528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Прямоугольник: скругленные углы 1"/>
          <p:cNvSpPr/>
          <p:nvPr/>
        </p:nvSpPr>
        <p:spPr>
          <a:xfrm>
            <a:off x="-191520" y="1188720"/>
            <a:ext cx="5770080" cy="459000"/>
          </a:xfrm>
          <a:prstGeom prst="roundRect">
            <a:avLst>
              <a:gd name="adj" fmla="val 50000"/>
            </a:avLst>
          </a:prstGeom>
          <a:solidFill>
            <a:srgbClr val="3db8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rgbClr val="3db8da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2" name="PlaceHolder 8"/>
          <p:cNvSpPr/>
          <p:nvPr/>
        </p:nvSpPr>
        <p:spPr>
          <a:xfrm>
            <a:off x="561960" y="-180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ЦЕННОСТНОЕ ПРЕДЛОЖЕНИЕ                                     КОНКУРЕНТНЫЕ ПРЕИМУЩЕСТВА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3" name="Группа 5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44" name="Рисунок 27" descr=""/>
            <p:cNvPicPr/>
            <p:nvPr/>
          </p:nvPicPr>
          <p:blipFill>
            <a:blip r:embed="rId3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5" name="Объект 5" descr=""/>
            <p:cNvPicPr/>
            <p:nvPr/>
          </p:nvPicPr>
          <p:blipFill>
            <a:blip r:embed="rId4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6" name="Рисунок 28" descr=""/>
            <p:cNvPicPr/>
            <p:nvPr/>
          </p:nvPicPr>
          <p:blipFill>
            <a:blip r:embed="rId5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7" name="Рисунок 29" descr=""/>
            <p:cNvPicPr/>
            <p:nvPr/>
          </p:nvPicPr>
          <p:blipFill>
            <a:blip r:embed="rId6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8" name="Рисунок 30" descr=""/>
            <p:cNvPicPr/>
            <p:nvPr/>
          </p:nvPicPr>
          <p:blipFill>
            <a:blip r:embed="rId7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49" name="Прямоугольник 221"/>
          <p:cNvSpPr/>
          <p:nvPr/>
        </p:nvSpPr>
        <p:spPr>
          <a:xfrm>
            <a:off x="5940000" y="1080000"/>
            <a:ext cx="5399640" cy="39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Уникальная интегрированная 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система «катер + дрон»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Беспрерывная работа 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БПЛА;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Собственная технология производства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     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композитного корпуса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Устойчивость к коррозии, обледенению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, легкость ремонта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​;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Полная 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независимость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 от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     крупных производителей;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Возможность </a:t>
            </a: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быстрой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     кастомизации </a:t>
            </a: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под задачи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8793b3"/>
                </a:solidFill>
                <a:effectLst/>
                <a:uFillTx/>
                <a:latin typeface="Segoe UI"/>
                <a:ea typeface="Microsoft YaHei"/>
              </a:rPr>
              <a:t>     клиента;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Компактность и универсальность;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27376b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Оптимальная грузоподъемность. 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Прямоугольник 222"/>
          <p:cNvSpPr/>
          <p:nvPr/>
        </p:nvSpPr>
        <p:spPr>
          <a:xfrm>
            <a:off x="1193400" y="1260360"/>
            <a:ext cx="4385160" cy="3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114480" defTabSz="914400">
              <a:lnSpc>
                <a:spcPct val="9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chemeClr val="lt1"/>
                </a:solidFill>
                <a:effectLst/>
                <a:uFillTx/>
                <a:latin typeface="Segoe UI"/>
                <a:ea typeface="DejaVu Sans"/>
              </a:rPr>
              <a:t>Почему клиенты должны выбрать нас: </a:t>
            </a:r>
            <a:r>
              <a:rPr b="0" lang="ru-RU" sz="1600" strike="noStrike" u="none">
                <a:solidFill>
                  <a:schemeClr val="lt1"/>
                </a:solidFill>
                <a:effectLst/>
                <a:uFillTx/>
                <a:latin typeface="Segoe UI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3"/>
          <p:cNvSpPr/>
          <p:nvPr/>
        </p:nvSpPr>
        <p:spPr>
          <a:xfrm>
            <a:off x="1462320" y="1840680"/>
            <a:ext cx="4023000" cy="274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114480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Снижение стоимости доставки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избавляет от зависимости от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квалифицированного персонала.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На </a:t>
            </a: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25-30% </a:t>
            </a: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снижает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стоимость доставки;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Использует новейшие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технологии проектирования корпуса;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Избавляет от человеческого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100000"/>
              </a:lnSpc>
              <a:buClr>
                <a:srgbClr val="27376b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фактора.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"/>
          <p:cNvSpPr/>
          <p:nvPr/>
        </p:nvSpPr>
        <p:spPr>
          <a:xfrm>
            <a:off x="7560000" y="1080000"/>
            <a:ext cx="3599280" cy="1511640"/>
          </a:xfrm>
          <a:prstGeom prst="rect">
            <a:avLst/>
          </a:prstGeom>
          <a:solidFill>
            <a:srgbClr val="3db8d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3" name="PlaceHolder 1"/>
          <p:cNvSpPr/>
          <p:nvPr/>
        </p:nvSpPr>
        <p:spPr>
          <a:xfrm>
            <a:off x="561960" y="504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РЫНОК И АНАЛИЗ КОНКУРЕНТОВ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54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55" name="Рисунок 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6" name="Объект 1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7" name="Рисунок 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8" name="Рисунок 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9" name="Рисунок 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60" name="Прямоугольник 230"/>
          <p:cNvSpPr/>
          <p:nvPr/>
        </p:nvSpPr>
        <p:spPr>
          <a:xfrm>
            <a:off x="1260000" y="1260000"/>
            <a:ext cx="10436400" cy="283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1" name=""/>
          <p:cNvSpPr/>
          <p:nvPr/>
        </p:nvSpPr>
        <p:spPr>
          <a:xfrm>
            <a:off x="1260000" y="1150560"/>
            <a:ext cx="6119280" cy="547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На данный момент БЭКи для грузоперевозки существуют только в виде экспериментальных и пилотных проектов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Разработки в России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На данный момент в России единственной компанией занимающаяся разработкой похожего безэкипажного катера транспортера является </a:t>
            </a: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ЗАО «Си Проект»: катер «Бриз»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На данный момент их БЭК - транспортер не эксплуатируются и находятся в стадии разработки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В июле 2024 года проведён экспериментальный рейс Архангельск — Соловецкие острова протяжённостью 280 км.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Регулярную коммерческую эксплуатацию планируется начать в 2026 году с потенциальными грузоотправителями Wildberries и «Почта России».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Стоимость катеров конкурента не раскрывается.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ru-RU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b="0" lang="ru-RU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2" name="" descr=""/>
          <p:cNvPicPr/>
          <p:nvPr/>
        </p:nvPicPr>
        <p:blipFill>
          <a:blip r:embed="rId6"/>
          <a:stretch/>
        </p:blipFill>
        <p:spPr>
          <a:xfrm>
            <a:off x="7286040" y="1080000"/>
            <a:ext cx="3873240" cy="151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Группа 22"/>
          <p:cNvGrpSpPr/>
          <p:nvPr/>
        </p:nvGrpSpPr>
        <p:grpSpPr>
          <a:xfrm>
            <a:off x="8462160" y="1202400"/>
            <a:ext cx="4137480" cy="3297600"/>
            <a:chOff x="8462160" y="1202400"/>
            <a:chExt cx="4137480" cy="3297600"/>
          </a:xfrm>
        </p:grpSpPr>
        <p:pic>
          <p:nvPicPr>
            <p:cNvPr id="264" name="Picture 6" descr=""/>
            <p:cNvPicPr/>
            <p:nvPr/>
          </p:nvPicPr>
          <p:blipFill>
            <a:blip r:embed="rId1"/>
            <a:stretch/>
          </p:blipFill>
          <p:spPr>
            <a:xfrm rot="643800">
              <a:off x="9121320" y="1352160"/>
              <a:ext cx="1775880" cy="1775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5" name="Прямоугольник 241"/>
            <p:cNvSpPr/>
            <p:nvPr/>
          </p:nvSpPr>
          <p:spPr>
            <a:xfrm>
              <a:off x="8462160" y="3555720"/>
              <a:ext cx="4137480" cy="94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Прямая поставка;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Региональные дилеры 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в ключевых регионах применения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66" name="Группа 15"/>
            <p:cNvGrpSpPr/>
            <p:nvPr/>
          </p:nvGrpSpPr>
          <p:grpSpPr>
            <a:xfrm>
              <a:off x="8765640" y="3081960"/>
              <a:ext cx="2563200" cy="381600"/>
              <a:chOff x="8765640" y="3081960"/>
              <a:chExt cx="2563200" cy="381600"/>
            </a:xfrm>
          </p:grpSpPr>
          <p:sp>
            <p:nvSpPr>
              <p:cNvPr id="267" name="Прямоугольник: скругленные углы 8"/>
              <p:cNvSpPr/>
              <p:nvPr/>
            </p:nvSpPr>
            <p:spPr>
              <a:xfrm>
                <a:off x="8765640" y="3081960"/>
                <a:ext cx="2563200" cy="381600"/>
              </a:xfrm>
              <a:prstGeom prst="roundRect">
                <a:avLst>
                  <a:gd name="adj" fmla="val 50000"/>
                </a:avLst>
              </a:prstGeom>
              <a:solidFill>
                <a:srgbClr val="3db8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chemeClr val="lt1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sp>
            <p:nvSpPr>
              <p:cNvPr id="268" name="TextBox 14"/>
              <p:cNvSpPr/>
              <p:nvPr/>
            </p:nvSpPr>
            <p:spPr>
              <a:xfrm>
                <a:off x="8967240" y="3098160"/>
                <a:ext cx="2160720" cy="3373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Каналы сбыта:</a:t>
                </a:r>
                <a:r>
                  <a:rPr b="0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 </a:t>
                </a:r>
                <a:endParaRPr b="0" lang="ru-RU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269" name="PlaceHolder 5"/>
          <p:cNvSpPr/>
          <p:nvPr/>
        </p:nvSpPr>
        <p:spPr>
          <a:xfrm>
            <a:off x="0" y="7920"/>
            <a:ext cx="121863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БИЗНЕС МОДЕЛЬ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70" name="Группа 2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71" name="Рисунок 14" descr=""/>
            <p:cNvPicPr/>
            <p:nvPr/>
          </p:nvPicPr>
          <p:blipFill>
            <a:blip r:embed="rId2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2" name="Объект 2" descr=""/>
            <p:cNvPicPr/>
            <p:nvPr/>
          </p:nvPicPr>
          <p:blipFill>
            <a:blip r:embed="rId3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3" name="Рисунок 16" descr=""/>
            <p:cNvPicPr/>
            <p:nvPr/>
          </p:nvPicPr>
          <p:blipFill>
            <a:blip r:embed="rId4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4" name="Рисунок 17" descr=""/>
            <p:cNvPicPr/>
            <p:nvPr/>
          </p:nvPicPr>
          <p:blipFill>
            <a:blip r:embed="rId5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5" name="Рисунок 18" descr=""/>
            <p:cNvPicPr/>
            <p:nvPr/>
          </p:nvPicPr>
          <p:blipFill>
            <a:blip r:embed="rId6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276" name="Группа 20"/>
          <p:cNvGrpSpPr/>
          <p:nvPr/>
        </p:nvGrpSpPr>
        <p:grpSpPr>
          <a:xfrm>
            <a:off x="1980000" y="1079640"/>
            <a:ext cx="3240000" cy="4240800"/>
            <a:chOff x="1980000" y="1079640"/>
            <a:chExt cx="3240000" cy="4240800"/>
          </a:xfrm>
        </p:grpSpPr>
        <p:pic>
          <p:nvPicPr>
            <p:cNvPr id="277" name="Picture 10" descr=""/>
            <p:cNvPicPr/>
            <p:nvPr/>
          </p:nvPicPr>
          <p:blipFill>
            <a:blip r:embed="rId7"/>
            <a:stretch/>
          </p:blipFill>
          <p:spPr>
            <a:xfrm rot="20479800">
              <a:off x="2635920" y="1337400"/>
              <a:ext cx="1927440" cy="19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78" name="Прямоугольник 240"/>
            <p:cNvSpPr/>
            <p:nvPr/>
          </p:nvSpPr>
          <p:spPr>
            <a:xfrm>
              <a:off x="1980000" y="3522960"/>
              <a:ext cx="3240000" cy="1797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Продажа логистическим операторам и государственным заказчикам (основной доход);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Сервисное обслуживание и тех. поддержка; 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Услуги по обучению операторов и интеграции в логистические процессы.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79" name="Группа 18"/>
            <p:cNvGrpSpPr/>
            <p:nvPr/>
          </p:nvGrpSpPr>
          <p:grpSpPr>
            <a:xfrm>
              <a:off x="2233800" y="3075480"/>
              <a:ext cx="2735280" cy="381600"/>
              <a:chOff x="2233800" y="3075480"/>
              <a:chExt cx="2735280" cy="381600"/>
            </a:xfrm>
          </p:grpSpPr>
          <p:sp>
            <p:nvSpPr>
              <p:cNvPr id="280" name="Прямоугольник: скругленные углы 4"/>
              <p:cNvSpPr/>
              <p:nvPr/>
            </p:nvSpPr>
            <p:spPr>
              <a:xfrm>
                <a:off x="2318040" y="3075480"/>
                <a:ext cx="2563200" cy="381600"/>
              </a:xfrm>
              <a:prstGeom prst="roundRect">
                <a:avLst>
                  <a:gd name="adj" fmla="val 50000"/>
                </a:avLst>
              </a:prstGeom>
              <a:solidFill>
                <a:srgbClr val="3db8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chemeClr val="lt1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sp>
            <p:nvSpPr>
              <p:cNvPr id="281" name="TextBox 17"/>
              <p:cNvSpPr/>
              <p:nvPr/>
            </p:nvSpPr>
            <p:spPr>
              <a:xfrm>
                <a:off x="2233800" y="3097440"/>
                <a:ext cx="2735280" cy="3373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Модель монетизации:</a:t>
                </a:r>
                <a:r>
                  <a:rPr b="0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 </a:t>
                </a:r>
                <a:endParaRPr b="0" lang="ru-RU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282" name="Группа 17"/>
          <p:cNvGrpSpPr/>
          <p:nvPr/>
        </p:nvGrpSpPr>
        <p:grpSpPr>
          <a:xfrm>
            <a:off x="5220000" y="3060000"/>
            <a:ext cx="3057480" cy="2046960"/>
            <a:chOff x="5220000" y="3060000"/>
            <a:chExt cx="3057480" cy="2046960"/>
          </a:xfrm>
        </p:grpSpPr>
        <p:sp>
          <p:nvSpPr>
            <p:cNvPr id="283" name="Прямоугольник 1"/>
            <p:cNvSpPr/>
            <p:nvPr/>
          </p:nvSpPr>
          <p:spPr>
            <a:xfrm>
              <a:off x="5220000" y="3522960"/>
              <a:ext cx="3057480" cy="158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Разработка и конструирование проекта производится в МНИИ ЛЭТИ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27376b"/>
                </a:buClr>
                <a:buSzPct val="45000"/>
                <a:buFont typeface="Wingdings" charset="2"/>
                <a:buChar char=""/>
              </a:pPr>
              <a:r>
                <a:rPr b="0" lang="ru-RU" sz="1400" strike="noStrike" u="none">
                  <a:solidFill>
                    <a:srgbClr val="27376b"/>
                  </a:solidFill>
                  <a:effectLst/>
                  <a:uFillTx/>
                  <a:latin typeface="Segoe UI"/>
                  <a:ea typeface="DejaVu Sans"/>
                </a:rPr>
                <a:t>Под производство и сборка катера было подготовлено помещение и необходимое оборудование </a:t>
              </a:r>
              <a:endParaRPr b="0" lang="ru-RU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84" name="Группа 19"/>
            <p:cNvGrpSpPr/>
            <p:nvPr/>
          </p:nvGrpSpPr>
          <p:grpSpPr>
            <a:xfrm>
              <a:off x="5319360" y="3060000"/>
              <a:ext cx="2780280" cy="381600"/>
              <a:chOff x="5319360" y="3060000"/>
              <a:chExt cx="2780280" cy="381600"/>
            </a:xfrm>
          </p:grpSpPr>
          <p:sp>
            <p:nvSpPr>
              <p:cNvPr id="285" name="Прямоугольник: скругленные углы 3"/>
              <p:cNvSpPr/>
              <p:nvPr/>
            </p:nvSpPr>
            <p:spPr>
              <a:xfrm>
                <a:off x="5319360" y="3060000"/>
                <a:ext cx="2780280" cy="381600"/>
              </a:xfrm>
              <a:prstGeom prst="roundRect">
                <a:avLst>
                  <a:gd name="adj" fmla="val 50000"/>
                </a:avLst>
              </a:prstGeom>
              <a:solidFill>
                <a:srgbClr val="3db8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chemeClr val="lt1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sp>
            <p:nvSpPr>
              <p:cNvPr id="286" name="TextBox 15"/>
              <p:cNvSpPr/>
              <p:nvPr/>
            </p:nvSpPr>
            <p:spPr>
              <a:xfrm>
                <a:off x="5537880" y="3076200"/>
                <a:ext cx="23439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Производство:</a:t>
                </a:r>
                <a:r>
                  <a:rPr b="0" lang="ru-RU" sz="1600" strike="noStrike" u="none">
                    <a:solidFill>
                      <a:schemeClr val="lt1"/>
                    </a:solidFill>
                    <a:effectLst/>
                    <a:uFillTx/>
                    <a:latin typeface="Segoe UI"/>
                    <a:ea typeface="DejaVu Sans"/>
                  </a:rPr>
                  <a:t> </a:t>
                </a:r>
                <a:endParaRPr b="0" lang="ru-RU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pic>
        <p:nvPicPr>
          <p:cNvPr id="287" name="" descr=""/>
          <p:cNvPicPr/>
          <p:nvPr/>
        </p:nvPicPr>
        <p:blipFill>
          <a:blip r:embed="rId8"/>
          <a:stretch/>
        </p:blipFill>
        <p:spPr>
          <a:xfrm>
            <a:off x="5580000" y="1440000"/>
            <a:ext cx="2159640" cy="161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3"/>
          <p:cNvSpPr/>
          <p:nvPr/>
        </p:nvSpPr>
        <p:spPr>
          <a:xfrm>
            <a:off x="0" y="0"/>
            <a:ext cx="1219104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ЦЕЛЕВАЯ АУДИТОРИЯ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89" name="Группа 1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290" name="Рисунок 1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1" name="Объект 1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2" name="Рисунок 8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3" name="Рисунок 10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4" name="Рисунок 11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95" name="TextBox 6"/>
          <p:cNvSpPr/>
          <p:nvPr/>
        </p:nvSpPr>
        <p:spPr>
          <a:xfrm>
            <a:off x="1419480" y="993240"/>
            <a:ext cx="3962160" cy="33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ПЕРВИЧНЫЙ СЕГМЕНТ (B2B):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Box 7"/>
          <p:cNvSpPr/>
          <p:nvPr/>
        </p:nvSpPr>
        <p:spPr>
          <a:xfrm>
            <a:off x="1295280" y="3161520"/>
            <a:ext cx="4799520" cy="5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География применения – отдаленные регионы с развитой речной и морской инфраструктурой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Box 9"/>
          <p:cNvSpPr/>
          <p:nvPr/>
        </p:nvSpPr>
        <p:spPr>
          <a:xfrm>
            <a:off x="7567920" y="993240"/>
            <a:ext cx="3770280" cy="33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ВТОРИЧНЫЙ СЕГМЕНТ (B2G):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Box 11"/>
          <p:cNvSpPr/>
          <p:nvPr/>
        </p:nvSpPr>
        <p:spPr>
          <a:xfrm>
            <a:off x="7475040" y="5537520"/>
            <a:ext cx="3864600" cy="5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Обеспечения связанности отдаленных населенных пунктов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9" name="Рисунок 258" descr=""/>
          <p:cNvPicPr/>
          <p:nvPr/>
        </p:nvPicPr>
        <p:blipFill>
          <a:blip r:embed="rId6"/>
          <a:stretch/>
        </p:blipFill>
        <p:spPr>
          <a:xfrm>
            <a:off x="2370240" y="1941480"/>
            <a:ext cx="1189800" cy="118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0" name="Рисунок 260" descr=""/>
          <p:cNvPicPr/>
          <p:nvPr/>
        </p:nvPicPr>
        <p:blipFill>
          <a:blip r:embed="rId7"/>
          <a:srcRect l="27929" t="9986" r="29794" b="10345"/>
          <a:stretch/>
        </p:blipFill>
        <p:spPr>
          <a:xfrm>
            <a:off x="1372320" y="2030400"/>
            <a:ext cx="959760" cy="1016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01" name="Группа 5"/>
          <p:cNvGrpSpPr/>
          <p:nvPr/>
        </p:nvGrpSpPr>
        <p:grpSpPr>
          <a:xfrm>
            <a:off x="1921680" y="1448280"/>
            <a:ext cx="2957400" cy="381600"/>
            <a:chOff x="1921680" y="1448280"/>
            <a:chExt cx="2957400" cy="381600"/>
          </a:xfrm>
        </p:grpSpPr>
        <p:sp>
          <p:nvSpPr>
            <p:cNvPr id="302" name="Прямоугольник: скругленные углы 1"/>
            <p:cNvSpPr/>
            <p:nvPr/>
          </p:nvSpPr>
          <p:spPr>
            <a:xfrm>
              <a:off x="1921680" y="1448280"/>
              <a:ext cx="2957400" cy="381600"/>
            </a:xfrm>
            <a:prstGeom prst="roundRect">
              <a:avLst>
                <a:gd name="adj" fmla="val 50000"/>
              </a:avLst>
            </a:prstGeom>
            <a:solidFill>
              <a:srgbClr val="3db8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303" name="TextBox 4"/>
            <p:cNvSpPr/>
            <p:nvPr/>
          </p:nvSpPr>
          <p:spPr>
            <a:xfrm>
              <a:off x="1983600" y="1470240"/>
              <a:ext cx="2868840" cy="33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16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Логистические операторы: </a:t>
              </a:r>
              <a:endParaRPr b="0" lang="ru-RU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304" name="Picture 2" descr="Picture background"/>
          <p:cNvPicPr/>
          <p:nvPr/>
        </p:nvPicPr>
        <p:blipFill>
          <a:blip r:embed="rId8"/>
          <a:stretch/>
        </p:blipFill>
        <p:spPr>
          <a:xfrm>
            <a:off x="3561120" y="2346480"/>
            <a:ext cx="2066400" cy="379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Picture 6" descr="Picture background"/>
          <p:cNvPicPr/>
          <p:nvPr/>
        </p:nvPicPr>
        <p:blipFill>
          <a:blip r:embed="rId9"/>
          <a:stretch/>
        </p:blipFill>
        <p:spPr>
          <a:xfrm>
            <a:off x="2203920" y="3832200"/>
            <a:ext cx="2056320" cy="2467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06" name="Группа 11"/>
          <p:cNvGrpSpPr/>
          <p:nvPr/>
        </p:nvGrpSpPr>
        <p:grpSpPr>
          <a:xfrm>
            <a:off x="7467120" y="1481760"/>
            <a:ext cx="3109320" cy="599760"/>
            <a:chOff x="7467120" y="1481760"/>
            <a:chExt cx="3109320" cy="599760"/>
          </a:xfrm>
        </p:grpSpPr>
        <p:sp>
          <p:nvSpPr>
            <p:cNvPr id="307" name="Прямоугольник: скругленные углы 8"/>
            <p:cNvSpPr/>
            <p:nvPr/>
          </p:nvSpPr>
          <p:spPr>
            <a:xfrm>
              <a:off x="7467120" y="1481760"/>
              <a:ext cx="3109320" cy="576720"/>
            </a:xfrm>
            <a:prstGeom prst="roundRect">
              <a:avLst>
                <a:gd name="adj" fmla="val 50000"/>
              </a:avLst>
            </a:prstGeom>
            <a:solidFill>
              <a:srgbClr val="3db8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308" name="TextBox 10"/>
            <p:cNvSpPr/>
            <p:nvPr/>
          </p:nvSpPr>
          <p:spPr>
            <a:xfrm>
              <a:off x="7565760" y="1497960"/>
              <a:ext cx="2895840" cy="583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16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Пограничная служба ФСБ </a:t>
              </a:r>
              <a:endParaRPr b="0" lang="ru-RU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16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России / Береговая охрана</a:t>
              </a:r>
              <a:endParaRPr b="0" lang="ru-RU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09" name="Группа 15"/>
          <p:cNvGrpSpPr/>
          <p:nvPr/>
        </p:nvGrpSpPr>
        <p:grpSpPr>
          <a:xfrm>
            <a:off x="7969320" y="3420000"/>
            <a:ext cx="2563200" cy="381600"/>
            <a:chOff x="7969320" y="3420000"/>
            <a:chExt cx="2563200" cy="381600"/>
          </a:xfrm>
        </p:grpSpPr>
        <p:sp>
          <p:nvSpPr>
            <p:cNvPr id="310" name="Прямоугольник: скругленные углы 12"/>
            <p:cNvSpPr/>
            <p:nvPr/>
          </p:nvSpPr>
          <p:spPr>
            <a:xfrm>
              <a:off x="7969320" y="3420000"/>
              <a:ext cx="2563200" cy="381600"/>
            </a:xfrm>
            <a:prstGeom prst="roundRect">
              <a:avLst>
                <a:gd name="adj" fmla="val 50000"/>
              </a:avLst>
            </a:prstGeom>
            <a:solidFill>
              <a:srgbClr val="3db8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311" name="TextBox 14"/>
            <p:cNvSpPr/>
            <p:nvPr/>
          </p:nvSpPr>
          <p:spPr>
            <a:xfrm>
              <a:off x="8380800" y="3426840"/>
              <a:ext cx="1740600" cy="36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18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МЧС России </a:t>
              </a: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12" name="Группа 18"/>
          <p:cNvGrpSpPr/>
          <p:nvPr/>
        </p:nvGrpSpPr>
        <p:grpSpPr>
          <a:xfrm>
            <a:off x="7448760" y="5067720"/>
            <a:ext cx="3421800" cy="381600"/>
            <a:chOff x="7448760" y="5067720"/>
            <a:chExt cx="3421800" cy="381600"/>
          </a:xfrm>
        </p:grpSpPr>
        <p:sp>
          <p:nvSpPr>
            <p:cNvPr id="313" name="Прямоугольник: скругленные углы 2"/>
            <p:cNvSpPr/>
            <p:nvPr/>
          </p:nvSpPr>
          <p:spPr>
            <a:xfrm>
              <a:off x="7448760" y="5067720"/>
              <a:ext cx="3421800" cy="381600"/>
            </a:xfrm>
            <a:prstGeom prst="roundRect">
              <a:avLst>
                <a:gd name="adj" fmla="val 50000"/>
              </a:avLst>
            </a:prstGeom>
            <a:solidFill>
              <a:srgbClr val="3db8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ru-RU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sp>
          <p:nvSpPr>
            <p:cNvPr id="314" name="TextBox 17"/>
            <p:cNvSpPr/>
            <p:nvPr/>
          </p:nvSpPr>
          <p:spPr>
            <a:xfrm>
              <a:off x="7475040" y="5090040"/>
              <a:ext cx="3395520" cy="33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16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Региональные администрации</a:t>
              </a:r>
              <a:r>
                <a:rPr b="0" lang="ru-RU" sz="1600" strike="noStrike" u="none">
                  <a:solidFill>
                    <a:srgbClr val="ffffff"/>
                  </a:solidFill>
                  <a:effectLst/>
                  <a:uFillTx/>
                  <a:latin typeface="Segoe UI"/>
                  <a:ea typeface="DejaVu Sans"/>
                </a:rPr>
                <a:t> </a:t>
              </a:r>
              <a:endParaRPr b="0" lang="ru-RU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15" name="TextBox 20"/>
          <p:cNvSpPr/>
          <p:nvPr/>
        </p:nvSpPr>
        <p:spPr>
          <a:xfrm>
            <a:off x="7385760" y="2136240"/>
            <a:ext cx="395244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Патрулирование акваторий, контроль государственной границы, борьба с браконьерством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Box 22"/>
          <p:cNvSpPr/>
          <p:nvPr/>
        </p:nvSpPr>
        <p:spPr>
          <a:xfrm>
            <a:off x="7560000" y="3895560"/>
            <a:ext cx="3402000" cy="5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Доставки гуманитарной помощи при ЧС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0"/>
          <p:cNvSpPr/>
          <p:nvPr/>
        </p:nvSpPr>
        <p:spPr>
          <a:xfrm>
            <a:off x="577800" y="-180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ОЦЕНКА ПОТЕНЦИАЛА «РЫНКА» И РЕНТАБЕЛЬНОСТИ БИЗНЕСА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18" name="Группа 7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19" name="Рисунок 35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0" name="Объект 7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1" name="Рисунок 36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2" name="Рисунок 37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3" name="Рисунок 38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24" name="TextBox 34"/>
          <p:cNvSpPr/>
          <p:nvPr/>
        </p:nvSpPr>
        <p:spPr>
          <a:xfrm>
            <a:off x="1080000" y="1800000"/>
            <a:ext cx="10863000" cy="191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К 2030 ГОДУ:</a:t>
            </a:r>
            <a:endParaRPr b="0" lang="ru-RU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TAM (Total Addressable Market) —  ~5-7 млрд руб. </a:t>
            </a:r>
            <a:endParaRPr b="0" lang="ru-RU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SAM (Serviceable Available Market) — ~2-3 млрд руб. </a:t>
            </a:r>
            <a:endParaRPr b="0" lang="ru-RU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SOM (Serviceable Obtainable Market) —  ~200-300 млн руб.</a:t>
            </a:r>
            <a:endParaRPr b="0" lang="ru-RU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266;p36"/>
          <p:cNvSpPr/>
          <p:nvPr/>
        </p:nvSpPr>
        <p:spPr>
          <a:xfrm>
            <a:off x="9674280" y="0"/>
            <a:ext cx="2514240" cy="685476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/>
          </p:nvPr>
        </p:nvSpPr>
        <p:spPr>
          <a:xfrm>
            <a:off x="1440000" y="970560"/>
            <a:ext cx="5759280" cy="5508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По итогам акселерационной программы мы: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324000" defTabSz="914400">
              <a:lnSpc>
                <a:spcPct val="90000"/>
              </a:lnSpc>
              <a:spcBef>
                <a:spcPts val="1001"/>
              </a:spcBef>
              <a:buClr>
                <a:srgbClr val="27376b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Определились с техническими решениями в его проектировании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324000" defTabSz="914400">
              <a:lnSpc>
                <a:spcPct val="90000"/>
              </a:lnSpc>
              <a:spcBef>
                <a:spcPts val="1001"/>
              </a:spcBef>
              <a:buClr>
                <a:srgbClr val="27376b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Сформировали 3D модель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324000" defTabSz="914400">
              <a:lnSpc>
                <a:spcPct val="90000"/>
              </a:lnSpc>
              <a:spcBef>
                <a:spcPts val="1001"/>
              </a:spcBef>
              <a:buClr>
                <a:srgbClr val="27376b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Начали сотрудничество с кафедрой, МНИИ и  потенциальными заказчиками и партнерами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324000" defTabSz="914400">
              <a:lnSpc>
                <a:spcPct val="90000"/>
              </a:lnSpc>
              <a:spcBef>
                <a:spcPts val="1001"/>
              </a:spcBef>
              <a:buClr>
                <a:srgbClr val="27376b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Собрали все необходимое оборудование для создания готового продукта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324000" defTabSz="914400">
              <a:lnSpc>
                <a:spcPct val="90000"/>
              </a:lnSpc>
              <a:spcBef>
                <a:spcPts val="1001"/>
              </a:spcBef>
              <a:buClr>
                <a:srgbClr val="27376b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Segoe UI"/>
                <a:ea typeface="Microsoft YaHei"/>
              </a:rPr>
              <a:t>Привлекли в нашу команду экспертов по создания БЭКов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11448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27" name="Группа 16"/>
          <p:cNvGrpSpPr/>
          <p:nvPr/>
        </p:nvGrpSpPr>
        <p:grpSpPr>
          <a:xfrm>
            <a:off x="2880" y="-3240"/>
            <a:ext cx="1190520" cy="6379200"/>
            <a:chOff x="2880" y="-3240"/>
            <a:chExt cx="1190520" cy="6379200"/>
          </a:xfrm>
        </p:grpSpPr>
        <p:pic>
          <p:nvPicPr>
            <p:cNvPr id="328" name="Рисунок 6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6200" y="1186200"/>
              <a:ext cx="3569400" cy="1190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9" name="Объект 16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9680" cy="769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0" name="Рисунок 64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5880" cy="530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1" name="Рисунок 65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7480" cy="758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2" name="Рисунок 66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7520" cy="1120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3" name="PlaceHolder 6"/>
          <p:cNvSpPr/>
          <p:nvPr/>
        </p:nvSpPr>
        <p:spPr>
          <a:xfrm>
            <a:off x="561960" y="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 УРОВЕНЬ ГОТОВНОСТИ ПРОДУКТА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4" name="Picture 2" descr=""/>
          <p:cNvPicPr/>
          <p:nvPr/>
        </p:nvPicPr>
        <p:blipFill>
          <a:blip r:embed="rId6"/>
          <a:srcRect l="10087" t="4173" r="8885" b="7318"/>
          <a:stretch/>
        </p:blipFill>
        <p:spPr>
          <a:xfrm>
            <a:off x="7154280" y="2225880"/>
            <a:ext cx="4725360" cy="2813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/>
          <p:nvPr/>
        </p:nvSpPr>
        <p:spPr>
          <a:xfrm>
            <a:off x="561960" y="-180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ФАКТОРЫ УСПЕХА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36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37" name="Рисунок 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8" name="Объект 1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9" name="Рисунок 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0" name="Рисунок 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1" name="Рисунок 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42" name="TextBox 2"/>
          <p:cNvSpPr/>
          <p:nvPr/>
        </p:nvSpPr>
        <p:spPr>
          <a:xfrm>
            <a:off x="1623600" y="1174680"/>
            <a:ext cx="9533880" cy="463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Основные факторы успеха: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Опыт и знания команды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Образование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Партнёрство с МНИИ и экспертами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в данной области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Налаженное сотрудничество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с потенциальными заказчиками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Обеспечение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помещением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и всем необходимым </a:t>
            </a:r>
            <a:r>
              <a:rPr b="1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оборудованием</a:t>
            </a:r>
            <a:r>
              <a:rPr b="0" lang="ru-RU" sz="20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для проектирования проекта.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3"/>
          <p:cNvSpPr/>
          <p:nvPr/>
        </p:nvSpPr>
        <p:spPr>
          <a:xfrm>
            <a:off x="561960" y="-180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ПЛАН ДАЛЬНЕЙШЕГО РАЗВИТИЯ ПРОЕКТА, ДОРОЖНАЯ КАРТА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44" name="Группа 12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45" name="Рисунок 47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6" name="Объект 11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7" name="Рисунок 48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8" name="Рисунок 49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9" name="Рисунок 50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350" name="Рисунок 310" descr=""/>
          <p:cNvPicPr/>
          <p:nvPr/>
        </p:nvPicPr>
        <p:blipFill>
          <a:blip r:embed="rId6"/>
          <a:srcRect l="0" t="19214" r="0" b="49244"/>
          <a:stretch/>
        </p:blipFill>
        <p:spPr>
          <a:xfrm>
            <a:off x="1800000" y="1057680"/>
            <a:ext cx="9539280" cy="103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1" name="Прямоугольник 311"/>
          <p:cNvSpPr/>
          <p:nvPr/>
        </p:nvSpPr>
        <p:spPr>
          <a:xfrm>
            <a:off x="2161080" y="2094480"/>
            <a:ext cx="2158200" cy="168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5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Основание компании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5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Создание прототипа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5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Сбор дополнительного финансирования 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Прямоугольник 312"/>
          <p:cNvSpPr/>
          <p:nvPr/>
        </p:nvSpPr>
        <p:spPr>
          <a:xfrm>
            <a:off x="4691520" y="2083320"/>
            <a:ext cx="178776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Внедрение ПО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Интегрирование с БПЛА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Тестирование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Прямоугольник 313"/>
          <p:cNvSpPr/>
          <p:nvPr/>
        </p:nvSpPr>
        <p:spPr>
          <a:xfrm>
            <a:off x="7020000" y="2160000"/>
            <a:ext cx="179928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Участие в отраслевых мероприятиях,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Начать переговоры с крупным компаниями.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Прямоугольник 314"/>
          <p:cNvSpPr/>
          <p:nvPr/>
        </p:nvSpPr>
        <p:spPr>
          <a:xfrm>
            <a:off x="9000000" y="2163600"/>
            <a:ext cx="197964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Запуск производства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Начать разработку новых катеров под задачи клиентов.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/>
          <p:nvPr/>
        </p:nvSpPr>
        <p:spPr>
          <a:xfrm>
            <a:off x="4847040" y="-3960"/>
            <a:ext cx="249660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КОМАНДА ПРОЕКТА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6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57" name="Рисунок 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8" name="Объект 1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9" name="Рисунок 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0" name="Рисунок 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1" name="Рисунок 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62" name="TextBox 21"/>
          <p:cNvSpPr/>
          <p:nvPr/>
        </p:nvSpPr>
        <p:spPr>
          <a:xfrm>
            <a:off x="2006640" y="3192840"/>
            <a:ext cx="179820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ВЛАСОВ ГЛЕБ ЮРЬЕВИЧ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Руководитель и технолог проекта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Box 14"/>
          <p:cNvSpPr/>
          <p:nvPr/>
        </p:nvSpPr>
        <p:spPr>
          <a:xfrm>
            <a:off x="8807400" y="3202560"/>
            <a:ext cx="217224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МИНОСЯН ГЕОРГИЙ РОБЕРТОВИЧ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Администратор проекта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1"/>
          <p:cNvSpPr/>
          <p:nvPr/>
        </p:nvSpPr>
        <p:spPr>
          <a:xfrm>
            <a:off x="5048640" y="2520000"/>
            <a:ext cx="20977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+79183208544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+79500364449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Box 2"/>
          <p:cNvSpPr/>
          <p:nvPr/>
        </p:nvSpPr>
        <p:spPr>
          <a:xfrm>
            <a:off x="4804920" y="3667680"/>
            <a:ext cx="258552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zersiofficial@gmail.com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Box 3"/>
          <p:cNvSpPr/>
          <p:nvPr/>
        </p:nvSpPr>
        <p:spPr>
          <a:xfrm>
            <a:off x="5222160" y="4510800"/>
            <a:ext cx="1751400" cy="65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@onetruesavior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Segoe UI"/>
                <a:ea typeface="DejaVu Sans"/>
              </a:rPr>
              <a:t>@Gleb452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7" name="" descr=""/>
          <p:cNvPicPr/>
          <p:nvPr/>
        </p:nvPicPr>
        <p:blipFill>
          <a:blip r:embed="rId6"/>
          <a:stretch/>
        </p:blipFill>
        <p:spPr>
          <a:xfrm>
            <a:off x="1936080" y="540000"/>
            <a:ext cx="1843560" cy="245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8" name="" descr=""/>
          <p:cNvPicPr/>
          <p:nvPr/>
        </p:nvPicPr>
        <p:blipFill>
          <a:blip r:embed="rId7"/>
          <a:srcRect l="0" t="0" r="468" b="0"/>
          <a:stretch/>
        </p:blipFill>
        <p:spPr>
          <a:xfrm>
            <a:off x="8915040" y="180000"/>
            <a:ext cx="1920600" cy="287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"/>
          <p:cNvSpPr/>
          <p:nvPr/>
        </p:nvSpPr>
        <p:spPr>
          <a:xfrm>
            <a:off x="0" y="-1440"/>
            <a:ext cx="12191400" cy="6858720"/>
          </a:xfrm>
          <a:prstGeom prst="rect">
            <a:avLst/>
          </a:prstGeom>
          <a:solidFill>
            <a:srgbClr val="3db8da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0" name="PlaceHolder 2"/>
          <p:cNvSpPr/>
          <p:nvPr/>
        </p:nvSpPr>
        <p:spPr>
          <a:xfrm>
            <a:off x="0" y="-65160"/>
            <a:ext cx="1219140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ffffff"/>
                </a:solidFill>
                <a:effectLst/>
                <a:uFillTx/>
                <a:latin typeface="Segoe UI"/>
                <a:ea typeface="DejaVu Sans"/>
              </a:rPr>
              <a:t>Подтверждение актуальности проекта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1" name="Группа 13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72" name="Рисунок 4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3" name="Объект 10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4" name="Рисунок 44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5" name="Рисунок 45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6" name="Рисунок 46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377" name="Рисунок 54" descr=""/>
          <p:cNvPicPr/>
          <p:nvPr/>
        </p:nvPicPr>
        <p:blipFill>
          <a:blip r:embed="rId6"/>
          <a:srcRect l="0" t="793437" r="0" b="0"/>
          <a:stretch/>
        </p:blipFill>
        <p:spPr>
          <a:xfrm>
            <a:off x="7200000" y="0"/>
            <a:ext cx="2833560" cy="28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8" name="" descr=""/>
          <p:cNvPicPr/>
          <p:nvPr/>
        </p:nvPicPr>
        <p:blipFill>
          <a:blip r:embed="rId7"/>
          <a:srcRect l="3335" t="2776" r="3209" b="2772"/>
          <a:stretch/>
        </p:blipFill>
        <p:spPr>
          <a:xfrm>
            <a:off x="7177680" y="833400"/>
            <a:ext cx="4890960" cy="593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9" name="" descr=""/>
          <p:cNvPicPr/>
          <p:nvPr/>
        </p:nvPicPr>
        <p:blipFill>
          <a:blip r:embed="rId8"/>
          <a:stretch/>
        </p:blipFill>
        <p:spPr>
          <a:xfrm>
            <a:off x="1440000" y="833400"/>
            <a:ext cx="5679720" cy="5931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2"/>
          <p:cNvSpPr/>
          <p:nvPr/>
        </p:nvSpPr>
        <p:spPr>
          <a:xfrm>
            <a:off x="380520" y="261036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1" lang="ru-RU" sz="32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СПАСИБО ЗА ВНИМАНИЕ!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81" name="Группа 10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82" name="Рисунок 2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3" name="Объект 9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4" name="Рисунок 4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5" name="Рисунок 13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6" name="Рисунок 15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87" name="TextBox 1"/>
          <p:cNvSpPr/>
          <p:nvPr/>
        </p:nvSpPr>
        <p:spPr>
          <a:xfrm>
            <a:off x="1597680" y="3566160"/>
            <a:ext cx="86328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Будем рады ответить на ваши вопросы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/>
          <p:nvPr/>
        </p:nvSpPr>
        <p:spPr>
          <a:xfrm>
            <a:off x="4847040" y="-3960"/>
            <a:ext cx="249660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Приложение 1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89" name="Группа 8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390" name="Рисунок 3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1" name="Объект 1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2" name="Рисунок 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3" name="Рисунок 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4" name="Рисунок 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395" name="Рисунок 12" descr=""/>
          <p:cNvPicPr/>
          <p:nvPr/>
        </p:nvPicPr>
        <p:blipFill>
          <a:blip r:embed="rId6"/>
          <a:stretch/>
        </p:blipFill>
        <p:spPr>
          <a:xfrm>
            <a:off x="7701120" y="886680"/>
            <a:ext cx="3638160" cy="5232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6" name="Рисунок 3" descr=""/>
          <p:cNvPicPr/>
          <p:nvPr/>
        </p:nvPicPr>
        <p:blipFill>
          <a:blip r:embed="rId7"/>
          <a:stretch/>
        </p:blipFill>
        <p:spPr>
          <a:xfrm>
            <a:off x="1829160" y="3060000"/>
            <a:ext cx="5010480" cy="350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7" name="Рисунок 9" descr=""/>
          <p:cNvPicPr/>
          <p:nvPr/>
        </p:nvPicPr>
        <p:blipFill>
          <a:blip r:embed="rId8"/>
          <a:stretch/>
        </p:blipFill>
        <p:spPr>
          <a:xfrm rot="16200000">
            <a:off x="1552680" y="1012680"/>
            <a:ext cx="2339280" cy="175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8" name="Рисунок 292" descr=""/>
          <p:cNvPicPr/>
          <p:nvPr/>
        </p:nvPicPr>
        <p:blipFill>
          <a:blip r:embed="rId9"/>
          <a:srcRect l="0" t="793437" r="0" b="0"/>
          <a:stretch/>
        </p:blipFill>
        <p:spPr>
          <a:xfrm>
            <a:off x="7200000" y="0"/>
            <a:ext cx="2833560" cy="287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5"/>
          <p:cNvSpPr/>
          <p:nvPr/>
        </p:nvSpPr>
        <p:spPr>
          <a:xfrm>
            <a:off x="540000" y="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ПРИЛОЖЕНИЕ 2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00" name="Группа 4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401" name="Рисунок 24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2" name="Объект 4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3" name="Рисунок 25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4" name="Рисунок 26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5" name="Рисунок 55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06" name="TextBox 5"/>
          <p:cNvSpPr/>
          <p:nvPr/>
        </p:nvSpPr>
        <p:spPr>
          <a:xfrm>
            <a:off x="1260000" y="900000"/>
            <a:ext cx="10863000" cy="630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Возможности для масштабирования: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Географическое расширение: Выход на рынки стран СНГ (Казахстан, Узбекистан), в страны Азии, Латинской Америки, Африки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Специализированные модификации (медицинская эвакуация, геодезия, экологический мониторинг)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Лицензирование технологии ИИ для сторонних производителей судов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Новые сегменты клиентов: Туристические компании (экскурсионные маршруты на автономных катерах)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Рыболовецкие хозяйства (автономная доставка улова)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Научные экспедиции (доставка оборудования в труднодоступные места)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Рентабельность бизнеса: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Структура себестоимости одного катера: Композитный корпус: 100 тыс. руб.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Навигационное оборудование (сенсоры, GPS, камеры): 300-400 тыс. руб.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Привязной дрон + оборудование: 200 тыс. руб.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Двигатель и аккумуляторы: 150 тыс. руб.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Сборка и интеграция: 100-150 тыс. руб.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Итого себестоимость: 900 т.р. - 1 млн руб.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7"/>
          <p:cNvSpPr/>
          <p:nvPr/>
        </p:nvSpPr>
        <p:spPr>
          <a:xfrm>
            <a:off x="540000" y="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ПРИЛОЖЕНИЕ 3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08" name="Группа 3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409" name="Рисунок 19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0" name="Объект 3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1" name="Рисунок 20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2" name="Рисунок 21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3" name="Рисунок 22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14" name="TextBox 16"/>
          <p:cNvSpPr/>
          <p:nvPr/>
        </p:nvSpPr>
        <p:spPr>
          <a:xfrm>
            <a:off x="1260000" y="900000"/>
            <a:ext cx="10863000" cy="520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Дополнительные доходы: Сервисное обслуживание: 200-300 тыс. руб./год на катер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Лицензирование ПО: 500 тыс. - 1 млн руб./год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Обучение операторов: 100-200 тыс. руб. на клиента (маржа 80%)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Точка безубыточности: конец 2-го года (после продажи 25-30 катеров)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Срок окупаемости инвестиций: 3-4 года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Потенциальная прибыльность: Маржа EBITDA к 5-му году: 25%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Чистая прибыль к 5-му году: ~80-100 млн руб.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ROI (Return on Investment) для инвесторов: 150-200% за 5 лет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Обоснование устойчивости: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Растущий рынок: рынок беспилотных технологий вырастет в 5 раз к 2030 году​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Государственная поддержка: федеральные программы по развитию беспилотных систем​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Высокие барьеры входа: сложность разработки ИИ и сертификации создает защиту от новых конкурентов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Рекуррентные доходы: сервисное обслуживание и лицензирование ПО обеспечивают стабильный денежный поток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Диверсификация клиентов: B2B + B2G снижает риски зависимости от одного сегмента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Риски: Медленное принятие технологии рынком (консервативность логистических операторов)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Регуляторные ограничения (долгая сертификация)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Технические риски (недостаточная надежность ИИ в сложных условиях)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9"/>
          <p:cNvSpPr/>
          <p:nvPr/>
        </p:nvSpPr>
        <p:spPr>
          <a:xfrm>
            <a:off x="540000" y="0"/>
            <a:ext cx="11066760" cy="11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abb1c6"/>
                </a:solidFill>
                <a:effectLst/>
                <a:uFillTx/>
                <a:latin typeface="Segoe UI"/>
                <a:ea typeface="DejaVu Sans"/>
              </a:rPr>
              <a:t>ПРИЛОЖЕНИЕ 4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16" name="Группа 14"/>
          <p:cNvGrpSpPr/>
          <p:nvPr/>
        </p:nvGrpSpPr>
        <p:grpSpPr>
          <a:xfrm>
            <a:off x="5400" y="-720"/>
            <a:ext cx="1188000" cy="6374160"/>
            <a:chOff x="5400" y="-720"/>
            <a:chExt cx="1188000" cy="6374160"/>
          </a:xfrm>
        </p:grpSpPr>
        <p:pic>
          <p:nvPicPr>
            <p:cNvPr id="417" name="Рисунок 51" descr=""/>
            <p:cNvPicPr/>
            <p:nvPr/>
          </p:nvPicPr>
          <p:blipFill>
            <a:blip r:embed="rId1"/>
            <a:srcRect l="0" t="58865" r="58006" b="24891"/>
            <a:stretch/>
          </p:blipFill>
          <p:spPr>
            <a:xfrm rot="16200000">
              <a:off x="-1183680" y="1188720"/>
              <a:ext cx="3566880" cy="1188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8" name="Объект 12" descr=""/>
            <p:cNvPicPr/>
            <p:nvPr/>
          </p:nvPicPr>
          <p:blipFill>
            <a:blip r:embed="rId2"/>
            <a:stretch/>
          </p:blipFill>
          <p:spPr>
            <a:xfrm>
              <a:off x="193680" y="4269240"/>
              <a:ext cx="767160" cy="767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9" name="Рисунок 52" descr=""/>
            <p:cNvPicPr/>
            <p:nvPr/>
          </p:nvPicPr>
          <p:blipFill>
            <a:blip r:embed="rId3"/>
            <a:srcRect l="0" t="0" r="47998" b="0"/>
            <a:stretch/>
          </p:blipFill>
          <p:spPr>
            <a:xfrm>
              <a:off x="106200" y="2653200"/>
              <a:ext cx="963360" cy="527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0" name="Рисунок 53" descr=""/>
            <p:cNvPicPr/>
            <p:nvPr/>
          </p:nvPicPr>
          <p:blipFill>
            <a:blip r:embed="rId4"/>
            <a:srcRect l="62795" t="0" r="0" b="0"/>
            <a:stretch/>
          </p:blipFill>
          <p:spPr>
            <a:xfrm>
              <a:off x="84600" y="3293280"/>
              <a:ext cx="984960" cy="75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1" name="Рисунок 57" descr=""/>
            <p:cNvPicPr/>
            <p:nvPr/>
          </p:nvPicPr>
          <p:blipFill>
            <a:blip r:embed="rId5"/>
            <a:stretch/>
          </p:blipFill>
          <p:spPr>
            <a:xfrm>
              <a:off x="106200" y="5255280"/>
              <a:ext cx="1035000" cy="1118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22" name="TextBox 18"/>
          <p:cNvSpPr/>
          <p:nvPr/>
        </p:nvSpPr>
        <p:spPr>
          <a:xfrm>
            <a:off x="1556640" y="900000"/>
            <a:ext cx="8883000" cy="12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Для катера исходя из расчетов по нашей 3д модели  3м длиной, 1,3 метра шириной,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Полезная нагрузка составит примерно 450 кг при осадке 0,3, водоизмещение 620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ru-RU" sz="1400" strike="noStrike" u="none">
                <a:solidFill>
                  <a:srgbClr val="27376b"/>
                </a:solidFill>
                <a:effectLst/>
                <a:uFillTx/>
                <a:latin typeface="Times New Roman"/>
                <a:ea typeface="DejaVu Sans"/>
              </a:rPr>
              <a:t>Грузоподъемность определяется с учетом 10% запаса безопасности для обеспечения устойчивости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"/>
          <p:cNvSpPr/>
          <p:nvPr/>
        </p:nvSpPr>
        <p:spPr>
          <a:xfrm>
            <a:off x="1620000" y="2520000"/>
            <a:ext cx="3239280" cy="41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Корпус (стеклоткань, карбон, кевлар): 80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Электродвигатель: 20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Батареи (литиевые): 30-40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Электроника и автономные системы: 20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Рулевое управление (сервоприводы): 5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Винт, руль, вал и прочее: 7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400" strike="noStrike" u="none">
                <a:solidFill>
                  <a:srgbClr val="27376b"/>
                </a:solidFill>
                <a:effectLst/>
                <a:uFillTx/>
                <a:latin typeface="Arial"/>
                <a:ea typeface="DejaVu Sans"/>
              </a:rPr>
              <a:t>Итоговый вес катера: 170 кг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4" name="" descr=""/>
          <p:cNvPicPr/>
          <p:nvPr/>
        </p:nvPicPr>
        <p:blipFill>
          <a:blip r:embed="rId6"/>
          <a:srcRect l="0" t="0" r="28828" b="0"/>
          <a:stretch/>
        </p:blipFill>
        <p:spPr>
          <a:xfrm>
            <a:off x="6480000" y="2151000"/>
            <a:ext cx="4887000" cy="4371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heme 1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1442</TotalTime>
  <Application>LibreOffice/25.8.3.2$Windows_X86_64 LibreOffice_project/8ca8d55c161d602844f5428fa4b58097424e324e</Application>
  <AppVersion>15.0000</AppVersion>
  <Words>1825</Words>
  <Paragraphs>294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2025-09-18T20:24:00Z</dcterms:created>
  <dc:creator>Мария</dc:creator>
  <dc:description/>
  <dc:language>ru-RU</dc:language>
  <cp:lastModifiedBy/>
  <dcterms:modified xsi:type="dcterms:W3CDTF">2025-12-06T19:46:57Z</dcterms:modified>
  <cp:revision>165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D84F62850B97409D89B638B5E624EC88_13</vt:lpwstr>
  </property>
  <property fmtid="{D5CDD505-2E9C-101B-9397-08002B2CF9AE}" pid="3" name="KSOProductBuildVer">
    <vt:lpwstr>1049-12.2.0.22549</vt:lpwstr>
  </property>
  <property fmtid="{D5CDD505-2E9C-101B-9397-08002B2CF9AE}" pid="4" name="Notes">
    <vt:r8>26</vt:r8>
  </property>
  <property fmtid="{D5CDD505-2E9C-101B-9397-08002B2CF9AE}" pid="5" name="PresentationFormat">
    <vt:lpwstr>Широкоэкранный</vt:lpwstr>
  </property>
  <property fmtid="{D5CDD505-2E9C-101B-9397-08002B2CF9AE}" pid="6" name="Slides">
    <vt:i4>23</vt:i4>
  </property>
</Properties>
</file>