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66" r:id="rId2"/>
    <p:sldId id="267" r:id="rId3"/>
    <p:sldId id="268" r:id="rId4"/>
    <p:sldId id="257" r:id="rId5"/>
    <p:sldId id="260" r:id="rId6"/>
    <p:sldId id="269" r:id="rId7"/>
    <p:sldId id="270" r:id="rId8"/>
    <p:sldId id="271" r:id="rId9"/>
    <p:sldId id="272" r:id="rId10"/>
  </p:sldIdLst>
  <p:sldSz cx="12192000" cy="6858000"/>
  <p:notesSz cx="6858000" cy="9144000"/>
  <p:embeddedFontLst>
    <p:embeddedFont>
      <p:font typeface="微软雅黑" panose="020B0503020204020204" pitchFamily="34" charset="-122"/>
      <p:regular r:id="rId12"/>
      <p:bold r:id="rId13"/>
    </p:embeddedFont>
    <p:embeddedFont>
      <p:font typeface="华文新魏" panose="02010800040101010101" pitchFamily="2" charset="-122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Helvetica Neue" panose="020B0604020202020204" charset="0"/>
      <p:regular r:id="rId19"/>
      <p:bold r:id="rId20"/>
      <p:italic r:id="rId21"/>
      <p:boldItalic r:id="rId22"/>
    </p:embeddedFont>
    <p:embeddedFont>
      <p:font typeface="Segoe Script" panose="030B0504020000000003" pitchFamily="66" charset="0"/>
      <p:regular r:id="rId23"/>
      <p:bold r:id="rId24"/>
    </p:embeddedFont>
    <p:embeddedFont>
      <p:font typeface="STKaiti" panose="02010600040101010101" pitchFamily="2" charset="-122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gzSnKnlWKpmHjGFNnafXmIr2WG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2D7844-07CF-4CA9-AE60-A79063F31DFD}">
  <a:tblStyle styleId="{6C2D7844-07CF-4CA9-AE60-A79063F31DFD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6"/>
  </p:normalViewPr>
  <p:slideViewPr>
    <p:cSldViewPr snapToGrid="0">
      <p:cViewPr varScale="1">
        <p:scale>
          <a:sx n="60" d="100"/>
          <a:sy n="60" d="100"/>
        </p:scale>
        <p:origin x="816" y="4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{6C2D7844-07CF-4CA9-AE60-A79063F31DFD}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32E93-C64E-CC41-8A30-3F60FB7C1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B51C2-7C99-C243-8A08-421ECAE1B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EA71E-853F-2248-B659-E1BD39440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A" smtClean="0"/>
              <a:t>12/08/2023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35F51-136A-CE4E-BCCB-60CBB5D14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B5563-3D3A-7849-93B2-D1E2C2093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43055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460E7-7FAF-634B-B873-DE596462C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C1193-1790-9D4A-B6DA-70934AEE2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94138-DFE8-1D47-9CC7-EC52D4D69B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4B33C-7B1D-E845-BCF3-2EF20FB64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A" smtClean="0"/>
              <a:t>12/08/2023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1EFDE-AF94-B74C-AFCA-CAD3A1551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3943FD-CA04-9C48-8D52-7BCCB7013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474251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CCC305-AA0B-FD40-B982-FA5FF5722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A" smtClean="0"/>
              <a:t>12/08/2023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AFCB65-3187-0D4E-9BAF-2298C2A84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BD422-8BF5-314D-B997-117F9FA66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542064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08C08-5C5C-334E-AD11-A719102BB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FD8EA6-F3E8-324F-A2C4-A9C25EDBB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A" smtClean="0"/>
              <a:t>12/08/2023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E1D6A9-8707-CA4E-A7FB-F49F646E8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7CDB2-0334-F74A-921E-8AB55C3E0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55104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B90B927-31B7-143E-8685-96D58B926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65" y="443818"/>
            <a:ext cx="6629400" cy="2894468"/>
          </a:xfrm>
        </p:spPr>
        <p:txBody>
          <a:bodyPr>
            <a:normAutofit/>
          </a:bodyPr>
          <a:lstStyle/>
          <a:p>
            <a:r>
              <a:rPr lang="ru-RU" sz="54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STKaiti" panose="02010600040101010101" pitchFamily="2" charset="-122"/>
                <a:cs typeface="Times New Roman" panose="02020603050405020304" pitchFamily="18" charset="0"/>
              </a:rPr>
              <a:t>Социальный </a:t>
            </a:r>
            <a:r>
              <a:rPr lang="ru-RU" sz="5400" b="1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STKaiti" panose="02010600040101010101" pitchFamily="2" charset="-122"/>
                <a:cs typeface="Times New Roman" panose="02020603050405020304" pitchFamily="18" charset="0"/>
              </a:rPr>
              <a:t>паспорт студента</a:t>
            </a:r>
            <a:br>
              <a:rPr lang="ru-RU" dirty="0">
                <a:effectLst/>
                <a:latin typeface=".AppleSystemUIFont"/>
              </a:rPr>
            </a:br>
            <a:endParaRPr lang="ru-GE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9DDED4D9-BF30-7A36-A6A3-90A8D9ECA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453377" y="4320648"/>
            <a:ext cx="10159142" cy="2537352"/>
          </a:xfrm>
        </p:spPr>
        <p:txBody>
          <a:bodyPr>
            <a:normAutofit/>
          </a:bodyPr>
          <a:lstStyle/>
          <a:p>
            <a:r>
              <a:rPr lang="ru-RU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STKaiti" panose="02010600040101010101" pitchFamily="2" charset="-122"/>
                <a:cs typeface="Times New Roman" panose="02020603050405020304" pitchFamily="18" charset="0"/>
              </a:rPr>
              <a:t>Арсланова</a:t>
            </a:r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STKaiti" panose="02010600040101010101" pitchFamily="2" charset="-122"/>
                <a:cs typeface="Times New Roman" panose="02020603050405020304" pitchFamily="18" charset="0"/>
              </a:rPr>
              <a:t> Зарина</a:t>
            </a:r>
          </a:p>
          <a:p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STKaiti" panose="02010600040101010101" pitchFamily="2" charset="-122"/>
                <a:cs typeface="Times New Roman" panose="02020603050405020304" pitchFamily="18" charset="0"/>
              </a:rPr>
              <a:t>Галимова Амалия</a:t>
            </a:r>
          </a:p>
          <a:p>
            <a:r>
              <a:rPr lang="ru-RU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STKaiti" panose="02010600040101010101" pitchFamily="2" charset="-122"/>
                <a:cs typeface="Times New Roman" panose="02020603050405020304" pitchFamily="18" charset="0"/>
              </a:rPr>
              <a:t>Годжаева</a:t>
            </a:r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STKaiti" panose="02010600040101010101" pitchFamily="2" charset="-122"/>
                <a:cs typeface="Times New Roman" panose="02020603050405020304" pitchFamily="18" charset="0"/>
              </a:rPr>
              <a:t> Эльвира</a:t>
            </a:r>
          </a:p>
          <a:p>
            <a:r>
              <a:rPr lang="ru-RU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STKaiti" panose="02010600040101010101" pitchFamily="2" charset="-122"/>
                <a:cs typeface="Times New Roman" panose="02020603050405020304" pitchFamily="18" charset="0"/>
              </a:rPr>
              <a:t>Рахматуллова</a:t>
            </a:r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STKaiti" panose="02010600040101010101" pitchFamily="2" charset="-122"/>
                <a:cs typeface="Times New Roman" panose="02020603050405020304" pitchFamily="18" charset="0"/>
              </a:rPr>
              <a:t> Айсылу</a:t>
            </a:r>
          </a:p>
          <a:p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STKaiti" panose="02010600040101010101" pitchFamily="2" charset="-122"/>
                <a:cs typeface="Times New Roman" panose="02020603050405020304" pitchFamily="18" charset="0"/>
              </a:rPr>
              <a:t>Шакирова Эльвина </a:t>
            </a:r>
            <a:endParaRPr lang="ru-GE" sz="21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STKaiti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8118958-A858-072F-69EA-F2A8FDBB4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6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F6D76-B58E-61F1-3E6C-AF74B1F08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6597" y="1469415"/>
            <a:ext cx="6855664" cy="1401498"/>
          </a:xfrm>
        </p:spPr>
        <p:txBody>
          <a:bodyPr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STKaiti" panose="02010600040101010101" pitchFamily="2" charset="-122"/>
                <a:cs typeface="Times New Roman" panose="02020603050405020304" pitchFamily="18" charset="0"/>
              </a:rPr>
              <a:t>Проблемы, решаемые проектом:</a:t>
            </a:r>
            <a:endParaRPr lang="ru-RU" sz="2000" b="1" dirty="0">
              <a:solidFill>
                <a:schemeClr val="tx1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F6E55D-9785-EB66-BA7A-7A8CF422F57E}"/>
              </a:ext>
            </a:extLst>
          </p:cNvPr>
          <p:cNvSpPr txBox="1"/>
          <p:nvPr/>
        </p:nvSpPr>
        <p:spPr>
          <a:xfrm>
            <a:off x="4391367" y="5560561"/>
            <a:ext cx="270187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Разная подача информации   (Возникают трудности в поиске достоверного материала)</a:t>
            </a:r>
            <a:br>
              <a:rPr lang="ru-RU" dirty="0"/>
            </a:b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D79094-F2FD-6673-09ED-9BAB5EAF1602}"/>
              </a:ext>
            </a:extLst>
          </p:cNvPr>
          <p:cNvSpPr txBox="1"/>
          <p:nvPr/>
        </p:nvSpPr>
        <p:spPr>
          <a:xfrm>
            <a:off x="2622395" y="3756383"/>
            <a:ext cx="16436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Отсутствие мотивации у студентов</a:t>
            </a:r>
            <a:br>
              <a:rPr lang="ru-RU" dirty="0"/>
            </a:b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ABE7F7-3BE2-CF9B-4954-6CE0212ED2FB}"/>
              </a:ext>
            </a:extLst>
          </p:cNvPr>
          <p:cNvSpPr txBox="1"/>
          <p:nvPr/>
        </p:nvSpPr>
        <p:spPr>
          <a:xfrm>
            <a:off x="2288357" y="5758361"/>
            <a:ext cx="22425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Отсутствие фиксации активности</a:t>
            </a:r>
            <a:br>
              <a:rPr lang="ru-RU" dirty="0"/>
            </a:b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FD80AF-3474-D175-77B0-76CADDD1BB0E}"/>
              </a:ext>
            </a:extLst>
          </p:cNvPr>
          <p:cNvSpPr txBox="1"/>
          <p:nvPr/>
        </p:nvSpPr>
        <p:spPr>
          <a:xfrm>
            <a:off x="4770286" y="3553986"/>
            <a:ext cx="218245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dirty="0"/>
            </a:br>
            <a:r>
              <a:rPr lang="ru-RU" dirty="0"/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единой и прозрачной системы поощрения студентов</a:t>
            </a:r>
            <a:br>
              <a:rPr lang="ru-RU" dirty="0"/>
            </a:b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DCDFAD-CB8E-A29A-EA29-7064D040A325}"/>
              </a:ext>
            </a:extLst>
          </p:cNvPr>
          <p:cNvSpPr txBox="1"/>
          <p:nvPr/>
        </p:nvSpPr>
        <p:spPr>
          <a:xfrm>
            <a:off x="7271497" y="3726872"/>
            <a:ext cx="24513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Отсутствие системы градации исходя из достижений</a:t>
            </a:r>
            <a:br>
              <a:rPr lang="ru-RU" dirty="0"/>
            </a:br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8C1703-1CA6-1500-845A-C83449BD8108}"/>
              </a:ext>
            </a:extLst>
          </p:cNvPr>
          <p:cNvSpPr txBox="1"/>
          <p:nvPr/>
        </p:nvSpPr>
        <p:spPr>
          <a:xfrm>
            <a:off x="7317864" y="5551033"/>
            <a:ext cx="216312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Сложность в сборе информации и достижениях и активностях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3A4210-DC1D-63B5-4BEB-EF4074A2E85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 flipH="1" flipV="1">
            <a:off x="10318169" y="167504"/>
            <a:ext cx="1566463" cy="1566463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2466597" y="2756711"/>
            <a:ext cx="1447909" cy="866196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2193" y="2756711"/>
            <a:ext cx="1472832" cy="89607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411662" y="2809265"/>
            <a:ext cx="1379760" cy="843516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69172" y="4641144"/>
            <a:ext cx="1431380" cy="91941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81288" y="4695872"/>
            <a:ext cx="1467636" cy="866196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411662" y="4547323"/>
            <a:ext cx="1434035" cy="887332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818" y="4548501"/>
            <a:ext cx="888110" cy="88811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062" y="4665046"/>
            <a:ext cx="866196" cy="86619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710" y="2756711"/>
            <a:ext cx="725681" cy="87906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143" y="2727024"/>
            <a:ext cx="894931" cy="89493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232" y="2756711"/>
            <a:ext cx="882619" cy="88261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100" y="4614939"/>
            <a:ext cx="971826" cy="971826"/>
          </a:xfrm>
          <a:prstGeom prst="rect">
            <a:avLst/>
          </a:prstGeom>
        </p:spPr>
      </p:pic>
      <p:sp>
        <p:nvSpPr>
          <p:cNvPr id="11" name="Google Shape;119;g28b5a42706e_0_0">
            <a:extLst>
              <a:ext uri="{FF2B5EF4-FFF2-40B4-BE49-F238E27FC236}">
                <a16:creationId xmlns:a16="http://schemas.microsoft.com/office/drawing/2014/main" id="{8E42D965-AA55-16E2-ED87-EC6A7E4CB22B}"/>
              </a:ext>
            </a:extLst>
          </p:cNvPr>
          <p:cNvSpPr txBox="1"/>
          <p:nvPr/>
        </p:nvSpPr>
        <p:spPr>
          <a:xfrm>
            <a:off x="314255" y="106001"/>
            <a:ext cx="6519000" cy="7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 dirty="0">
                <a:solidFill>
                  <a:schemeClr val="dk1"/>
                </a:solidFill>
              </a:rPr>
              <a:t>ПРОБЛЕМА</a:t>
            </a:r>
            <a:endParaRPr sz="21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dirty="0">
              <a:solidFill>
                <a:schemeClr val="dk1"/>
              </a:solidFill>
            </a:endParaRPr>
          </a:p>
        </p:txBody>
      </p:sp>
      <p:grpSp>
        <p:nvGrpSpPr>
          <p:cNvPr id="29" name="Google Shape;120;g28b5a42706e_0_0">
            <a:extLst>
              <a:ext uri="{FF2B5EF4-FFF2-40B4-BE49-F238E27FC236}">
                <a16:creationId xmlns:a16="http://schemas.microsoft.com/office/drawing/2014/main" id="{40451399-CF38-84B4-25ED-74864106950C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4" name="Google Shape;121;g28b5a42706e_0_0">
              <a:extLst>
                <a:ext uri="{FF2B5EF4-FFF2-40B4-BE49-F238E27FC236}">
                  <a16:creationId xmlns:a16="http://schemas.microsoft.com/office/drawing/2014/main" id="{85E3A981-EBBC-E664-794F-62DAEBFACF17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" name="Google Shape;122;g28b5a42706e_0_0">
              <a:extLst>
                <a:ext uri="{FF2B5EF4-FFF2-40B4-BE49-F238E27FC236}">
                  <a16:creationId xmlns:a16="http://schemas.microsoft.com/office/drawing/2014/main" id="{262AF8BB-1C31-13D9-5E3A-C6D75EF00093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" name="Google Shape;123;g28b5a42706e_0_0">
              <a:extLst>
                <a:ext uri="{FF2B5EF4-FFF2-40B4-BE49-F238E27FC236}">
                  <a16:creationId xmlns:a16="http://schemas.microsoft.com/office/drawing/2014/main" id="{6B96B387-6EC6-4FE0-54A9-03D51482B3FA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" name="Google Shape;124;g28b5a42706e_0_0">
              <a:extLst>
                <a:ext uri="{FF2B5EF4-FFF2-40B4-BE49-F238E27FC236}">
                  <a16:creationId xmlns:a16="http://schemas.microsoft.com/office/drawing/2014/main" id="{43C268CC-1F9A-E62B-C864-FBC56783A42A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125;g28b5a42706e_0_0">
              <a:extLst>
                <a:ext uri="{FF2B5EF4-FFF2-40B4-BE49-F238E27FC236}">
                  <a16:creationId xmlns:a16="http://schemas.microsoft.com/office/drawing/2014/main" id="{6EC2EFB8-3158-379D-CE96-260EF5ADF23B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5" name="Google Shape;116;g28b5a42706e_0_0">
            <a:extLst>
              <a:ext uri="{FF2B5EF4-FFF2-40B4-BE49-F238E27FC236}">
                <a16:creationId xmlns:a16="http://schemas.microsoft.com/office/drawing/2014/main" id="{2C4D2347-F1D8-96D1-4558-88ADB820B33A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33" name="Google Shape;117;g28b5a42706e_0_0">
              <a:extLst>
                <a:ext uri="{FF2B5EF4-FFF2-40B4-BE49-F238E27FC236}">
                  <a16:creationId xmlns:a16="http://schemas.microsoft.com/office/drawing/2014/main" id="{F29F1353-69A7-3961-A286-B8FE5447BA60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" name="Google Shape;118;g28b5a42706e_0_0">
              <a:extLst>
                <a:ext uri="{FF2B5EF4-FFF2-40B4-BE49-F238E27FC236}">
                  <a16:creationId xmlns:a16="http://schemas.microsoft.com/office/drawing/2014/main" id="{509CDFC3-E89F-1FBC-D8CE-C9600A338E00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86660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43">
            <a:extLst>
              <a:ext uri="{FF2B5EF4-FFF2-40B4-BE49-F238E27FC236}">
                <a16:creationId xmlns:a16="http://schemas.microsoft.com/office/drawing/2014/main" id="{B29E5567-C76F-3C45-8557-7FFE041FE30F}"/>
              </a:ext>
            </a:extLst>
          </p:cNvPr>
          <p:cNvGrpSpPr/>
          <p:nvPr/>
        </p:nvGrpSpPr>
        <p:grpSpPr>
          <a:xfrm>
            <a:off x="4679824" y="2313816"/>
            <a:ext cx="3329201" cy="3327668"/>
            <a:chOff x="3347856" y="1888809"/>
            <a:chExt cx="2663825" cy="2662237"/>
          </a:xfrm>
          <a:solidFill>
            <a:schemeClr val="bg1">
              <a:lumMod val="95000"/>
            </a:schemeClr>
          </a:solidFill>
        </p:grpSpPr>
        <p:sp>
          <p:nvSpPr>
            <p:cNvPr id="64" name="Freeform 9">
              <a:extLst>
                <a:ext uri="{FF2B5EF4-FFF2-40B4-BE49-F238E27FC236}">
                  <a16:creationId xmlns:a16="http://schemas.microsoft.com/office/drawing/2014/main" id="{81FDF239-07A1-0149-8D22-FD607EDC3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856" y="1888809"/>
              <a:ext cx="2663825" cy="2662237"/>
            </a:xfrm>
            <a:custGeom>
              <a:avLst/>
              <a:gdLst>
                <a:gd name="T0" fmla="*/ 0 w 986"/>
                <a:gd name="T1" fmla="*/ 817 h 986"/>
                <a:gd name="T2" fmla="*/ 75 w 986"/>
                <a:gd name="T3" fmla="*/ 741 h 986"/>
                <a:gd name="T4" fmla="*/ 741 w 986"/>
                <a:gd name="T5" fmla="*/ 741 h 986"/>
                <a:gd name="T6" fmla="*/ 741 w 986"/>
                <a:gd name="T7" fmla="*/ 75 h 986"/>
                <a:gd name="T8" fmla="*/ 817 w 986"/>
                <a:gd name="T9" fmla="*/ 0 h 986"/>
                <a:gd name="T10" fmla="*/ 986 w 986"/>
                <a:gd name="T11" fmla="*/ 408 h 986"/>
                <a:gd name="T12" fmla="*/ 817 w 986"/>
                <a:gd name="T13" fmla="*/ 817 h 986"/>
                <a:gd name="T14" fmla="*/ 408 w 986"/>
                <a:gd name="T15" fmla="*/ 986 h 986"/>
                <a:gd name="T16" fmla="*/ 0 w 986"/>
                <a:gd name="T17" fmla="*/ 81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6" h="986">
                  <a:moveTo>
                    <a:pt x="0" y="817"/>
                  </a:moveTo>
                  <a:cubicBezTo>
                    <a:pt x="75" y="741"/>
                    <a:pt x="75" y="741"/>
                    <a:pt x="75" y="741"/>
                  </a:cubicBezTo>
                  <a:cubicBezTo>
                    <a:pt x="259" y="925"/>
                    <a:pt x="558" y="925"/>
                    <a:pt x="741" y="741"/>
                  </a:cubicBezTo>
                  <a:cubicBezTo>
                    <a:pt x="925" y="558"/>
                    <a:pt x="925" y="259"/>
                    <a:pt x="741" y="75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926" y="109"/>
                    <a:pt x="986" y="254"/>
                    <a:pt x="986" y="408"/>
                  </a:cubicBezTo>
                  <a:cubicBezTo>
                    <a:pt x="986" y="563"/>
                    <a:pt x="926" y="708"/>
                    <a:pt x="817" y="817"/>
                  </a:cubicBezTo>
                  <a:cubicBezTo>
                    <a:pt x="708" y="926"/>
                    <a:pt x="563" y="986"/>
                    <a:pt x="408" y="986"/>
                  </a:cubicBezTo>
                  <a:cubicBezTo>
                    <a:pt x="254" y="986"/>
                    <a:pt x="109" y="926"/>
                    <a:pt x="0" y="8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5" name="TextBox 144">
              <a:extLst>
                <a:ext uri="{FF2B5EF4-FFF2-40B4-BE49-F238E27FC236}">
                  <a16:creationId xmlns:a16="http://schemas.microsoft.com/office/drawing/2014/main" id="{5E8D21F1-AD54-5249-BC42-0D5BA840E086}"/>
                </a:ext>
              </a:extLst>
            </p:cNvPr>
            <p:cNvSpPr txBox="1"/>
            <p:nvPr/>
          </p:nvSpPr>
          <p:spPr>
            <a:xfrm>
              <a:off x="5215273" y="3837624"/>
              <a:ext cx="147811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6" name="组合 46">
            <a:extLst>
              <a:ext uri="{FF2B5EF4-FFF2-40B4-BE49-F238E27FC236}">
                <a16:creationId xmlns:a16="http://schemas.microsoft.com/office/drawing/2014/main" id="{D47FDB68-2CCD-1C46-ACE8-73DAC7CC274B}"/>
              </a:ext>
            </a:extLst>
          </p:cNvPr>
          <p:cNvGrpSpPr/>
          <p:nvPr/>
        </p:nvGrpSpPr>
        <p:grpSpPr>
          <a:xfrm>
            <a:off x="4330635" y="1861191"/>
            <a:ext cx="2747881" cy="2748252"/>
            <a:chOff x="3092268" y="1623697"/>
            <a:chExt cx="2198688" cy="2198687"/>
          </a:xfrm>
          <a:solidFill>
            <a:schemeClr val="bg1">
              <a:lumMod val="95000"/>
            </a:schemeClr>
          </a:solidFill>
        </p:grpSpPr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id="{636CBEF0-F258-B746-9A2B-D1BEC9B8A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268" y="1623697"/>
              <a:ext cx="2198688" cy="2198687"/>
            </a:xfrm>
            <a:custGeom>
              <a:avLst/>
              <a:gdLst>
                <a:gd name="T0" fmla="*/ 174 w 814"/>
                <a:gd name="T1" fmla="*/ 814 h 814"/>
                <a:gd name="T2" fmla="*/ 179 w 814"/>
                <a:gd name="T3" fmla="*/ 179 h 814"/>
                <a:gd name="T4" fmla="*/ 814 w 814"/>
                <a:gd name="T5" fmla="*/ 174 h 814"/>
                <a:gd name="T6" fmla="*/ 739 w 814"/>
                <a:gd name="T7" fmla="*/ 249 h 814"/>
                <a:gd name="T8" fmla="*/ 255 w 814"/>
                <a:gd name="T9" fmla="*/ 255 h 814"/>
                <a:gd name="T10" fmla="*/ 250 w 814"/>
                <a:gd name="T11" fmla="*/ 738 h 814"/>
                <a:gd name="T12" fmla="*/ 174 w 814"/>
                <a:gd name="T13" fmla="*/ 814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4" h="814">
                  <a:moveTo>
                    <a:pt x="174" y="814"/>
                  </a:moveTo>
                  <a:cubicBezTo>
                    <a:pt x="0" y="640"/>
                    <a:pt x="3" y="355"/>
                    <a:pt x="179" y="179"/>
                  </a:cubicBezTo>
                  <a:cubicBezTo>
                    <a:pt x="356" y="2"/>
                    <a:pt x="641" y="0"/>
                    <a:pt x="814" y="174"/>
                  </a:cubicBezTo>
                  <a:cubicBezTo>
                    <a:pt x="739" y="249"/>
                    <a:pt x="739" y="249"/>
                    <a:pt x="739" y="249"/>
                  </a:cubicBezTo>
                  <a:cubicBezTo>
                    <a:pt x="607" y="117"/>
                    <a:pt x="390" y="120"/>
                    <a:pt x="255" y="255"/>
                  </a:cubicBezTo>
                  <a:cubicBezTo>
                    <a:pt x="120" y="389"/>
                    <a:pt x="118" y="606"/>
                    <a:pt x="250" y="738"/>
                  </a:cubicBezTo>
                  <a:lnTo>
                    <a:pt x="174" y="8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8" name="TextBox 152">
              <a:extLst>
                <a:ext uri="{FF2B5EF4-FFF2-40B4-BE49-F238E27FC236}">
                  <a16:creationId xmlns:a16="http://schemas.microsoft.com/office/drawing/2014/main" id="{77C7F141-8A3E-3A49-BB3B-C1AE4189C964}"/>
                </a:ext>
              </a:extLst>
            </p:cNvPr>
            <p:cNvSpPr txBox="1"/>
            <p:nvPr/>
          </p:nvSpPr>
          <p:spPr>
            <a:xfrm>
              <a:off x="3808197" y="1809956"/>
              <a:ext cx="147811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9" name="组合 49">
            <a:extLst>
              <a:ext uri="{FF2B5EF4-FFF2-40B4-BE49-F238E27FC236}">
                <a16:creationId xmlns:a16="http://schemas.microsoft.com/office/drawing/2014/main" id="{6295011B-D86F-7246-9606-05CFAC330370}"/>
              </a:ext>
            </a:extLst>
          </p:cNvPr>
          <p:cNvGrpSpPr/>
          <p:nvPr/>
        </p:nvGrpSpPr>
        <p:grpSpPr>
          <a:xfrm>
            <a:off x="5177149" y="2753403"/>
            <a:ext cx="1384052" cy="1405289"/>
            <a:chOff x="3736793" y="2269809"/>
            <a:chExt cx="1131888" cy="1131887"/>
          </a:xfrm>
          <a:solidFill>
            <a:schemeClr val="bg1">
              <a:lumMod val="95000"/>
            </a:schemeClr>
          </a:solidFill>
        </p:grpSpPr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id="{60DDDB96-D0E4-784E-BA45-7297C52B3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6793" y="2269809"/>
              <a:ext cx="1131888" cy="1131887"/>
            </a:xfrm>
            <a:custGeom>
              <a:avLst/>
              <a:gdLst>
                <a:gd name="T0" fmla="*/ 91 w 419"/>
                <a:gd name="T1" fmla="*/ 419 h 419"/>
                <a:gd name="T2" fmla="*/ 91 w 419"/>
                <a:gd name="T3" fmla="*/ 91 h 419"/>
                <a:gd name="T4" fmla="*/ 419 w 419"/>
                <a:gd name="T5" fmla="*/ 91 h 419"/>
                <a:gd name="T6" fmla="*/ 344 w 419"/>
                <a:gd name="T7" fmla="*/ 166 h 419"/>
                <a:gd name="T8" fmla="*/ 167 w 419"/>
                <a:gd name="T9" fmla="*/ 166 h 419"/>
                <a:gd name="T10" fmla="*/ 167 w 419"/>
                <a:gd name="T11" fmla="*/ 343 h 419"/>
                <a:gd name="T12" fmla="*/ 91 w 419"/>
                <a:gd name="T13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9" h="419">
                  <a:moveTo>
                    <a:pt x="91" y="419"/>
                  </a:moveTo>
                  <a:cubicBezTo>
                    <a:pt x="0" y="329"/>
                    <a:pt x="0" y="181"/>
                    <a:pt x="91" y="91"/>
                  </a:cubicBezTo>
                  <a:cubicBezTo>
                    <a:pt x="181" y="0"/>
                    <a:pt x="329" y="0"/>
                    <a:pt x="419" y="91"/>
                  </a:cubicBezTo>
                  <a:cubicBezTo>
                    <a:pt x="344" y="166"/>
                    <a:pt x="344" y="166"/>
                    <a:pt x="344" y="166"/>
                  </a:cubicBezTo>
                  <a:cubicBezTo>
                    <a:pt x="295" y="117"/>
                    <a:pt x="215" y="117"/>
                    <a:pt x="167" y="166"/>
                  </a:cubicBezTo>
                  <a:cubicBezTo>
                    <a:pt x="118" y="215"/>
                    <a:pt x="118" y="295"/>
                    <a:pt x="167" y="343"/>
                  </a:cubicBezTo>
                  <a:lnTo>
                    <a:pt x="91" y="41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71" name="TextBox 150">
              <a:extLst>
                <a:ext uri="{FF2B5EF4-FFF2-40B4-BE49-F238E27FC236}">
                  <a16:creationId xmlns:a16="http://schemas.microsoft.com/office/drawing/2014/main" id="{AD9AF58B-7D31-7449-9000-D39005200554}"/>
                </a:ext>
              </a:extLst>
            </p:cNvPr>
            <p:cNvSpPr txBox="1"/>
            <p:nvPr/>
          </p:nvSpPr>
          <p:spPr>
            <a:xfrm>
              <a:off x="4013937" y="2370026"/>
              <a:ext cx="151074" cy="371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72" name="组合 52">
            <a:extLst>
              <a:ext uri="{FF2B5EF4-FFF2-40B4-BE49-F238E27FC236}">
                <a16:creationId xmlns:a16="http://schemas.microsoft.com/office/drawing/2014/main" id="{B88FB5A1-CF00-6549-8A63-F8DA0F4A3C43}"/>
              </a:ext>
            </a:extLst>
          </p:cNvPr>
          <p:cNvGrpSpPr/>
          <p:nvPr/>
        </p:nvGrpSpPr>
        <p:grpSpPr>
          <a:xfrm>
            <a:off x="5304787" y="2905139"/>
            <a:ext cx="2065376" cy="2065653"/>
            <a:chOff x="3847918" y="2361884"/>
            <a:chExt cx="1652588" cy="1652587"/>
          </a:xfrm>
          <a:solidFill>
            <a:schemeClr val="bg1">
              <a:lumMod val="95000"/>
            </a:schemeClr>
          </a:solidFill>
        </p:grpSpPr>
        <p:sp>
          <p:nvSpPr>
            <p:cNvPr id="73" name="Freeform 8">
              <a:extLst>
                <a:ext uri="{FF2B5EF4-FFF2-40B4-BE49-F238E27FC236}">
                  <a16:creationId xmlns:a16="http://schemas.microsoft.com/office/drawing/2014/main" id="{49B92DD6-3A35-474A-8C02-2039D7ED2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7918" y="2361884"/>
              <a:ext cx="1652588" cy="1652587"/>
            </a:xfrm>
            <a:custGeom>
              <a:avLst/>
              <a:gdLst>
                <a:gd name="T0" fmla="*/ 0 w 612"/>
                <a:gd name="T1" fmla="*/ 480 h 612"/>
                <a:gd name="T2" fmla="*/ 76 w 612"/>
                <a:gd name="T3" fmla="*/ 404 h 612"/>
                <a:gd name="T4" fmla="*/ 404 w 612"/>
                <a:gd name="T5" fmla="*/ 404 h 612"/>
                <a:gd name="T6" fmla="*/ 404 w 612"/>
                <a:gd name="T7" fmla="*/ 76 h 612"/>
                <a:gd name="T8" fmla="*/ 480 w 612"/>
                <a:gd name="T9" fmla="*/ 0 h 612"/>
                <a:gd name="T10" fmla="*/ 480 w 612"/>
                <a:gd name="T11" fmla="*/ 480 h 612"/>
                <a:gd name="T12" fmla="*/ 0 w 612"/>
                <a:gd name="T13" fmla="*/ 48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2" h="612">
                  <a:moveTo>
                    <a:pt x="0" y="480"/>
                  </a:moveTo>
                  <a:cubicBezTo>
                    <a:pt x="76" y="404"/>
                    <a:pt x="76" y="404"/>
                    <a:pt x="76" y="404"/>
                  </a:cubicBezTo>
                  <a:cubicBezTo>
                    <a:pt x="166" y="495"/>
                    <a:pt x="314" y="495"/>
                    <a:pt x="404" y="404"/>
                  </a:cubicBezTo>
                  <a:cubicBezTo>
                    <a:pt x="495" y="314"/>
                    <a:pt x="495" y="166"/>
                    <a:pt x="404" y="76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12" y="132"/>
                    <a:pt x="612" y="348"/>
                    <a:pt x="480" y="480"/>
                  </a:cubicBezTo>
                  <a:cubicBezTo>
                    <a:pt x="348" y="612"/>
                    <a:pt x="133" y="612"/>
                    <a:pt x="0" y="4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74" name="TextBox 147">
              <a:extLst>
                <a:ext uri="{FF2B5EF4-FFF2-40B4-BE49-F238E27FC236}">
                  <a16:creationId xmlns:a16="http://schemas.microsoft.com/office/drawing/2014/main" id="{9F7A1CE9-25D7-9A44-B20F-9FF9C53674AC}"/>
                </a:ext>
              </a:extLst>
            </p:cNvPr>
            <p:cNvSpPr txBox="1"/>
            <p:nvPr/>
          </p:nvSpPr>
          <p:spPr>
            <a:xfrm>
              <a:off x="5056570" y="2613663"/>
              <a:ext cx="147810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pic>
        <p:nvPicPr>
          <p:cNvPr id="75" name="Picture 18">
            <a:extLst>
              <a:ext uri="{FF2B5EF4-FFF2-40B4-BE49-F238E27FC236}">
                <a16:creationId xmlns:a16="http://schemas.microsoft.com/office/drawing/2014/main" id="{AA063C91-A069-FD4B-960F-9EC064AE0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7686" y="3383356"/>
            <a:ext cx="632135" cy="90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" name="Freeform 28">
            <a:extLst>
              <a:ext uri="{FF2B5EF4-FFF2-40B4-BE49-F238E27FC236}">
                <a16:creationId xmlns:a16="http://schemas.microsoft.com/office/drawing/2014/main" id="{7888690A-0DFD-E146-8127-173F51CAC4C4}"/>
              </a:ext>
            </a:extLst>
          </p:cNvPr>
          <p:cNvSpPr>
            <a:spLocks noEditPoints="1"/>
          </p:cNvSpPr>
          <p:nvPr/>
        </p:nvSpPr>
        <p:spPr bwMode="auto">
          <a:xfrm>
            <a:off x="8081179" y="4051701"/>
            <a:ext cx="319496" cy="480201"/>
          </a:xfrm>
          <a:custGeom>
            <a:avLst/>
            <a:gdLst>
              <a:gd name="T0" fmla="*/ 83 w 103"/>
              <a:gd name="T1" fmla="*/ 52 h 155"/>
              <a:gd name="T2" fmla="*/ 83 w 103"/>
              <a:gd name="T3" fmla="*/ 52 h 155"/>
              <a:gd name="T4" fmla="*/ 87 w 103"/>
              <a:gd name="T5" fmla="*/ 36 h 155"/>
              <a:gd name="T6" fmla="*/ 52 w 103"/>
              <a:gd name="T7" fmla="*/ 0 h 155"/>
              <a:gd name="T8" fmla="*/ 32 w 103"/>
              <a:gd name="T9" fmla="*/ 6 h 155"/>
              <a:gd name="T10" fmla="*/ 28 w 103"/>
              <a:gd name="T11" fmla="*/ 10 h 155"/>
              <a:gd name="T12" fmla="*/ 27 w 103"/>
              <a:gd name="T13" fmla="*/ 10 h 155"/>
              <a:gd name="T14" fmla="*/ 17 w 103"/>
              <a:gd name="T15" fmla="*/ 36 h 155"/>
              <a:gd name="T16" fmla="*/ 17 w 103"/>
              <a:gd name="T17" fmla="*/ 36 h 155"/>
              <a:gd name="T18" fmla="*/ 17 w 103"/>
              <a:gd name="T19" fmla="*/ 38 h 155"/>
              <a:gd name="T20" fmla="*/ 17 w 103"/>
              <a:gd name="T21" fmla="*/ 40 h 155"/>
              <a:gd name="T22" fmla="*/ 17 w 103"/>
              <a:gd name="T23" fmla="*/ 40 h 155"/>
              <a:gd name="T24" fmla="*/ 21 w 103"/>
              <a:gd name="T25" fmla="*/ 52 h 155"/>
              <a:gd name="T26" fmla="*/ 20 w 103"/>
              <a:gd name="T27" fmla="*/ 52 h 155"/>
              <a:gd name="T28" fmla="*/ 9 w 103"/>
              <a:gd name="T29" fmla="*/ 55 h 155"/>
              <a:gd name="T30" fmla="*/ 0 w 103"/>
              <a:gd name="T31" fmla="*/ 72 h 155"/>
              <a:gd name="T32" fmla="*/ 0 w 103"/>
              <a:gd name="T33" fmla="*/ 107 h 155"/>
              <a:gd name="T34" fmla="*/ 0 w 103"/>
              <a:gd name="T35" fmla="*/ 112 h 155"/>
              <a:gd name="T36" fmla="*/ 0 w 103"/>
              <a:gd name="T37" fmla="*/ 135 h 155"/>
              <a:gd name="T38" fmla="*/ 20 w 103"/>
              <a:gd name="T39" fmla="*/ 155 h 155"/>
              <a:gd name="T40" fmla="*/ 83 w 103"/>
              <a:gd name="T41" fmla="*/ 155 h 155"/>
              <a:gd name="T42" fmla="*/ 103 w 103"/>
              <a:gd name="T43" fmla="*/ 135 h 155"/>
              <a:gd name="T44" fmla="*/ 103 w 103"/>
              <a:gd name="T45" fmla="*/ 72 h 155"/>
              <a:gd name="T46" fmla="*/ 83 w 103"/>
              <a:gd name="T47" fmla="*/ 52 h 155"/>
              <a:gd name="T48" fmla="*/ 82 w 103"/>
              <a:gd name="T49" fmla="*/ 36 h 155"/>
              <a:gd name="T50" fmla="*/ 81 w 103"/>
              <a:gd name="T51" fmla="*/ 45 h 155"/>
              <a:gd name="T52" fmla="*/ 81 w 103"/>
              <a:gd name="T53" fmla="*/ 45 h 155"/>
              <a:gd name="T54" fmla="*/ 79 w 103"/>
              <a:gd name="T55" fmla="*/ 48 h 155"/>
              <a:gd name="T56" fmla="*/ 79 w 103"/>
              <a:gd name="T57" fmla="*/ 49 h 155"/>
              <a:gd name="T58" fmla="*/ 78 w 103"/>
              <a:gd name="T59" fmla="*/ 50 h 155"/>
              <a:gd name="T60" fmla="*/ 61 w 103"/>
              <a:gd name="T61" fmla="*/ 64 h 155"/>
              <a:gd name="T62" fmla="*/ 67 w 103"/>
              <a:gd name="T63" fmla="*/ 64 h 155"/>
              <a:gd name="T64" fmla="*/ 59 w 103"/>
              <a:gd name="T65" fmla="*/ 102 h 155"/>
              <a:gd name="T66" fmla="*/ 57 w 103"/>
              <a:gd name="T67" fmla="*/ 112 h 155"/>
              <a:gd name="T68" fmla="*/ 54 w 103"/>
              <a:gd name="T69" fmla="*/ 95 h 155"/>
              <a:gd name="T70" fmla="*/ 52 w 103"/>
              <a:gd name="T71" fmla="*/ 78 h 155"/>
              <a:gd name="T72" fmla="*/ 55 w 103"/>
              <a:gd name="T73" fmla="*/ 73 h 155"/>
              <a:gd name="T74" fmla="*/ 59 w 103"/>
              <a:gd name="T75" fmla="*/ 66 h 155"/>
              <a:gd name="T76" fmla="*/ 44 w 103"/>
              <a:gd name="T77" fmla="*/ 66 h 155"/>
              <a:gd name="T78" fmla="*/ 46 w 103"/>
              <a:gd name="T79" fmla="*/ 69 h 155"/>
              <a:gd name="T80" fmla="*/ 52 w 103"/>
              <a:gd name="T81" fmla="*/ 78 h 155"/>
              <a:gd name="T82" fmla="*/ 47 w 103"/>
              <a:gd name="T83" fmla="*/ 112 h 155"/>
              <a:gd name="T84" fmla="*/ 37 w 103"/>
              <a:gd name="T85" fmla="*/ 64 h 155"/>
              <a:gd name="T86" fmla="*/ 42 w 103"/>
              <a:gd name="T87" fmla="*/ 64 h 155"/>
              <a:gd name="T88" fmla="*/ 34 w 103"/>
              <a:gd name="T89" fmla="*/ 60 h 155"/>
              <a:gd name="T90" fmla="*/ 27 w 103"/>
              <a:gd name="T91" fmla="*/ 53 h 155"/>
              <a:gd name="T92" fmla="*/ 21 w 103"/>
              <a:gd name="T93" fmla="*/ 36 h 155"/>
              <a:gd name="T94" fmla="*/ 29 w 103"/>
              <a:gd name="T95" fmla="*/ 16 h 155"/>
              <a:gd name="T96" fmla="*/ 52 w 103"/>
              <a:gd name="T97" fmla="*/ 5 h 155"/>
              <a:gd name="T98" fmla="*/ 80 w 103"/>
              <a:gd name="T99" fmla="*/ 26 h 155"/>
              <a:gd name="T100" fmla="*/ 81 w 103"/>
              <a:gd name="T101" fmla="*/ 28 h 155"/>
              <a:gd name="T102" fmla="*/ 82 w 103"/>
              <a:gd name="T103" fmla="*/ 31 h 155"/>
              <a:gd name="T104" fmla="*/ 82 w 103"/>
              <a:gd name="T105" fmla="*/ 36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3" h="155">
                <a:moveTo>
                  <a:pt x="83" y="52"/>
                </a:moveTo>
                <a:cubicBezTo>
                  <a:pt x="83" y="52"/>
                  <a:pt x="83" y="52"/>
                  <a:pt x="83" y="52"/>
                </a:cubicBezTo>
                <a:cubicBezTo>
                  <a:pt x="85" y="47"/>
                  <a:pt x="87" y="41"/>
                  <a:pt x="87" y="36"/>
                </a:cubicBezTo>
                <a:cubicBezTo>
                  <a:pt x="87" y="16"/>
                  <a:pt x="71" y="0"/>
                  <a:pt x="52" y="0"/>
                </a:cubicBezTo>
                <a:cubicBezTo>
                  <a:pt x="45" y="0"/>
                  <a:pt x="38" y="3"/>
                  <a:pt x="32" y="6"/>
                </a:cubicBezTo>
                <a:cubicBezTo>
                  <a:pt x="28" y="10"/>
                  <a:pt x="28" y="10"/>
                  <a:pt x="28" y="10"/>
                </a:cubicBezTo>
                <a:cubicBezTo>
                  <a:pt x="27" y="10"/>
                  <a:pt x="27" y="10"/>
                  <a:pt x="27" y="10"/>
                </a:cubicBezTo>
                <a:cubicBezTo>
                  <a:pt x="21" y="17"/>
                  <a:pt x="17" y="26"/>
                  <a:pt x="17" y="36"/>
                </a:cubicBezTo>
                <a:cubicBezTo>
                  <a:pt x="17" y="36"/>
                  <a:pt x="17" y="36"/>
                  <a:pt x="17" y="36"/>
                </a:cubicBezTo>
                <a:cubicBezTo>
                  <a:pt x="17" y="36"/>
                  <a:pt x="17" y="37"/>
                  <a:pt x="17" y="38"/>
                </a:cubicBezTo>
                <a:cubicBezTo>
                  <a:pt x="17" y="38"/>
                  <a:pt x="17" y="39"/>
                  <a:pt x="17" y="40"/>
                </a:cubicBezTo>
                <a:cubicBezTo>
                  <a:pt x="17" y="40"/>
                  <a:pt x="17" y="40"/>
                  <a:pt x="17" y="40"/>
                </a:cubicBezTo>
                <a:cubicBezTo>
                  <a:pt x="17" y="44"/>
                  <a:pt x="19" y="48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6" y="52"/>
                  <a:pt x="12" y="53"/>
                  <a:pt x="9" y="55"/>
                </a:cubicBezTo>
                <a:cubicBezTo>
                  <a:pt x="4" y="59"/>
                  <a:pt x="0" y="65"/>
                  <a:pt x="0" y="72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46"/>
                  <a:pt x="9" y="155"/>
                  <a:pt x="20" y="155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94" y="155"/>
                  <a:pt x="103" y="146"/>
                  <a:pt x="103" y="135"/>
                </a:cubicBezTo>
                <a:cubicBezTo>
                  <a:pt x="103" y="72"/>
                  <a:pt x="103" y="72"/>
                  <a:pt x="103" y="72"/>
                </a:cubicBezTo>
                <a:cubicBezTo>
                  <a:pt x="103" y="61"/>
                  <a:pt x="94" y="52"/>
                  <a:pt x="83" y="52"/>
                </a:cubicBezTo>
                <a:close/>
                <a:moveTo>
                  <a:pt x="82" y="36"/>
                </a:moveTo>
                <a:cubicBezTo>
                  <a:pt x="82" y="39"/>
                  <a:pt x="82" y="42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0" y="46"/>
                  <a:pt x="80" y="47"/>
                  <a:pt x="79" y="48"/>
                </a:cubicBezTo>
                <a:cubicBezTo>
                  <a:pt x="79" y="48"/>
                  <a:pt x="79" y="49"/>
                  <a:pt x="79" y="49"/>
                </a:cubicBezTo>
                <a:cubicBezTo>
                  <a:pt x="79" y="50"/>
                  <a:pt x="78" y="50"/>
                  <a:pt x="78" y="50"/>
                </a:cubicBezTo>
                <a:cubicBezTo>
                  <a:pt x="75" y="57"/>
                  <a:pt x="69" y="62"/>
                  <a:pt x="61" y="64"/>
                </a:cubicBezTo>
                <a:cubicBezTo>
                  <a:pt x="67" y="64"/>
                  <a:pt x="67" y="64"/>
                  <a:pt x="67" y="64"/>
                </a:cubicBezTo>
                <a:cubicBezTo>
                  <a:pt x="59" y="102"/>
                  <a:pt x="59" y="102"/>
                  <a:pt x="59" y="10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4" y="95"/>
                  <a:pt x="54" y="95"/>
                  <a:pt x="54" y="95"/>
                </a:cubicBezTo>
                <a:cubicBezTo>
                  <a:pt x="52" y="78"/>
                  <a:pt x="52" y="78"/>
                  <a:pt x="52" y="78"/>
                </a:cubicBezTo>
                <a:cubicBezTo>
                  <a:pt x="55" y="73"/>
                  <a:pt x="55" y="73"/>
                  <a:pt x="55" y="73"/>
                </a:cubicBezTo>
                <a:cubicBezTo>
                  <a:pt x="59" y="66"/>
                  <a:pt x="59" y="66"/>
                  <a:pt x="59" y="66"/>
                </a:cubicBezTo>
                <a:cubicBezTo>
                  <a:pt x="44" y="66"/>
                  <a:pt x="44" y="66"/>
                  <a:pt x="44" y="66"/>
                </a:cubicBezTo>
                <a:cubicBezTo>
                  <a:pt x="46" y="69"/>
                  <a:pt x="46" y="69"/>
                  <a:pt x="46" y="69"/>
                </a:cubicBezTo>
                <a:cubicBezTo>
                  <a:pt x="52" y="78"/>
                  <a:pt x="52" y="78"/>
                  <a:pt x="52" y="78"/>
                </a:cubicBezTo>
                <a:cubicBezTo>
                  <a:pt x="47" y="112"/>
                  <a:pt x="47" y="112"/>
                  <a:pt x="47" y="112"/>
                </a:cubicBezTo>
                <a:cubicBezTo>
                  <a:pt x="37" y="64"/>
                  <a:pt x="37" y="64"/>
                  <a:pt x="37" y="64"/>
                </a:cubicBezTo>
                <a:cubicBezTo>
                  <a:pt x="42" y="64"/>
                  <a:pt x="42" y="64"/>
                  <a:pt x="42" y="64"/>
                </a:cubicBezTo>
                <a:cubicBezTo>
                  <a:pt x="39" y="63"/>
                  <a:pt x="36" y="62"/>
                  <a:pt x="34" y="60"/>
                </a:cubicBezTo>
                <a:cubicBezTo>
                  <a:pt x="31" y="58"/>
                  <a:pt x="29" y="56"/>
                  <a:pt x="27" y="53"/>
                </a:cubicBezTo>
                <a:cubicBezTo>
                  <a:pt x="23" y="48"/>
                  <a:pt x="21" y="42"/>
                  <a:pt x="21" y="36"/>
                </a:cubicBezTo>
                <a:cubicBezTo>
                  <a:pt x="21" y="28"/>
                  <a:pt x="24" y="21"/>
                  <a:pt x="29" y="16"/>
                </a:cubicBezTo>
                <a:cubicBezTo>
                  <a:pt x="34" y="9"/>
                  <a:pt x="42" y="5"/>
                  <a:pt x="52" y="5"/>
                </a:cubicBezTo>
                <a:cubicBezTo>
                  <a:pt x="65" y="5"/>
                  <a:pt x="76" y="14"/>
                  <a:pt x="80" y="26"/>
                </a:cubicBezTo>
                <a:cubicBezTo>
                  <a:pt x="81" y="27"/>
                  <a:pt x="81" y="27"/>
                  <a:pt x="81" y="28"/>
                </a:cubicBezTo>
                <a:cubicBezTo>
                  <a:pt x="81" y="29"/>
                  <a:pt x="81" y="30"/>
                  <a:pt x="82" y="31"/>
                </a:cubicBezTo>
                <a:cubicBezTo>
                  <a:pt x="82" y="32"/>
                  <a:pt x="82" y="34"/>
                  <a:pt x="82" y="3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 sz="2399" dirty="0">
              <a:solidFill>
                <a:srgbClr val="261F1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77" name="组合 57">
            <a:extLst>
              <a:ext uri="{FF2B5EF4-FFF2-40B4-BE49-F238E27FC236}">
                <a16:creationId xmlns:a16="http://schemas.microsoft.com/office/drawing/2014/main" id="{B5F4B809-DEC2-7C4A-BFD4-28E64DC16D4E}"/>
              </a:ext>
            </a:extLst>
          </p:cNvPr>
          <p:cNvGrpSpPr/>
          <p:nvPr/>
        </p:nvGrpSpPr>
        <p:grpSpPr>
          <a:xfrm>
            <a:off x="8458822" y="3885977"/>
            <a:ext cx="3725656" cy="2279906"/>
            <a:chOff x="6403403" y="1682338"/>
            <a:chExt cx="2116149" cy="1824242"/>
          </a:xfrm>
        </p:grpSpPr>
        <p:sp>
          <p:nvSpPr>
            <p:cNvPr id="78" name="TextBox 110">
              <a:extLst>
                <a:ext uri="{FF2B5EF4-FFF2-40B4-BE49-F238E27FC236}">
                  <a16:creationId xmlns:a16="http://schemas.microsoft.com/office/drawing/2014/main" id="{A8A11F64-DF85-904E-AC63-52FFCA3E81CC}"/>
                </a:ext>
              </a:extLst>
            </p:cNvPr>
            <p:cNvSpPr txBox="1"/>
            <p:nvPr/>
          </p:nvSpPr>
          <p:spPr>
            <a:xfrm>
              <a:off x="6447907" y="2051160"/>
              <a:ext cx="2071645" cy="1455420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Кроме того, человек может находиться в кофейне, и в то же время посмотреть , проходящие мероприятия  с помощью интернет платформы. Он может ехать в транспорте на работу, и использовать это время с пользой.</a:t>
              </a:r>
            </a:p>
            <a:p>
              <a:endParaRPr lang="en-US" altLang="zh-CN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9" name="矩形 59">
              <a:extLst>
                <a:ext uri="{FF2B5EF4-FFF2-40B4-BE49-F238E27FC236}">
                  <a16:creationId xmlns:a16="http://schemas.microsoft.com/office/drawing/2014/main" id="{DC8E70B1-FBEC-6247-ACDF-ACBFF6F9F3D0}"/>
                </a:ext>
              </a:extLst>
            </p:cNvPr>
            <p:cNvSpPr/>
            <p:nvPr/>
          </p:nvSpPr>
          <p:spPr>
            <a:xfrm>
              <a:off x="6403403" y="1682338"/>
              <a:ext cx="1604334" cy="287152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ctr"/>
              <a:r>
                <a:rPr lang="ru-RU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0" name="直接连接符 87">
              <a:extLst>
                <a:ext uri="{FF2B5EF4-FFF2-40B4-BE49-F238E27FC236}">
                  <a16:creationId xmlns:a16="http://schemas.microsoft.com/office/drawing/2014/main" id="{E2BE165C-3B2B-9F44-A263-B49F54E23018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97">
            <a:extLst>
              <a:ext uri="{FF2B5EF4-FFF2-40B4-BE49-F238E27FC236}">
                <a16:creationId xmlns:a16="http://schemas.microsoft.com/office/drawing/2014/main" id="{43AA84F0-3DEC-7A4E-8DDC-22AA491DFAD0}"/>
              </a:ext>
            </a:extLst>
          </p:cNvPr>
          <p:cNvGrpSpPr/>
          <p:nvPr/>
        </p:nvGrpSpPr>
        <p:grpSpPr>
          <a:xfrm>
            <a:off x="4323677" y="4439995"/>
            <a:ext cx="476167" cy="559572"/>
            <a:chOff x="2635250" y="3875088"/>
            <a:chExt cx="381000" cy="4476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1" name="Freeform 22">
              <a:extLst>
                <a:ext uri="{FF2B5EF4-FFF2-40B4-BE49-F238E27FC236}">
                  <a16:creationId xmlns:a16="http://schemas.microsoft.com/office/drawing/2014/main" id="{6C2FCFC5-E701-4E40-A40F-9484AAD3D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200" y="3967163"/>
              <a:ext cx="146050" cy="168275"/>
            </a:xfrm>
            <a:custGeom>
              <a:avLst/>
              <a:gdLst>
                <a:gd name="T0" fmla="*/ 45 w 53"/>
                <a:gd name="T1" fmla="*/ 0 h 61"/>
                <a:gd name="T2" fmla="*/ 34 w 53"/>
                <a:gd name="T3" fmla="*/ 0 h 61"/>
                <a:gd name="T4" fmla="*/ 26 w 53"/>
                <a:gd name="T5" fmla="*/ 33 h 61"/>
                <a:gd name="T6" fmla="*/ 23 w 53"/>
                <a:gd name="T7" fmla="*/ 7 h 61"/>
                <a:gd name="T8" fmla="*/ 19 w 53"/>
                <a:gd name="T9" fmla="*/ 33 h 61"/>
                <a:gd name="T10" fmla="*/ 11 w 53"/>
                <a:gd name="T11" fmla="*/ 0 h 61"/>
                <a:gd name="T12" fmla="*/ 1 w 53"/>
                <a:gd name="T13" fmla="*/ 0 h 61"/>
                <a:gd name="T14" fmla="*/ 3 w 53"/>
                <a:gd name="T15" fmla="*/ 6 h 61"/>
                <a:gd name="T16" fmla="*/ 3 w 53"/>
                <a:gd name="T17" fmla="*/ 21 h 61"/>
                <a:gd name="T18" fmla="*/ 0 w 53"/>
                <a:gd name="T19" fmla="*/ 27 h 61"/>
                <a:gd name="T20" fmla="*/ 7 w 53"/>
                <a:gd name="T21" fmla="*/ 27 h 61"/>
                <a:gd name="T22" fmla="*/ 19 w 53"/>
                <a:gd name="T23" fmla="*/ 38 h 61"/>
                <a:gd name="T24" fmla="*/ 19 w 53"/>
                <a:gd name="T25" fmla="*/ 61 h 61"/>
                <a:gd name="T26" fmla="*/ 45 w 53"/>
                <a:gd name="T27" fmla="*/ 61 h 61"/>
                <a:gd name="T28" fmla="*/ 53 w 53"/>
                <a:gd name="T29" fmla="*/ 54 h 61"/>
                <a:gd name="T30" fmla="*/ 53 w 53"/>
                <a:gd name="T31" fmla="*/ 7 h 61"/>
                <a:gd name="T32" fmla="*/ 45 w 53"/>
                <a:gd name="T3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61">
                  <a:moveTo>
                    <a:pt x="45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3" y="3"/>
                    <a:pt x="3" y="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4"/>
                    <a:pt x="2" y="26"/>
                    <a:pt x="0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4" y="27"/>
                    <a:pt x="19" y="32"/>
                    <a:pt x="19" y="38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9" y="61"/>
                    <a:pt x="53" y="58"/>
                    <a:pt x="53" y="54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3"/>
                    <a:pt x="49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2" name="Freeform 23">
              <a:extLst>
                <a:ext uri="{FF2B5EF4-FFF2-40B4-BE49-F238E27FC236}">
                  <a16:creationId xmlns:a16="http://schemas.microsoft.com/office/drawing/2014/main" id="{E9F22E57-A71F-8C46-9243-854A5A177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0838" y="3875088"/>
              <a:ext cx="87312" cy="106363"/>
            </a:xfrm>
            <a:custGeom>
              <a:avLst/>
              <a:gdLst>
                <a:gd name="T0" fmla="*/ 8 w 32"/>
                <a:gd name="T1" fmla="*/ 32 h 39"/>
                <a:gd name="T2" fmla="*/ 13 w 32"/>
                <a:gd name="T3" fmla="*/ 32 h 39"/>
                <a:gd name="T4" fmla="*/ 16 w 32"/>
                <a:gd name="T5" fmla="*/ 39 h 39"/>
                <a:gd name="T6" fmla="*/ 18 w 32"/>
                <a:gd name="T7" fmla="*/ 32 h 39"/>
                <a:gd name="T8" fmla="*/ 24 w 32"/>
                <a:gd name="T9" fmla="*/ 32 h 39"/>
                <a:gd name="T10" fmla="*/ 24 w 32"/>
                <a:gd name="T11" fmla="*/ 32 h 39"/>
                <a:gd name="T12" fmla="*/ 32 w 32"/>
                <a:gd name="T13" fmla="*/ 24 h 39"/>
                <a:gd name="T14" fmla="*/ 32 w 32"/>
                <a:gd name="T15" fmla="*/ 8 h 39"/>
                <a:gd name="T16" fmla="*/ 24 w 32"/>
                <a:gd name="T17" fmla="*/ 0 h 39"/>
                <a:gd name="T18" fmla="*/ 8 w 32"/>
                <a:gd name="T19" fmla="*/ 0 h 39"/>
                <a:gd name="T20" fmla="*/ 0 w 32"/>
                <a:gd name="T21" fmla="*/ 8 h 39"/>
                <a:gd name="T22" fmla="*/ 0 w 32"/>
                <a:gd name="T23" fmla="*/ 24 h 39"/>
                <a:gd name="T24" fmla="*/ 8 w 32"/>
                <a:gd name="T25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9">
                  <a:moveTo>
                    <a:pt x="8" y="32"/>
                  </a:moveTo>
                  <a:cubicBezTo>
                    <a:pt x="13" y="32"/>
                    <a:pt x="13" y="32"/>
                    <a:pt x="13" y="32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8" y="32"/>
                    <a:pt x="32" y="28"/>
                    <a:pt x="32" y="2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4"/>
                    <a:pt x="28" y="0"/>
                    <a:pt x="2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8"/>
                    <a:pt x="3" y="32"/>
                    <a:pt x="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3" name="Freeform 24">
              <a:extLst>
                <a:ext uri="{FF2B5EF4-FFF2-40B4-BE49-F238E27FC236}">
                  <a16:creationId xmlns:a16="http://schemas.microsoft.com/office/drawing/2014/main" id="{BBF54AB5-F235-E04B-805A-280E9D35A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225" y="4071938"/>
              <a:ext cx="30162" cy="130175"/>
            </a:xfrm>
            <a:custGeom>
              <a:avLst/>
              <a:gdLst>
                <a:gd name="T0" fmla="*/ 9 w 19"/>
                <a:gd name="T1" fmla="*/ 0 h 82"/>
                <a:gd name="T2" fmla="*/ 0 w 19"/>
                <a:gd name="T3" fmla="*/ 68 h 82"/>
                <a:gd name="T4" fmla="*/ 9 w 19"/>
                <a:gd name="T5" fmla="*/ 82 h 82"/>
                <a:gd name="T6" fmla="*/ 19 w 19"/>
                <a:gd name="T7" fmla="*/ 68 h 82"/>
                <a:gd name="T8" fmla="*/ 9 w 19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2">
                  <a:moveTo>
                    <a:pt x="9" y="0"/>
                  </a:moveTo>
                  <a:lnTo>
                    <a:pt x="0" y="68"/>
                  </a:lnTo>
                  <a:lnTo>
                    <a:pt x="9" y="82"/>
                  </a:lnTo>
                  <a:lnTo>
                    <a:pt x="19" y="68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4" name="Freeform 25">
              <a:extLst>
                <a:ext uri="{FF2B5EF4-FFF2-40B4-BE49-F238E27FC236}">
                  <a16:creationId xmlns:a16="http://schemas.microsoft.com/office/drawing/2014/main" id="{E29316E1-92E7-844D-8EBC-E0F9E02F6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5900" y="3962400"/>
              <a:ext cx="161925" cy="263525"/>
            </a:xfrm>
            <a:custGeom>
              <a:avLst/>
              <a:gdLst>
                <a:gd name="T0" fmla="*/ 49 w 59"/>
                <a:gd name="T1" fmla="*/ 31 h 96"/>
                <a:gd name="T2" fmla="*/ 38 w 59"/>
                <a:gd name="T3" fmla="*/ 31 h 96"/>
                <a:gd name="T4" fmla="*/ 40 w 59"/>
                <a:gd name="T5" fmla="*/ 30 h 96"/>
                <a:gd name="T6" fmla="*/ 43 w 59"/>
                <a:gd name="T7" fmla="*/ 23 h 96"/>
                <a:gd name="T8" fmla="*/ 43 w 59"/>
                <a:gd name="T9" fmla="*/ 8 h 96"/>
                <a:gd name="T10" fmla="*/ 35 w 59"/>
                <a:gd name="T11" fmla="*/ 0 h 96"/>
                <a:gd name="T12" fmla="*/ 19 w 59"/>
                <a:gd name="T13" fmla="*/ 0 h 96"/>
                <a:gd name="T14" fmla="*/ 11 w 59"/>
                <a:gd name="T15" fmla="*/ 8 h 96"/>
                <a:gd name="T16" fmla="*/ 11 w 59"/>
                <a:gd name="T17" fmla="*/ 23 h 96"/>
                <a:gd name="T18" fmla="*/ 15 w 59"/>
                <a:gd name="T19" fmla="*/ 30 h 96"/>
                <a:gd name="T20" fmla="*/ 17 w 59"/>
                <a:gd name="T21" fmla="*/ 31 h 96"/>
                <a:gd name="T22" fmla="*/ 5 w 59"/>
                <a:gd name="T23" fmla="*/ 31 h 96"/>
                <a:gd name="T24" fmla="*/ 0 w 59"/>
                <a:gd name="T25" fmla="*/ 32 h 96"/>
                <a:gd name="T26" fmla="*/ 2 w 59"/>
                <a:gd name="T27" fmla="*/ 33 h 96"/>
                <a:gd name="T28" fmla="*/ 5 w 59"/>
                <a:gd name="T29" fmla="*/ 33 h 96"/>
                <a:gd name="T30" fmla="*/ 25 w 59"/>
                <a:gd name="T31" fmla="*/ 33 h 96"/>
                <a:gd name="T32" fmla="*/ 27 w 59"/>
                <a:gd name="T33" fmla="*/ 38 h 96"/>
                <a:gd name="T34" fmla="*/ 29 w 59"/>
                <a:gd name="T35" fmla="*/ 33 h 96"/>
                <a:gd name="T36" fmla="*/ 49 w 59"/>
                <a:gd name="T37" fmla="*/ 33 h 96"/>
                <a:gd name="T38" fmla="*/ 57 w 59"/>
                <a:gd name="T39" fmla="*/ 40 h 96"/>
                <a:gd name="T40" fmla="*/ 57 w 59"/>
                <a:gd name="T41" fmla="*/ 87 h 96"/>
                <a:gd name="T42" fmla="*/ 49 w 59"/>
                <a:gd name="T43" fmla="*/ 94 h 96"/>
                <a:gd name="T44" fmla="*/ 22 w 59"/>
                <a:gd name="T45" fmla="*/ 94 h 96"/>
                <a:gd name="T46" fmla="*/ 22 w 59"/>
                <a:gd name="T47" fmla="*/ 96 h 96"/>
                <a:gd name="T48" fmla="*/ 49 w 59"/>
                <a:gd name="T49" fmla="*/ 96 h 96"/>
                <a:gd name="T50" fmla="*/ 59 w 59"/>
                <a:gd name="T51" fmla="*/ 87 h 96"/>
                <a:gd name="T52" fmla="*/ 59 w 59"/>
                <a:gd name="T53" fmla="*/ 40 h 96"/>
                <a:gd name="T54" fmla="*/ 49 w 59"/>
                <a:gd name="T55" fmla="*/ 3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9" h="96">
                  <a:moveTo>
                    <a:pt x="49" y="31"/>
                  </a:moveTo>
                  <a:cubicBezTo>
                    <a:pt x="38" y="31"/>
                    <a:pt x="38" y="31"/>
                    <a:pt x="38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2" y="28"/>
                    <a:pt x="43" y="26"/>
                    <a:pt x="43" y="23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3"/>
                    <a:pt x="39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1" y="3"/>
                    <a:pt x="11" y="8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6"/>
                    <a:pt x="13" y="28"/>
                    <a:pt x="15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1"/>
                    <a:pt x="2" y="32"/>
                    <a:pt x="0" y="32"/>
                  </a:cubicBezTo>
                  <a:cubicBezTo>
                    <a:pt x="1" y="33"/>
                    <a:pt x="2" y="33"/>
                    <a:pt x="2" y="33"/>
                  </a:cubicBezTo>
                  <a:cubicBezTo>
                    <a:pt x="3" y="33"/>
                    <a:pt x="4" y="33"/>
                    <a:pt x="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4" y="33"/>
                    <a:pt x="57" y="36"/>
                    <a:pt x="57" y="40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7" y="91"/>
                    <a:pt x="54" y="94"/>
                    <a:pt x="49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55" y="96"/>
                    <a:pt x="59" y="92"/>
                    <a:pt x="59" y="87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5" y="31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5" name="Freeform 26">
              <a:extLst>
                <a:ext uri="{FF2B5EF4-FFF2-40B4-BE49-F238E27FC236}">
                  <a16:creationId xmlns:a16="http://schemas.microsoft.com/office/drawing/2014/main" id="{B2A94A09-84AE-7744-A451-D419963020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35250" y="4052888"/>
              <a:ext cx="174625" cy="269875"/>
            </a:xfrm>
            <a:custGeom>
              <a:avLst/>
              <a:gdLst>
                <a:gd name="T0" fmla="*/ 54 w 64"/>
                <a:gd name="T1" fmla="*/ 33 h 98"/>
                <a:gd name="T2" fmla="*/ 46 w 64"/>
                <a:gd name="T3" fmla="*/ 33 h 98"/>
                <a:gd name="T4" fmla="*/ 47 w 64"/>
                <a:gd name="T5" fmla="*/ 32 h 98"/>
                <a:gd name="T6" fmla="*/ 49 w 64"/>
                <a:gd name="T7" fmla="*/ 25 h 98"/>
                <a:gd name="T8" fmla="*/ 49 w 64"/>
                <a:gd name="T9" fmla="*/ 10 h 98"/>
                <a:gd name="T10" fmla="*/ 40 w 64"/>
                <a:gd name="T11" fmla="*/ 0 h 98"/>
                <a:gd name="T12" fmla="*/ 24 w 64"/>
                <a:gd name="T13" fmla="*/ 0 h 98"/>
                <a:gd name="T14" fmla="*/ 14 w 64"/>
                <a:gd name="T15" fmla="*/ 10 h 98"/>
                <a:gd name="T16" fmla="*/ 14 w 64"/>
                <a:gd name="T17" fmla="*/ 25 h 98"/>
                <a:gd name="T18" fmla="*/ 17 w 64"/>
                <a:gd name="T19" fmla="*/ 32 h 98"/>
                <a:gd name="T20" fmla="*/ 18 w 64"/>
                <a:gd name="T21" fmla="*/ 33 h 98"/>
                <a:gd name="T22" fmla="*/ 9 w 64"/>
                <a:gd name="T23" fmla="*/ 33 h 98"/>
                <a:gd name="T24" fmla="*/ 0 w 64"/>
                <a:gd name="T25" fmla="*/ 42 h 98"/>
                <a:gd name="T26" fmla="*/ 0 w 64"/>
                <a:gd name="T27" fmla="*/ 90 h 98"/>
                <a:gd name="T28" fmla="*/ 9 w 64"/>
                <a:gd name="T29" fmla="*/ 98 h 98"/>
                <a:gd name="T30" fmla="*/ 54 w 64"/>
                <a:gd name="T31" fmla="*/ 98 h 98"/>
                <a:gd name="T32" fmla="*/ 64 w 64"/>
                <a:gd name="T33" fmla="*/ 90 h 98"/>
                <a:gd name="T34" fmla="*/ 64 w 64"/>
                <a:gd name="T35" fmla="*/ 42 h 98"/>
                <a:gd name="T36" fmla="*/ 54 w 64"/>
                <a:gd name="T37" fmla="*/ 33 h 98"/>
                <a:gd name="T38" fmla="*/ 16 w 64"/>
                <a:gd name="T39" fmla="*/ 25 h 98"/>
                <a:gd name="T40" fmla="*/ 16 w 64"/>
                <a:gd name="T41" fmla="*/ 10 h 98"/>
                <a:gd name="T42" fmla="*/ 24 w 64"/>
                <a:gd name="T43" fmla="*/ 2 h 98"/>
                <a:gd name="T44" fmla="*/ 40 w 64"/>
                <a:gd name="T45" fmla="*/ 2 h 98"/>
                <a:gd name="T46" fmla="*/ 48 w 64"/>
                <a:gd name="T47" fmla="*/ 10 h 98"/>
                <a:gd name="T48" fmla="*/ 48 w 64"/>
                <a:gd name="T49" fmla="*/ 25 h 98"/>
                <a:gd name="T50" fmla="*/ 40 w 64"/>
                <a:gd name="T51" fmla="*/ 33 h 98"/>
                <a:gd name="T52" fmla="*/ 24 w 64"/>
                <a:gd name="T53" fmla="*/ 33 h 98"/>
                <a:gd name="T54" fmla="*/ 16 w 64"/>
                <a:gd name="T55" fmla="*/ 25 h 98"/>
                <a:gd name="T56" fmla="*/ 62 w 64"/>
                <a:gd name="T57" fmla="*/ 90 h 98"/>
                <a:gd name="T58" fmla="*/ 54 w 64"/>
                <a:gd name="T59" fmla="*/ 96 h 98"/>
                <a:gd name="T60" fmla="*/ 9 w 64"/>
                <a:gd name="T61" fmla="*/ 96 h 98"/>
                <a:gd name="T62" fmla="*/ 1 w 64"/>
                <a:gd name="T63" fmla="*/ 90 h 98"/>
                <a:gd name="T64" fmla="*/ 1 w 64"/>
                <a:gd name="T65" fmla="*/ 42 h 98"/>
                <a:gd name="T66" fmla="*/ 9 w 64"/>
                <a:gd name="T67" fmla="*/ 35 h 98"/>
                <a:gd name="T68" fmla="*/ 30 w 64"/>
                <a:gd name="T69" fmla="*/ 35 h 98"/>
                <a:gd name="T70" fmla="*/ 32 w 64"/>
                <a:gd name="T71" fmla="*/ 40 h 98"/>
                <a:gd name="T72" fmla="*/ 34 w 64"/>
                <a:gd name="T73" fmla="*/ 35 h 98"/>
                <a:gd name="T74" fmla="*/ 54 w 64"/>
                <a:gd name="T75" fmla="*/ 35 h 98"/>
                <a:gd name="T76" fmla="*/ 62 w 64"/>
                <a:gd name="T77" fmla="*/ 42 h 98"/>
                <a:gd name="T78" fmla="*/ 62 w 64"/>
                <a:gd name="T79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" h="98">
                  <a:moveTo>
                    <a:pt x="54" y="33"/>
                  </a:moveTo>
                  <a:cubicBezTo>
                    <a:pt x="46" y="33"/>
                    <a:pt x="46" y="33"/>
                    <a:pt x="46" y="33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9" y="30"/>
                    <a:pt x="49" y="28"/>
                    <a:pt x="49" y="2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4"/>
                    <a:pt x="45" y="0"/>
                    <a:pt x="4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0"/>
                    <a:pt x="14" y="4"/>
                    <a:pt x="14" y="10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8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4" y="33"/>
                    <a:pt x="0" y="37"/>
                    <a:pt x="0" y="42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4"/>
                    <a:pt x="4" y="98"/>
                    <a:pt x="9" y="98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0" y="98"/>
                    <a:pt x="64" y="94"/>
                    <a:pt x="64" y="90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7"/>
                    <a:pt x="60" y="33"/>
                    <a:pt x="54" y="33"/>
                  </a:cubicBezTo>
                  <a:close/>
                  <a:moveTo>
                    <a:pt x="16" y="25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5"/>
                    <a:pt x="20" y="2"/>
                    <a:pt x="24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4" y="2"/>
                    <a:pt x="48" y="5"/>
                    <a:pt x="48" y="10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0"/>
                    <a:pt x="44" y="33"/>
                    <a:pt x="40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0" y="33"/>
                    <a:pt x="16" y="30"/>
                    <a:pt x="16" y="25"/>
                  </a:cubicBezTo>
                  <a:close/>
                  <a:moveTo>
                    <a:pt x="62" y="90"/>
                  </a:moveTo>
                  <a:cubicBezTo>
                    <a:pt x="62" y="93"/>
                    <a:pt x="59" y="96"/>
                    <a:pt x="54" y="96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5" y="96"/>
                    <a:pt x="1" y="93"/>
                    <a:pt x="1" y="90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38"/>
                    <a:pt x="5" y="35"/>
                    <a:pt x="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9" y="35"/>
                    <a:pt x="62" y="38"/>
                    <a:pt x="62" y="42"/>
                  </a:cubicBezTo>
                  <a:lnTo>
                    <a:pt x="62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6" name="Freeform 27">
              <a:extLst>
                <a:ext uri="{FF2B5EF4-FFF2-40B4-BE49-F238E27FC236}">
                  <a16:creationId xmlns:a16="http://schemas.microsoft.com/office/drawing/2014/main" id="{62DA0782-A21E-6B43-A791-1844D864D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688" y="4171950"/>
              <a:ext cx="30162" cy="125413"/>
            </a:xfrm>
            <a:custGeom>
              <a:avLst/>
              <a:gdLst>
                <a:gd name="T0" fmla="*/ 0 w 19"/>
                <a:gd name="T1" fmla="*/ 65 h 79"/>
                <a:gd name="T2" fmla="*/ 10 w 19"/>
                <a:gd name="T3" fmla="*/ 79 h 79"/>
                <a:gd name="T4" fmla="*/ 19 w 19"/>
                <a:gd name="T5" fmla="*/ 65 h 79"/>
                <a:gd name="T6" fmla="*/ 10 w 19"/>
                <a:gd name="T7" fmla="*/ 0 h 79"/>
                <a:gd name="T8" fmla="*/ 0 w 19"/>
                <a:gd name="T9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79">
                  <a:moveTo>
                    <a:pt x="0" y="65"/>
                  </a:moveTo>
                  <a:lnTo>
                    <a:pt x="10" y="79"/>
                  </a:lnTo>
                  <a:lnTo>
                    <a:pt x="19" y="65"/>
                  </a:lnTo>
                  <a:lnTo>
                    <a:pt x="10" y="0"/>
                  </a:lnTo>
                  <a:lnTo>
                    <a:pt x="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97" name="组合 104">
            <a:extLst>
              <a:ext uri="{FF2B5EF4-FFF2-40B4-BE49-F238E27FC236}">
                <a16:creationId xmlns:a16="http://schemas.microsoft.com/office/drawing/2014/main" id="{BAA05454-422D-1946-B956-82B4AAAA1E18}"/>
              </a:ext>
            </a:extLst>
          </p:cNvPr>
          <p:cNvGrpSpPr/>
          <p:nvPr/>
        </p:nvGrpSpPr>
        <p:grpSpPr>
          <a:xfrm>
            <a:off x="695341" y="1626414"/>
            <a:ext cx="3228302" cy="4695510"/>
            <a:chOff x="6445250" y="1669952"/>
            <a:chExt cx="2049230" cy="3757068"/>
          </a:xfrm>
        </p:grpSpPr>
        <p:sp>
          <p:nvSpPr>
            <p:cNvPr id="98" name="TextBox 122">
              <a:extLst>
                <a:ext uri="{FF2B5EF4-FFF2-40B4-BE49-F238E27FC236}">
                  <a16:creationId xmlns:a16="http://schemas.microsoft.com/office/drawing/2014/main" id="{3CB437E4-0285-8C45-8F44-D98E98D28B82}"/>
                </a:ext>
              </a:extLst>
            </p:cNvPr>
            <p:cNvSpPr txBox="1"/>
            <p:nvPr/>
          </p:nvSpPr>
          <p:spPr>
            <a:xfrm>
              <a:off x="6445250" y="2001480"/>
              <a:ext cx="2049230" cy="3425540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ru-RU" altLang="zh-CN" sz="16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Мы предлагаем разработку  эффективной </a:t>
              </a:r>
              <a:r>
                <a:rPr lang="ru-RU" altLang="zh-CN" sz="1600" b="1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образовательной платформы</a:t>
              </a:r>
              <a:r>
                <a:rPr lang="ru-RU" altLang="zh-CN" sz="16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altLang="zh-CN" sz="1600" dirty="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оптимизированеую</a:t>
              </a:r>
              <a:r>
                <a:rPr lang="ru-RU" altLang="zh-CN" sz="16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для компьютеров и мобильных устройств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zh-CN" sz="16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которая предоставляет студентам доступ к различным социальным и культурным мероприятиям.</a:t>
              </a:r>
              <a:br>
                <a:rPr lang="ru-RU" altLang="zh-CN" sz="16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altLang="zh-CN" sz="16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r>
                <a:rPr lang="ru-RU" sz="1600" dirty="0">
                  <a:solidFill>
                    <a:schemeClr val="bg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оциальный паспорт студента фиксирует информацию о внеклассной деятельности, общественных работах, лидерских ролях и другом социальном опыте за пределами учебы, что позволит при </a:t>
              </a:r>
              <a:r>
                <a:rPr lang="ru-RU" sz="16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  <a:r>
                <a:rPr lang="ru-RU" sz="1600" dirty="0">
                  <a:solidFill>
                    <a:schemeClr val="bg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рудоустройстве в дальнейшем. </a:t>
              </a:r>
            </a:p>
            <a:p>
              <a:endParaRPr lang="en-US" altLang="zh-CN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9" name="矩形 106">
              <a:extLst>
                <a:ext uri="{FF2B5EF4-FFF2-40B4-BE49-F238E27FC236}">
                  <a16:creationId xmlns:a16="http://schemas.microsoft.com/office/drawing/2014/main" id="{73286A0A-1C5E-C24D-8A51-4FA3A9790BDD}"/>
                </a:ext>
              </a:extLst>
            </p:cNvPr>
            <p:cNvSpPr/>
            <p:nvPr/>
          </p:nvSpPr>
          <p:spPr>
            <a:xfrm>
              <a:off x="6621571" y="1669952"/>
              <a:ext cx="1331848" cy="287152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ctr"/>
              <a:r>
                <a:rPr lang="ru-RU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0" name="直接连接符 107">
              <a:extLst>
                <a:ext uri="{FF2B5EF4-FFF2-40B4-BE49-F238E27FC236}">
                  <a16:creationId xmlns:a16="http://schemas.microsoft.com/office/drawing/2014/main" id="{05EFA2BB-FEEE-2444-91F2-A765D2D77C70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组合 109">
            <a:extLst>
              <a:ext uri="{FF2B5EF4-FFF2-40B4-BE49-F238E27FC236}">
                <a16:creationId xmlns:a16="http://schemas.microsoft.com/office/drawing/2014/main" id="{04463E4C-6947-1443-BFB5-3B4753B4CF37}"/>
              </a:ext>
            </a:extLst>
          </p:cNvPr>
          <p:cNvGrpSpPr/>
          <p:nvPr/>
        </p:nvGrpSpPr>
        <p:grpSpPr>
          <a:xfrm>
            <a:off x="8708810" y="1253587"/>
            <a:ext cx="3165353" cy="1750445"/>
            <a:chOff x="6414314" y="1641124"/>
            <a:chExt cx="1969197" cy="1400602"/>
          </a:xfrm>
        </p:grpSpPr>
        <p:sp>
          <p:nvSpPr>
            <p:cNvPr id="103" name="TextBox 106">
              <a:extLst>
                <a:ext uri="{FF2B5EF4-FFF2-40B4-BE49-F238E27FC236}">
                  <a16:creationId xmlns:a16="http://schemas.microsoft.com/office/drawing/2014/main" id="{4EA90AB1-23B6-8F4E-80EB-169A42B6BCED}"/>
                </a:ext>
              </a:extLst>
            </p:cNvPr>
            <p:cNvSpPr txBox="1"/>
            <p:nvPr/>
          </p:nvSpPr>
          <p:spPr>
            <a:xfrm>
              <a:off x="6414314" y="2019728"/>
              <a:ext cx="1969197" cy="1021998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Уникальность нашего образовательного интернет-проекта заключается в том, что получается уникальный продукт, который поможет студенту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矩形 111">
              <a:extLst>
                <a:ext uri="{FF2B5EF4-FFF2-40B4-BE49-F238E27FC236}">
                  <a16:creationId xmlns:a16="http://schemas.microsoft.com/office/drawing/2014/main" id="{B60F756F-3602-E44C-9F31-9BCF8AA9DE26}"/>
                </a:ext>
              </a:extLst>
            </p:cNvPr>
            <p:cNvSpPr/>
            <p:nvPr/>
          </p:nvSpPr>
          <p:spPr>
            <a:xfrm rot="21577789">
              <a:off x="6423334" y="1641124"/>
              <a:ext cx="1679259" cy="287152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ctr"/>
              <a:r>
                <a:rPr lang="ru-RU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5" name="直接连接符 112">
              <a:extLst>
                <a:ext uri="{FF2B5EF4-FFF2-40B4-BE49-F238E27FC236}">
                  <a16:creationId xmlns:a16="http://schemas.microsoft.com/office/drawing/2014/main" id="{FB515C4B-AA06-DE4D-8233-FE1DBE98CEF7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组合 114">
            <a:extLst>
              <a:ext uri="{FF2B5EF4-FFF2-40B4-BE49-F238E27FC236}">
                <a16:creationId xmlns:a16="http://schemas.microsoft.com/office/drawing/2014/main" id="{21EB0087-295F-DC46-BBF3-01548D98B192}"/>
              </a:ext>
            </a:extLst>
          </p:cNvPr>
          <p:cNvGrpSpPr/>
          <p:nvPr/>
        </p:nvGrpSpPr>
        <p:grpSpPr>
          <a:xfrm>
            <a:off x="8105665" y="2622378"/>
            <a:ext cx="509896" cy="400828"/>
            <a:chOff x="5297488" y="2511425"/>
            <a:chExt cx="407988" cy="3206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8" name="Freeform 34">
              <a:extLst>
                <a:ext uri="{FF2B5EF4-FFF2-40B4-BE49-F238E27FC236}">
                  <a16:creationId xmlns:a16="http://schemas.microsoft.com/office/drawing/2014/main" id="{99BEF26B-D0A3-9F4E-9028-5D3F51D0E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488" y="2511425"/>
              <a:ext cx="322263" cy="239713"/>
            </a:xfrm>
            <a:custGeom>
              <a:avLst/>
              <a:gdLst>
                <a:gd name="T0" fmla="*/ 15 w 131"/>
                <a:gd name="T1" fmla="*/ 92 h 97"/>
                <a:gd name="T2" fmla="*/ 6 w 131"/>
                <a:gd name="T3" fmla="*/ 83 h 97"/>
                <a:gd name="T4" fmla="*/ 6 w 131"/>
                <a:gd name="T5" fmla="*/ 15 h 97"/>
                <a:gd name="T6" fmla="*/ 15 w 131"/>
                <a:gd name="T7" fmla="*/ 6 h 97"/>
                <a:gd name="T8" fmla="*/ 117 w 131"/>
                <a:gd name="T9" fmla="*/ 6 h 97"/>
                <a:gd name="T10" fmla="*/ 126 w 131"/>
                <a:gd name="T11" fmla="*/ 15 h 97"/>
                <a:gd name="T12" fmla="*/ 126 w 131"/>
                <a:gd name="T13" fmla="*/ 23 h 97"/>
                <a:gd name="T14" fmla="*/ 131 w 131"/>
                <a:gd name="T15" fmla="*/ 23 h 97"/>
                <a:gd name="T16" fmla="*/ 131 w 131"/>
                <a:gd name="T17" fmla="*/ 15 h 97"/>
                <a:gd name="T18" fmla="*/ 117 w 131"/>
                <a:gd name="T19" fmla="*/ 0 h 97"/>
                <a:gd name="T20" fmla="*/ 15 w 131"/>
                <a:gd name="T21" fmla="*/ 0 h 97"/>
                <a:gd name="T22" fmla="*/ 0 w 131"/>
                <a:gd name="T23" fmla="*/ 15 h 97"/>
                <a:gd name="T24" fmla="*/ 0 w 131"/>
                <a:gd name="T25" fmla="*/ 83 h 97"/>
                <a:gd name="T26" fmla="*/ 15 w 131"/>
                <a:gd name="T27" fmla="*/ 97 h 97"/>
                <a:gd name="T28" fmla="*/ 97 w 131"/>
                <a:gd name="T29" fmla="*/ 97 h 97"/>
                <a:gd name="T30" fmla="*/ 97 w 131"/>
                <a:gd name="T31" fmla="*/ 92 h 97"/>
                <a:gd name="T32" fmla="*/ 15 w 131"/>
                <a:gd name="T33" fmla="*/ 9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97">
                  <a:moveTo>
                    <a:pt x="15" y="92"/>
                  </a:moveTo>
                  <a:cubicBezTo>
                    <a:pt x="10" y="92"/>
                    <a:pt x="6" y="88"/>
                    <a:pt x="6" y="8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0"/>
                    <a:pt x="10" y="6"/>
                    <a:pt x="15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22" y="6"/>
                    <a:pt x="126" y="10"/>
                    <a:pt x="126" y="15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7"/>
                    <a:pt x="125" y="0"/>
                    <a:pt x="11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1"/>
                    <a:pt x="7" y="97"/>
                    <a:pt x="15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7" y="92"/>
                    <a:pt x="97" y="92"/>
                    <a:pt x="97" y="92"/>
                  </a:cubicBezTo>
                  <a:lnTo>
                    <a:pt x="15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09" name="Freeform 35">
              <a:extLst>
                <a:ext uri="{FF2B5EF4-FFF2-40B4-BE49-F238E27FC236}">
                  <a16:creationId xmlns:a16="http://schemas.microsoft.com/office/drawing/2014/main" id="{91F3335C-1D0A-1843-B1BA-67223DBD2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1963" y="2663825"/>
              <a:ext cx="163513" cy="168275"/>
            </a:xfrm>
            <a:custGeom>
              <a:avLst/>
              <a:gdLst>
                <a:gd name="T0" fmla="*/ 58 w 67"/>
                <a:gd name="T1" fmla="*/ 0 h 68"/>
                <a:gd name="T2" fmla="*/ 46 w 67"/>
                <a:gd name="T3" fmla="*/ 0 h 68"/>
                <a:gd name="T4" fmla="*/ 37 w 67"/>
                <a:gd name="T5" fmla="*/ 37 h 68"/>
                <a:gd name="T6" fmla="*/ 33 w 67"/>
                <a:gd name="T7" fmla="*/ 8 h 68"/>
                <a:gd name="T8" fmla="*/ 29 w 67"/>
                <a:gd name="T9" fmla="*/ 37 h 68"/>
                <a:gd name="T10" fmla="*/ 21 w 67"/>
                <a:gd name="T11" fmla="*/ 0 h 68"/>
                <a:gd name="T12" fmla="*/ 9 w 67"/>
                <a:gd name="T13" fmla="*/ 0 h 68"/>
                <a:gd name="T14" fmla="*/ 0 w 67"/>
                <a:gd name="T15" fmla="*/ 8 h 68"/>
                <a:gd name="T16" fmla="*/ 0 w 67"/>
                <a:gd name="T17" fmla="*/ 60 h 68"/>
                <a:gd name="T18" fmla="*/ 9 w 67"/>
                <a:gd name="T19" fmla="*/ 68 h 68"/>
                <a:gd name="T20" fmla="*/ 58 w 67"/>
                <a:gd name="T21" fmla="*/ 68 h 68"/>
                <a:gd name="T22" fmla="*/ 67 w 67"/>
                <a:gd name="T23" fmla="*/ 60 h 68"/>
                <a:gd name="T24" fmla="*/ 67 w 67"/>
                <a:gd name="T25" fmla="*/ 8 h 68"/>
                <a:gd name="T26" fmla="*/ 58 w 67"/>
                <a:gd name="T2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" h="68">
                  <a:moveTo>
                    <a:pt x="58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5"/>
                    <a:pt x="4" y="68"/>
                    <a:pt x="9" y="68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63" y="68"/>
                    <a:pt x="67" y="65"/>
                    <a:pt x="67" y="6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7" y="4"/>
                    <a:pt x="63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10" name="Freeform 36">
              <a:extLst>
                <a:ext uri="{FF2B5EF4-FFF2-40B4-BE49-F238E27FC236}">
                  <a16:creationId xmlns:a16="http://schemas.microsoft.com/office/drawing/2014/main" id="{F1409E6F-A82C-B049-B406-6B79AD8B2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0063" y="2573338"/>
              <a:ext cx="87313" cy="103188"/>
            </a:xfrm>
            <a:custGeom>
              <a:avLst/>
              <a:gdLst>
                <a:gd name="T0" fmla="*/ 9 w 35"/>
                <a:gd name="T1" fmla="*/ 35 h 42"/>
                <a:gd name="T2" fmla="*/ 9 w 35"/>
                <a:gd name="T3" fmla="*/ 36 h 42"/>
                <a:gd name="T4" fmla="*/ 15 w 35"/>
                <a:gd name="T5" fmla="*/ 36 h 42"/>
                <a:gd name="T6" fmla="*/ 17 w 35"/>
                <a:gd name="T7" fmla="*/ 42 h 42"/>
                <a:gd name="T8" fmla="*/ 20 w 35"/>
                <a:gd name="T9" fmla="*/ 36 h 42"/>
                <a:gd name="T10" fmla="*/ 26 w 35"/>
                <a:gd name="T11" fmla="*/ 36 h 42"/>
                <a:gd name="T12" fmla="*/ 26 w 35"/>
                <a:gd name="T13" fmla="*/ 35 h 42"/>
                <a:gd name="T14" fmla="*/ 35 w 35"/>
                <a:gd name="T15" fmla="*/ 26 h 42"/>
                <a:gd name="T16" fmla="*/ 35 w 35"/>
                <a:gd name="T17" fmla="*/ 9 h 42"/>
                <a:gd name="T18" fmla="*/ 26 w 35"/>
                <a:gd name="T19" fmla="*/ 0 h 42"/>
                <a:gd name="T20" fmla="*/ 9 w 35"/>
                <a:gd name="T21" fmla="*/ 0 h 42"/>
                <a:gd name="T22" fmla="*/ 0 w 35"/>
                <a:gd name="T23" fmla="*/ 9 h 42"/>
                <a:gd name="T24" fmla="*/ 0 w 35"/>
                <a:gd name="T25" fmla="*/ 26 h 42"/>
                <a:gd name="T26" fmla="*/ 9 w 35"/>
                <a:gd name="T27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42">
                  <a:moveTo>
                    <a:pt x="9" y="35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1" y="35"/>
                    <a:pt x="35" y="31"/>
                    <a:pt x="35" y="26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4"/>
                    <a:pt x="31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1"/>
                    <a:pt x="4" y="35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11" name="Freeform 37">
              <a:extLst>
                <a:ext uri="{FF2B5EF4-FFF2-40B4-BE49-F238E27FC236}">
                  <a16:creationId xmlns:a16="http://schemas.microsoft.com/office/drawing/2014/main" id="{132C9DFC-6F47-A647-AEA1-76C038B92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2413" y="2605088"/>
              <a:ext cx="203200" cy="109538"/>
            </a:xfrm>
            <a:custGeom>
              <a:avLst/>
              <a:gdLst>
                <a:gd name="T0" fmla="*/ 116 w 128"/>
                <a:gd name="T1" fmla="*/ 9 h 69"/>
                <a:gd name="T2" fmla="*/ 91 w 128"/>
                <a:gd name="T3" fmla="*/ 34 h 69"/>
                <a:gd name="T4" fmla="*/ 79 w 128"/>
                <a:gd name="T5" fmla="*/ 20 h 69"/>
                <a:gd name="T6" fmla="*/ 38 w 128"/>
                <a:gd name="T7" fmla="*/ 59 h 69"/>
                <a:gd name="T8" fmla="*/ 15 w 128"/>
                <a:gd name="T9" fmla="*/ 50 h 69"/>
                <a:gd name="T10" fmla="*/ 0 w 128"/>
                <a:gd name="T11" fmla="*/ 65 h 69"/>
                <a:gd name="T12" fmla="*/ 3 w 128"/>
                <a:gd name="T13" fmla="*/ 69 h 69"/>
                <a:gd name="T14" fmla="*/ 17 w 128"/>
                <a:gd name="T15" fmla="*/ 55 h 69"/>
                <a:gd name="T16" fmla="*/ 40 w 128"/>
                <a:gd name="T17" fmla="*/ 64 h 69"/>
                <a:gd name="T18" fmla="*/ 79 w 128"/>
                <a:gd name="T19" fmla="*/ 26 h 69"/>
                <a:gd name="T20" fmla="*/ 91 w 128"/>
                <a:gd name="T21" fmla="*/ 40 h 69"/>
                <a:gd name="T22" fmla="*/ 119 w 128"/>
                <a:gd name="T23" fmla="*/ 12 h 69"/>
                <a:gd name="T24" fmla="*/ 124 w 128"/>
                <a:gd name="T25" fmla="*/ 17 h 69"/>
                <a:gd name="T26" fmla="*/ 128 w 128"/>
                <a:gd name="T27" fmla="*/ 0 h 69"/>
                <a:gd name="T28" fmla="*/ 111 w 128"/>
                <a:gd name="T29" fmla="*/ 5 h 69"/>
                <a:gd name="T30" fmla="*/ 116 w 128"/>
                <a:gd name="T31" fmla="*/ 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9">
                  <a:moveTo>
                    <a:pt x="116" y="9"/>
                  </a:moveTo>
                  <a:lnTo>
                    <a:pt x="91" y="34"/>
                  </a:lnTo>
                  <a:lnTo>
                    <a:pt x="79" y="20"/>
                  </a:lnTo>
                  <a:lnTo>
                    <a:pt x="38" y="59"/>
                  </a:lnTo>
                  <a:lnTo>
                    <a:pt x="15" y="50"/>
                  </a:lnTo>
                  <a:lnTo>
                    <a:pt x="0" y="65"/>
                  </a:lnTo>
                  <a:lnTo>
                    <a:pt x="3" y="69"/>
                  </a:lnTo>
                  <a:lnTo>
                    <a:pt x="17" y="55"/>
                  </a:lnTo>
                  <a:lnTo>
                    <a:pt x="40" y="64"/>
                  </a:lnTo>
                  <a:lnTo>
                    <a:pt x="79" y="26"/>
                  </a:lnTo>
                  <a:lnTo>
                    <a:pt x="91" y="40"/>
                  </a:lnTo>
                  <a:lnTo>
                    <a:pt x="119" y="12"/>
                  </a:lnTo>
                  <a:lnTo>
                    <a:pt x="124" y="17"/>
                  </a:lnTo>
                  <a:lnTo>
                    <a:pt x="128" y="0"/>
                  </a:lnTo>
                  <a:lnTo>
                    <a:pt x="111" y="5"/>
                  </a:lnTo>
                  <a:lnTo>
                    <a:pt x="11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9" name="Google Shape;135;g28b5a42706e_0_27">
            <a:extLst>
              <a:ext uri="{FF2B5EF4-FFF2-40B4-BE49-F238E27FC236}">
                <a16:creationId xmlns:a16="http://schemas.microsoft.com/office/drawing/2014/main" id="{3C4D32C0-F1B7-EEFB-5345-327DC2E8E85D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4" name="Google Shape;136;g28b5a42706e_0_27">
              <a:extLst>
                <a:ext uri="{FF2B5EF4-FFF2-40B4-BE49-F238E27FC236}">
                  <a16:creationId xmlns:a16="http://schemas.microsoft.com/office/drawing/2014/main" id="{45C7138A-4515-BA99-B42F-313D285D2844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" name="Google Shape;137;g28b5a42706e_0_27">
              <a:extLst>
                <a:ext uri="{FF2B5EF4-FFF2-40B4-BE49-F238E27FC236}">
                  <a16:creationId xmlns:a16="http://schemas.microsoft.com/office/drawing/2014/main" id="{D3D7EBA8-76B6-2A71-0D43-FEF9A6B7DA9B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" name="Google Shape;138;g28b5a42706e_0_27">
              <a:extLst>
                <a:ext uri="{FF2B5EF4-FFF2-40B4-BE49-F238E27FC236}">
                  <a16:creationId xmlns:a16="http://schemas.microsoft.com/office/drawing/2014/main" id="{197ECC1A-D441-A07E-6703-B88A2CC42773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" name="Google Shape;139;g28b5a42706e_0_27">
              <a:extLst>
                <a:ext uri="{FF2B5EF4-FFF2-40B4-BE49-F238E27FC236}">
                  <a16:creationId xmlns:a16="http://schemas.microsoft.com/office/drawing/2014/main" id="{BF3E5DDC-A8CB-00F9-6802-FD083AAEAA48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" name="Google Shape;140;g28b5a42706e_0_27">
              <a:extLst>
                <a:ext uri="{FF2B5EF4-FFF2-40B4-BE49-F238E27FC236}">
                  <a16:creationId xmlns:a16="http://schemas.microsoft.com/office/drawing/2014/main" id="{24FE12AF-B230-E6FD-4B8B-1027EE601873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1" name="Google Shape;134;g28b5a42706e_0_27">
            <a:extLst>
              <a:ext uri="{FF2B5EF4-FFF2-40B4-BE49-F238E27FC236}">
                <a16:creationId xmlns:a16="http://schemas.microsoft.com/office/drawing/2014/main" id="{BA24A9C0-2856-7CE3-FDF1-00C5846B0FD8}"/>
              </a:ext>
            </a:extLst>
          </p:cNvPr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 dirty="0">
                <a:solidFill>
                  <a:schemeClr val="dk1"/>
                </a:solidFill>
              </a:rPr>
              <a:t>РЕШЕНИЕ</a:t>
            </a:r>
            <a:endParaRPr sz="1600" dirty="0">
              <a:solidFill>
                <a:schemeClr val="dk1"/>
              </a:solidFill>
            </a:endParaRPr>
          </a:p>
        </p:txBody>
      </p:sp>
      <p:grpSp>
        <p:nvGrpSpPr>
          <p:cNvPr id="17" name="Google Shape;131;g28b5a42706e_0_27">
            <a:extLst>
              <a:ext uri="{FF2B5EF4-FFF2-40B4-BE49-F238E27FC236}">
                <a16:creationId xmlns:a16="http://schemas.microsoft.com/office/drawing/2014/main" id="{243B1851-DCA4-74FC-0A94-D222B0796DA0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5" name="Google Shape;132;g28b5a42706e_0_27">
              <a:extLst>
                <a:ext uri="{FF2B5EF4-FFF2-40B4-BE49-F238E27FC236}">
                  <a16:creationId xmlns:a16="http://schemas.microsoft.com/office/drawing/2014/main" id="{4A904E66-D492-D12E-5CB8-97C7783DF1D8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" name="Google Shape;133;g28b5a42706e_0_27">
              <a:extLst>
                <a:ext uri="{FF2B5EF4-FFF2-40B4-BE49-F238E27FC236}">
                  <a16:creationId xmlns:a16="http://schemas.microsoft.com/office/drawing/2014/main" id="{14C9C486-EEF1-E70C-6B84-B6A4E090F2D7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3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8225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9">
            <a:extLst>
              <a:ext uri="{FF2B5EF4-FFF2-40B4-BE49-F238E27FC236}">
                <a16:creationId xmlns:a16="http://schemas.microsoft.com/office/drawing/2014/main" id="{E4BE603C-8EEE-4845-B407-B24440F17CF0}"/>
              </a:ext>
            </a:extLst>
          </p:cNvPr>
          <p:cNvSpPr txBox="1">
            <a:spLocks/>
          </p:cNvSpPr>
          <p:nvPr/>
        </p:nvSpPr>
        <p:spPr>
          <a:xfrm>
            <a:off x="7374765" y="5265117"/>
            <a:ext cx="1620033" cy="586008"/>
          </a:xfrm>
          <a:prstGeom prst="rect">
            <a:avLst/>
          </a:prstGeom>
        </p:spPr>
        <p:txBody>
          <a:bodyPr vert="horz" wrap="square" lIns="0" tIns="0" rIns="0" bIns="0" anchor="ctr" anchorCtr="1">
            <a:noAutofit/>
          </a:bodyPr>
          <a:lstStyle/>
          <a:p>
            <a:pPr>
              <a:lnSpc>
                <a:spcPct val="120000"/>
              </a:lnSpc>
            </a:pPr>
            <a:b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</a:br>
            <a:b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</a:b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Box 62">
            <a:extLst>
              <a:ext uri="{FF2B5EF4-FFF2-40B4-BE49-F238E27FC236}">
                <a16:creationId xmlns:a16="http://schemas.microsoft.com/office/drawing/2014/main" id="{C2F93BB6-35BE-B24B-BC2B-AD8D7F53E6E7}"/>
              </a:ext>
            </a:extLst>
          </p:cNvPr>
          <p:cNvSpPr txBox="1">
            <a:spLocks/>
          </p:cNvSpPr>
          <p:nvPr/>
        </p:nvSpPr>
        <p:spPr>
          <a:xfrm>
            <a:off x="9495034" y="5265117"/>
            <a:ext cx="1620033" cy="586008"/>
          </a:xfrm>
          <a:prstGeom prst="rect">
            <a:avLst/>
          </a:prstGeom>
        </p:spPr>
        <p:txBody>
          <a:bodyPr vert="horz" wrap="square" lIns="0" tIns="0" rIns="0" bIns="0" anchor="ctr" anchorCtr="1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 </a:t>
            </a:r>
            <a:b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</a:br>
            <a:b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</a:b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1107" y="1006875"/>
            <a:ext cx="5892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 образовательных услуг в России</a:t>
            </a:r>
          </a:p>
          <a:p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6685280" y="1653255"/>
            <a:ext cx="50799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Весь объем образовательных услуг в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– 35 млн. чел.(количество обучающихся)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142,8 тыс. руб.(средняя цена) = 5 трлн. руб.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объем рынка онлайн образования в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– 7,3 млн. чел. х 10 тыс. руб. = 73 млрд.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объем рынка онлайн образования – 109,5 тыс. чел. х 3 тыс. руб. =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328,5 млн. руб.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—количество студентов в г. Казани, заинтересованных в социальном паспорте  –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тыс. чел. х 49 руб. = 147 000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9" name="Группа 58"/>
          <p:cNvGrpSpPr/>
          <p:nvPr/>
        </p:nvGrpSpPr>
        <p:grpSpPr>
          <a:xfrm>
            <a:off x="1579418" y="1804571"/>
            <a:ext cx="4887191" cy="4586068"/>
            <a:chOff x="6333313" y="667271"/>
            <a:chExt cx="5395428" cy="5523455"/>
          </a:xfrm>
          <a:solidFill>
            <a:srgbClr val="FEF2D7"/>
          </a:solidFill>
        </p:grpSpPr>
        <p:pic>
          <p:nvPicPr>
            <p:cNvPr id="60" name="Рисунок 59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33313" y="667271"/>
              <a:ext cx="5395428" cy="552345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pic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23002" y="1296153"/>
              <a:ext cx="4190406" cy="4303794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pic>
        <p:pic>
          <p:nvPicPr>
            <p:cNvPr id="62" name="Рисунок 61"/>
            <p:cNvPicPr>
              <a:picLocks noChangeAspect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583067" y="1980208"/>
              <a:ext cx="2858792" cy="293571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pic>
        <p:pic>
          <p:nvPicPr>
            <p:cNvPr id="63" name="Рисунок 62"/>
            <p:cNvPicPr>
              <a:picLocks noChangeAspect="1"/>
            </p:cNvPicPr>
            <p:nvPr/>
          </p:nvPicPr>
          <p:blipFill>
            <a:blip r:embed="rId8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CrisscrossEtching/>
                      </a14:imgEffect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247363" y="2685567"/>
              <a:ext cx="1567326" cy="1613135"/>
            </a:xfrm>
            <a:prstGeom prst="ellipse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pic>
        <p:sp>
          <p:nvSpPr>
            <p:cNvPr id="64" name="TextBox 6"/>
            <p:cNvSpPr txBox="1"/>
            <p:nvPr/>
          </p:nvSpPr>
          <p:spPr>
            <a:xfrm>
              <a:off x="8586836" y="815436"/>
              <a:ext cx="805477" cy="46166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>
              <a:defPPr rtl="0"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chemeClr val="tx2"/>
                  </a:solidFill>
                </a:rPr>
                <a:t>PAM</a:t>
              </a:r>
              <a:endParaRPr lang="ru-RU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65" name="TextBox 7"/>
            <p:cNvSpPr txBox="1"/>
            <p:nvPr/>
          </p:nvSpPr>
          <p:spPr>
            <a:xfrm>
              <a:off x="8621299" y="1440220"/>
              <a:ext cx="819455" cy="46166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>
              <a:defPPr rtl="0"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chemeClr val="tx2"/>
                  </a:solidFill>
                </a:rPr>
                <a:t>TAM</a:t>
              </a:r>
              <a:endParaRPr lang="ru-RU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66" name="TextBox 8"/>
            <p:cNvSpPr txBox="1"/>
            <p:nvPr/>
          </p:nvSpPr>
          <p:spPr>
            <a:xfrm>
              <a:off x="8592445" y="2149819"/>
              <a:ext cx="798745" cy="46166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>
              <a:defPPr rtl="0"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chemeClr val="tx2"/>
                  </a:solidFill>
                </a:rPr>
                <a:t>SAM</a:t>
              </a:r>
              <a:endParaRPr lang="ru-RU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67" name="TextBox 9"/>
            <p:cNvSpPr txBox="1"/>
            <p:nvPr/>
          </p:nvSpPr>
          <p:spPr>
            <a:xfrm>
              <a:off x="8574011" y="3198165"/>
              <a:ext cx="817853" cy="46166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>
              <a:defPPr rtl="0"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chemeClr val="tx2"/>
                  </a:solidFill>
                </a:rPr>
                <a:t>SOM</a:t>
              </a:r>
              <a:endParaRPr lang="ru-RU" sz="24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5" name="Google Shape;149;g28b5a42706e_0_14">
            <a:extLst>
              <a:ext uri="{FF2B5EF4-FFF2-40B4-BE49-F238E27FC236}">
                <a16:creationId xmlns:a16="http://schemas.microsoft.com/office/drawing/2014/main" id="{2100D859-4F90-C58F-A79E-F62A20864609}"/>
              </a:ext>
            </a:extLst>
          </p:cNvPr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 dirty="0">
                <a:solidFill>
                  <a:schemeClr val="dk1"/>
                </a:solidFill>
              </a:rPr>
              <a:t>РЫНОК</a:t>
            </a:r>
            <a:endParaRPr sz="1600" dirty="0">
              <a:solidFill>
                <a:schemeClr val="dk1"/>
              </a:solidFill>
            </a:endParaRPr>
          </a:p>
        </p:txBody>
      </p:sp>
      <p:grpSp>
        <p:nvGrpSpPr>
          <p:cNvPr id="14" name="Google Shape;150;g28b5a42706e_0_14">
            <a:extLst>
              <a:ext uri="{FF2B5EF4-FFF2-40B4-BE49-F238E27FC236}">
                <a16:creationId xmlns:a16="http://schemas.microsoft.com/office/drawing/2014/main" id="{DE4EEFB5-2DA3-9A05-88DD-AD7ABE3C5B47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9" name="Google Shape;151;g28b5a42706e_0_14">
              <a:extLst>
                <a:ext uri="{FF2B5EF4-FFF2-40B4-BE49-F238E27FC236}">
                  <a16:creationId xmlns:a16="http://schemas.microsoft.com/office/drawing/2014/main" id="{7CC7CE07-0F8C-81A6-2D29-F53216B7E016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152;g28b5a42706e_0_14">
              <a:extLst>
                <a:ext uri="{FF2B5EF4-FFF2-40B4-BE49-F238E27FC236}">
                  <a16:creationId xmlns:a16="http://schemas.microsoft.com/office/drawing/2014/main" id="{110EF52C-C22F-7293-C9C3-091707968751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153;g28b5a42706e_0_14">
              <a:extLst>
                <a:ext uri="{FF2B5EF4-FFF2-40B4-BE49-F238E27FC236}">
                  <a16:creationId xmlns:a16="http://schemas.microsoft.com/office/drawing/2014/main" id="{A9E3C1EF-6C17-A6F5-C223-51A3B02376E7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54;g28b5a42706e_0_14">
              <a:extLst>
                <a:ext uri="{FF2B5EF4-FFF2-40B4-BE49-F238E27FC236}">
                  <a16:creationId xmlns:a16="http://schemas.microsoft.com/office/drawing/2014/main" id="{FDD5FD2F-CC6C-118C-D27E-65D253CCA391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" name="Google Shape;155;g28b5a42706e_0_14">
              <a:extLst>
                <a:ext uri="{FF2B5EF4-FFF2-40B4-BE49-F238E27FC236}">
                  <a16:creationId xmlns:a16="http://schemas.microsoft.com/office/drawing/2014/main" id="{589B63D5-4F1B-A973-BAFF-CDB594699C43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8" name="Google Shape;146;g28b5a42706e_0_14">
            <a:extLst>
              <a:ext uri="{FF2B5EF4-FFF2-40B4-BE49-F238E27FC236}">
                <a16:creationId xmlns:a16="http://schemas.microsoft.com/office/drawing/2014/main" id="{4B7864A4-72B1-7808-9291-9D54B6F7A7FB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6" name="Google Shape;147;g28b5a42706e_0_14">
              <a:extLst>
                <a:ext uri="{FF2B5EF4-FFF2-40B4-BE49-F238E27FC236}">
                  <a16:creationId xmlns:a16="http://schemas.microsoft.com/office/drawing/2014/main" id="{4183BE90-82F3-41CB-0646-A0B60978B38F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" name="Google Shape;148;g28b5a42706e_0_14">
              <a:extLst>
                <a:ext uri="{FF2B5EF4-FFF2-40B4-BE49-F238E27FC236}">
                  <a16:creationId xmlns:a16="http://schemas.microsoft.com/office/drawing/2014/main" id="{F9020985-0505-7224-A1CD-8CAB98EF549C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4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57377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65680" y="1361440"/>
            <a:ext cx="5110480" cy="306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5252868" y="486718"/>
            <a:ext cx="6602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Остервальдера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-Пенье</a:t>
            </a:r>
          </a:p>
        </p:txBody>
      </p:sp>
      <p:sp>
        <p:nvSpPr>
          <p:cNvPr id="5" name="Google Shape;179;g28b770874cd_0_3">
            <a:extLst>
              <a:ext uri="{FF2B5EF4-FFF2-40B4-BE49-F238E27FC236}">
                <a16:creationId xmlns:a16="http://schemas.microsoft.com/office/drawing/2014/main" id="{4BB94A5D-4E68-7B88-C08B-9DFE790E495D}"/>
              </a:ext>
            </a:extLst>
          </p:cNvPr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 dirty="0">
                <a:solidFill>
                  <a:schemeClr val="dk1"/>
                </a:solidFill>
              </a:rPr>
              <a:t>БИЗНЕС-МОДЕЛЬ </a:t>
            </a:r>
            <a:endParaRPr sz="2100" b="1" dirty="0">
              <a:solidFill>
                <a:schemeClr val="dk1"/>
              </a:solidFill>
            </a:endParaRPr>
          </a:p>
        </p:txBody>
      </p:sp>
      <p:grpSp>
        <p:nvGrpSpPr>
          <p:cNvPr id="14" name="Google Shape;180;g28b770874cd_0_3">
            <a:extLst>
              <a:ext uri="{FF2B5EF4-FFF2-40B4-BE49-F238E27FC236}">
                <a16:creationId xmlns:a16="http://schemas.microsoft.com/office/drawing/2014/main" id="{08FE5ABB-8BB0-8857-5328-FA96BCD96371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9" name="Google Shape;181;g28b770874cd_0_3">
              <a:extLst>
                <a:ext uri="{FF2B5EF4-FFF2-40B4-BE49-F238E27FC236}">
                  <a16:creationId xmlns:a16="http://schemas.microsoft.com/office/drawing/2014/main" id="{D75FA73A-E633-14FF-A5DA-1D408FCC27A1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182;g28b770874cd_0_3">
              <a:extLst>
                <a:ext uri="{FF2B5EF4-FFF2-40B4-BE49-F238E27FC236}">
                  <a16:creationId xmlns:a16="http://schemas.microsoft.com/office/drawing/2014/main" id="{EF811B00-1796-E524-82E8-9BF3690C3C23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183;g28b770874cd_0_3">
              <a:extLst>
                <a:ext uri="{FF2B5EF4-FFF2-40B4-BE49-F238E27FC236}">
                  <a16:creationId xmlns:a16="http://schemas.microsoft.com/office/drawing/2014/main" id="{62BDE21E-24F1-6CAB-7632-D19582D97570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84;g28b770874cd_0_3">
              <a:extLst>
                <a:ext uri="{FF2B5EF4-FFF2-40B4-BE49-F238E27FC236}">
                  <a16:creationId xmlns:a16="http://schemas.microsoft.com/office/drawing/2014/main" id="{3120C556-390C-328C-D289-08AC24778967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" name="Google Shape;185;g28b770874cd_0_3">
              <a:extLst>
                <a:ext uri="{FF2B5EF4-FFF2-40B4-BE49-F238E27FC236}">
                  <a16:creationId xmlns:a16="http://schemas.microsoft.com/office/drawing/2014/main" id="{0A550C99-FEDC-A492-FE3B-B1CC25D78786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7" name="Google Shape;161;g28b5a42706e_0_46">
            <a:extLst>
              <a:ext uri="{FF2B5EF4-FFF2-40B4-BE49-F238E27FC236}">
                <a16:creationId xmlns:a16="http://schemas.microsoft.com/office/drawing/2014/main" id="{BF5DB88B-651E-8F15-34C7-0F28FDA112B9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4" name="Google Shape;162;g28b5a42706e_0_46">
              <a:extLst>
                <a:ext uri="{FF2B5EF4-FFF2-40B4-BE49-F238E27FC236}">
                  <a16:creationId xmlns:a16="http://schemas.microsoft.com/office/drawing/2014/main" id="{B37A3172-A111-8C2A-4F55-8D340847978D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" name="Google Shape;163;g28b5a42706e_0_46">
              <a:extLst>
                <a:ext uri="{FF2B5EF4-FFF2-40B4-BE49-F238E27FC236}">
                  <a16:creationId xmlns:a16="http://schemas.microsoft.com/office/drawing/2014/main" id="{B4F00DA9-4BA1-C1CC-1079-83608BCC34D6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5</a:t>
              </a:r>
              <a:endParaRPr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53E4C4-A806-C7C6-6CBA-999FCFA34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66" y="869717"/>
            <a:ext cx="10889649" cy="588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605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508" y="2219960"/>
            <a:ext cx="5103812" cy="381158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рекламу в социальных сетях – 10000</a:t>
            </a: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Изображение выглядит как логотип, символ, График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4F0D436C-1053-2316-3CB9-39C198D94A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614" y="1988503"/>
            <a:ext cx="3311525" cy="33115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Google Shape;194;g28b770874cd_0_19">
            <a:extLst>
              <a:ext uri="{FF2B5EF4-FFF2-40B4-BE49-F238E27FC236}">
                <a16:creationId xmlns:a16="http://schemas.microsoft.com/office/drawing/2014/main" id="{F31B6E9D-61D3-D0AD-1A61-C476C089C022}"/>
              </a:ext>
            </a:extLst>
          </p:cNvPr>
          <p:cNvSpPr txBox="1"/>
          <p:nvPr/>
        </p:nvSpPr>
        <p:spPr>
          <a:xfrm>
            <a:off x="314255" y="81785"/>
            <a:ext cx="6519000" cy="463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ИНВЕСТИЦИЯХ </a:t>
            </a:r>
            <a:endParaRPr sz="21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oogle Shape;195;g28b770874cd_0_19">
            <a:extLst>
              <a:ext uri="{FF2B5EF4-FFF2-40B4-BE49-F238E27FC236}">
                <a16:creationId xmlns:a16="http://schemas.microsoft.com/office/drawing/2014/main" id="{16E6627C-685F-EC11-F6F7-84EB75BF3811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4" name="Google Shape;196;g28b770874cd_0_19">
              <a:extLst>
                <a:ext uri="{FF2B5EF4-FFF2-40B4-BE49-F238E27FC236}">
                  <a16:creationId xmlns:a16="http://schemas.microsoft.com/office/drawing/2014/main" id="{52D9A4D3-B7B6-A635-2AE4-CD9F7C13386C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" name="Google Shape;197;g28b770874cd_0_19">
              <a:extLst>
                <a:ext uri="{FF2B5EF4-FFF2-40B4-BE49-F238E27FC236}">
                  <a16:creationId xmlns:a16="http://schemas.microsoft.com/office/drawing/2014/main" id="{808599AC-8400-BAB4-D9B4-43891E21D7F8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" name="Google Shape;198;g28b770874cd_0_19">
              <a:extLst>
                <a:ext uri="{FF2B5EF4-FFF2-40B4-BE49-F238E27FC236}">
                  <a16:creationId xmlns:a16="http://schemas.microsoft.com/office/drawing/2014/main" id="{7D1BB9D6-02A2-8C82-FDDB-95C3F764AC4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" name="Google Shape;199;g28b770874cd_0_19">
              <a:extLst>
                <a:ext uri="{FF2B5EF4-FFF2-40B4-BE49-F238E27FC236}">
                  <a16:creationId xmlns:a16="http://schemas.microsoft.com/office/drawing/2014/main" id="{3F7BE043-12D4-43F6-CF54-C4ECDB972027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" name="Google Shape;200;g28b770874cd_0_19">
              <a:extLst>
                <a:ext uri="{FF2B5EF4-FFF2-40B4-BE49-F238E27FC236}">
                  <a16:creationId xmlns:a16="http://schemas.microsoft.com/office/drawing/2014/main" id="{B1F3A505-D3D8-0710-2109-7C9CB7A16255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8" name="Google Shape;176;g28b770874cd_0_3">
            <a:extLst>
              <a:ext uri="{FF2B5EF4-FFF2-40B4-BE49-F238E27FC236}">
                <a16:creationId xmlns:a16="http://schemas.microsoft.com/office/drawing/2014/main" id="{9CDCE49D-DB8B-BCE8-4672-EC039B993349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3" name="Google Shape;177;g28b770874cd_0_3">
              <a:extLst>
                <a:ext uri="{FF2B5EF4-FFF2-40B4-BE49-F238E27FC236}">
                  <a16:creationId xmlns:a16="http://schemas.microsoft.com/office/drawing/2014/main" id="{3B25C91D-1F97-D49F-E475-8966EAEDDCF9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" name="Google Shape;178;g28b770874cd_0_3">
              <a:extLst>
                <a:ext uri="{FF2B5EF4-FFF2-40B4-BE49-F238E27FC236}">
                  <a16:creationId xmlns:a16="http://schemas.microsoft.com/office/drawing/2014/main" id="{18E4A028-3F50-5FCC-8A9F-BAB3453570C9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6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64474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небо, на открытом воздухе, человек, облако&#10;&#10;Автоматически созданное описание">
            <a:extLst>
              <a:ext uri="{FF2B5EF4-FFF2-40B4-BE49-F238E27FC236}">
                <a16:creationId xmlns:a16="http://schemas.microsoft.com/office/drawing/2014/main" id="{713ACF33-E385-40F3-0373-9CBE05B2E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81" y="2021839"/>
            <a:ext cx="1939130" cy="25922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Рисунок 5" descr="Изображение выглядит как человек, Человеческое лицо, одежд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1A15FBB7-2C98-3C9A-A17A-F99E7D609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168" y="2021840"/>
            <a:ext cx="1958219" cy="25973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Рисунок 7" descr="Изображение выглядит как человек, Человеческое лицо, улыбка, Селфи&#10;&#10;Автоматически созданное описание">
            <a:extLst>
              <a:ext uri="{FF2B5EF4-FFF2-40B4-BE49-F238E27FC236}">
                <a16:creationId xmlns:a16="http://schemas.microsoft.com/office/drawing/2014/main" id="{442098FD-9E55-A7AC-0708-7C065994D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485" y="2021839"/>
            <a:ext cx="1983076" cy="26473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Рисунок 9" descr="Изображение выглядит как небо, человек, облако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7AB4E6EB-28AC-244C-C453-133B4B421F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800" y="2021840"/>
            <a:ext cx="2098449" cy="26887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8488" y="2021839"/>
            <a:ext cx="2026057" cy="2701409"/>
          </a:xfrm>
          <a:prstGeom prst="roundRect">
            <a:avLst>
              <a:gd name="adj" fmla="val 420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1432560" y="4921347"/>
            <a:ext cx="1493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Галимова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Амалия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56000" y="4951942"/>
            <a:ext cx="1605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Арсланова Зарина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40423" y="4921348"/>
            <a:ext cx="1623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Шакирова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Эльвина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33384" y="4929554"/>
            <a:ext cx="160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Рахматуллова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Айсылу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10316" y="4951942"/>
            <a:ext cx="142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Годжаева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Эльвира </a:t>
            </a:r>
          </a:p>
        </p:txBody>
      </p:sp>
      <p:sp>
        <p:nvSpPr>
          <p:cNvPr id="5" name="Google Shape;209;p3">
            <a:extLst>
              <a:ext uri="{FF2B5EF4-FFF2-40B4-BE49-F238E27FC236}">
                <a16:creationId xmlns:a16="http://schemas.microsoft.com/office/drawing/2014/main" id="{88AE2BB4-547C-61DB-1D87-622EDEE64A2B}"/>
              </a:ext>
            </a:extLst>
          </p:cNvPr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100" b="1" dirty="0">
                <a:solidFill>
                  <a:schemeClr val="dk1"/>
                </a:solidFill>
              </a:rPr>
              <a:t>КОМАНДА ПРОЕКТА</a:t>
            </a:r>
            <a:endParaRPr sz="2100" b="1" i="0" u="none" strike="noStrike" cap="none" dirty="0">
              <a:solidFill>
                <a:schemeClr val="dk1"/>
              </a:solidFill>
            </a:endParaRPr>
          </a:p>
        </p:txBody>
      </p:sp>
      <p:grpSp>
        <p:nvGrpSpPr>
          <p:cNvPr id="21" name="Google Shape;210;p3">
            <a:extLst>
              <a:ext uri="{FF2B5EF4-FFF2-40B4-BE49-F238E27FC236}">
                <a16:creationId xmlns:a16="http://schemas.microsoft.com/office/drawing/2014/main" id="{95AFB102-5D56-6F1B-3996-7695B8B98A57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211;p3">
              <a:extLst>
                <a:ext uri="{FF2B5EF4-FFF2-40B4-BE49-F238E27FC236}">
                  <a16:creationId xmlns:a16="http://schemas.microsoft.com/office/drawing/2014/main" id="{3501E576-C84F-AA19-4B4C-4CCE2010FD7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212;p3">
              <a:extLst>
                <a:ext uri="{FF2B5EF4-FFF2-40B4-BE49-F238E27FC236}">
                  <a16:creationId xmlns:a16="http://schemas.microsoft.com/office/drawing/2014/main" id="{0DD88841-576F-AC5C-FCB2-4D13CDE8588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" name="Google Shape;213;p3">
              <a:extLst>
                <a:ext uri="{FF2B5EF4-FFF2-40B4-BE49-F238E27FC236}">
                  <a16:creationId xmlns:a16="http://schemas.microsoft.com/office/drawing/2014/main" id="{388C1289-0C04-39E5-89E2-A1C1EB49E6C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" name="Google Shape;214;p3">
              <a:extLst>
                <a:ext uri="{FF2B5EF4-FFF2-40B4-BE49-F238E27FC236}">
                  <a16:creationId xmlns:a16="http://schemas.microsoft.com/office/drawing/2014/main" id="{58209342-AC5D-0172-E7C5-1142D9E2BC5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" name="Google Shape;215;p3">
              <a:extLst>
                <a:ext uri="{FF2B5EF4-FFF2-40B4-BE49-F238E27FC236}">
                  <a16:creationId xmlns:a16="http://schemas.microsoft.com/office/drawing/2014/main" id="{F16DE5EE-0334-7D64-376B-78A859AB660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5" name="Google Shape;191;g28b770874cd_0_19">
            <a:extLst>
              <a:ext uri="{FF2B5EF4-FFF2-40B4-BE49-F238E27FC236}">
                <a16:creationId xmlns:a16="http://schemas.microsoft.com/office/drawing/2014/main" id="{338439C9-51F6-6B9A-31D5-BE3603BD7F38}"/>
              </a:ext>
            </a:extLst>
          </p:cNvPr>
          <p:cNvGrpSpPr/>
          <p:nvPr/>
        </p:nvGrpSpPr>
        <p:grpSpPr>
          <a:xfrm>
            <a:off x="-2645" y="6351300"/>
            <a:ext cx="542400" cy="506700"/>
            <a:chOff x="-1" y="0"/>
            <a:chExt cx="542400" cy="506700"/>
          </a:xfrm>
        </p:grpSpPr>
        <p:sp>
          <p:nvSpPr>
            <p:cNvPr id="23" name="Google Shape;192;g28b770874cd_0_19">
              <a:extLst>
                <a:ext uri="{FF2B5EF4-FFF2-40B4-BE49-F238E27FC236}">
                  <a16:creationId xmlns:a16="http://schemas.microsoft.com/office/drawing/2014/main" id="{C19E9432-727E-4625-5B79-E941727AB322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93;g28b770874cd_0_19">
              <a:extLst>
                <a:ext uri="{FF2B5EF4-FFF2-40B4-BE49-F238E27FC236}">
                  <a16:creationId xmlns:a16="http://schemas.microsoft.com/office/drawing/2014/main" id="{706E3E39-BB9F-E298-FD59-4025ED48792A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7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05237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4454" y="1538429"/>
            <a:ext cx="10794105" cy="40608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720463" y="3860770"/>
            <a:ext cx="1471793" cy="770158"/>
          </a:xfrm>
          <a:prstGeom prst="rect">
            <a:avLst/>
          </a:prstGeom>
        </p:spPr>
      </p:pic>
      <p:grpSp>
        <p:nvGrpSpPr>
          <p:cNvPr id="6" name="Google Shape;206;p3">
            <a:extLst>
              <a:ext uri="{FF2B5EF4-FFF2-40B4-BE49-F238E27FC236}">
                <a16:creationId xmlns:a16="http://schemas.microsoft.com/office/drawing/2014/main" id="{596C7109-4746-DBFF-EA50-392BA797D539}"/>
              </a:ext>
            </a:extLst>
          </p:cNvPr>
          <p:cNvGrpSpPr/>
          <p:nvPr/>
        </p:nvGrpSpPr>
        <p:grpSpPr>
          <a:xfrm>
            <a:off x="0" y="6351157"/>
            <a:ext cx="542262" cy="506843"/>
            <a:chOff x="-1" y="0"/>
            <a:chExt cx="542260" cy="506841"/>
          </a:xfrm>
        </p:grpSpPr>
        <p:sp>
          <p:nvSpPr>
            <p:cNvPr id="4" name="Google Shape;207;p3">
              <a:extLst>
                <a:ext uri="{FF2B5EF4-FFF2-40B4-BE49-F238E27FC236}">
                  <a16:creationId xmlns:a16="http://schemas.microsoft.com/office/drawing/2014/main" id="{C13ECC7C-46BF-711B-3F09-D51498312003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" name="Google Shape;208;p3">
              <a:extLst>
                <a:ext uri="{FF2B5EF4-FFF2-40B4-BE49-F238E27FC236}">
                  <a16:creationId xmlns:a16="http://schemas.microsoft.com/office/drawing/2014/main" id="{BA69D36A-EA69-518C-2F89-7F39DA9B1E95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8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225;g28b770874cd_0_37">
            <a:extLst>
              <a:ext uri="{FF2B5EF4-FFF2-40B4-BE49-F238E27FC236}">
                <a16:creationId xmlns:a16="http://schemas.microsoft.com/office/drawing/2014/main" id="{DE677C84-4C88-56FD-E2A6-92C74CB0E7F1}"/>
              </a:ext>
            </a:extLst>
          </p:cNvPr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7" name="Google Shape;226;g28b770874cd_0_37">
              <a:extLst>
                <a:ext uri="{FF2B5EF4-FFF2-40B4-BE49-F238E27FC236}">
                  <a16:creationId xmlns:a16="http://schemas.microsoft.com/office/drawing/2014/main" id="{88CF08CE-741F-3C03-8CFC-BD0F9B5E2054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" name="Google Shape;227;g28b770874cd_0_37">
              <a:extLst>
                <a:ext uri="{FF2B5EF4-FFF2-40B4-BE49-F238E27FC236}">
                  <a16:creationId xmlns:a16="http://schemas.microsoft.com/office/drawing/2014/main" id="{EBA48D8F-66FA-B00E-0AFE-5EF52282D9EE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228;g28b770874cd_0_37">
              <a:extLst>
                <a:ext uri="{FF2B5EF4-FFF2-40B4-BE49-F238E27FC236}">
                  <a16:creationId xmlns:a16="http://schemas.microsoft.com/office/drawing/2014/main" id="{D26534F7-D0E0-5E46-912F-11794DA8CB06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229;g28b770874cd_0_37">
              <a:extLst>
                <a:ext uri="{FF2B5EF4-FFF2-40B4-BE49-F238E27FC236}">
                  <a16:creationId xmlns:a16="http://schemas.microsoft.com/office/drawing/2014/main" id="{1C35595D-8AA3-0222-BA37-AF6CD80B2E6E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" name="Google Shape;230;g28b770874cd_0_37">
              <a:extLst>
                <a:ext uri="{FF2B5EF4-FFF2-40B4-BE49-F238E27FC236}">
                  <a16:creationId xmlns:a16="http://schemas.microsoft.com/office/drawing/2014/main" id="{1C800758-595D-30DE-7B4C-A297358885D4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" name="Google Shape;224;g28b770874cd_0_37">
            <a:extLst>
              <a:ext uri="{FF2B5EF4-FFF2-40B4-BE49-F238E27FC236}">
                <a16:creationId xmlns:a16="http://schemas.microsoft.com/office/drawing/2014/main" id="{B6E0526E-8C69-F121-F45D-297E45108581}"/>
              </a:ext>
            </a:extLst>
          </p:cNvPr>
          <p:cNvSpPr txBox="1"/>
          <p:nvPr/>
        </p:nvSpPr>
        <p:spPr>
          <a:xfrm>
            <a:off x="271130" y="200067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100" b="1" dirty="0">
                <a:solidFill>
                  <a:schemeClr val="dk1"/>
                </a:solidFill>
              </a:rPr>
              <a:t>ДОРОЖНАЯ КАРТА ПРОЕКТА</a:t>
            </a:r>
            <a:endParaRPr sz="21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00D69E-141F-314D-FBB4-59D4EB9939EA}"/>
              </a:ext>
            </a:extLst>
          </p:cNvPr>
          <p:cNvSpPr txBox="1"/>
          <p:nvPr/>
        </p:nvSpPr>
        <p:spPr>
          <a:xfrm>
            <a:off x="182587" y="1122056"/>
            <a:ext cx="2442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2024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7FB140-D33B-AC03-1956-27915377D7E2}"/>
              </a:ext>
            </a:extLst>
          </p:cNvPr>
          <p:cNvSpPr txBox="1"/>
          <p:nvPr/>
        </p:nvSpPr>
        <p:spPr>
          <a:xfrm>
            <a:off x="2288357" y="1538429"/>
            <a:ext cx="1686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2024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D0D71C-13A3-AB5D-AE15-14D12ECB34BD}"/>
              </a:ext>
            </a:extLst>
          </p:cNvPr>
          <p:cNvSpPr txBox="1"/>
          <p:nvPr/>
        </p:nvSpPr>
        <p:spPr>
          <a:xfrm>
            <a:off x="4542500" y="1210395"/>
            <a:ext cx="1343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 2024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D13E43-1128-C2D0-D81B-AB7C573177A8}"/>
              </a:ext>
            </a:extLst>
          </p:cNvPr>
          <p:cNvSpPr txBox="1"/>
          <p:nvPr/>
        </p:nvSpPr>
        <p:spPr>
          <a:xfrm>
            <a:off x="6790130" y="1737066"/>
            <a:ext cx="1343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 2024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BD65FE-6DCC-EF9E-EA1D-74438BA71317}"/>
              </a:ext>
            </a:extLst>
          </p:cNvPr>
          <p:cNvSpPr txBox="1"/>
          <p:nvPr/>
        </p:nvSpPr>
        <p:spPr>
          <a:xfrm>
            <a:off x="9770723" y="1315608"/>
            <a:ext cx="1241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 2024</a:t>
            </a:r>
          </a:p>
        </p:txBody>
      </p:sp>
    </p:spTree>
    <p:extLst>
      <p:ext uri="{BB962C8B-B14F-4D97-AF65-F5344CB8AC3E}">
        <p14:creationId xmlns:p14="http://schemas.microsoft.com/office/powerpoint/2010/main" val="94776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23268" y="2098883"/>
            <a:ext cx="3680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gaaliimovva@mail.ru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41320" y="3444239"/>
            <a:ext cx="29921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+79867124977</a:t>
            </a:r>
          </a:p>
          <a:p>
            <a:endParaRPr lang="ru-RU" dirty="0"/>
          </a:p>
        </p:txBody>
      </p:sp>
      <p:pic>
        <p:nvPicPr>
          <p:cNvPr id="5" name="спасибо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04000" y="507956"/>
            <a:ext cx="4959061" cy="60371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1A42A1-2E2F-4ED8-10EA-D4F4D39A808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01521" y="1923452"/>
            <a:ext cx="812528" cy="81252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95459" y="3287798"/>
            <a:ext cx="879238" cy="77620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939209" y="1683384"/>
            <a:ext cx="3780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Segoe Script" panose="030B0504020000000003" pitchFamily="66" charset="0"/>
              </a:rPr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269949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379</Words>
  <Application>Microsoft Office PowerPoint</Application>
  <PresentationFormat>Широкоэкранный</PresentationFormat>
  <Paragraphs>293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微软雅黑</vt:lpstr>
      <vt:lpstr>.AppleSystemUIFont</vt:lpstr>
      <vt:lpstr>Segoe Script</vt:lpstr>
      <vt:lpstr>Calibri</vt:lpstr>
      <vt:lpstr>华文新魏</vt:lpstr>
      <vt:lpstr>Helvetica Neue</vt:lpstr>
      <vt:lpstr>Arial</vt:lpstr>
      <vt:lpstr>Times New Roman</vt:lpstr>
      <vt:lpstr>STKaiti</vt:lpstr>
      <vt:lpstr>Тема Office</vt:lpstr>
      <vt:lpstr>Социальный паспорт студента </vt:lpstr>
      <vt:lpstr>Проблемы, решаемые проектом: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Лариса Кириллова</cp:lastModifiedBy>
  <cp:revision>19</cp:revision>
  <dcterms:modified xsi:type="dcterms:W3CDTF">2023-12-08T10:48:46Z</dcterms:modified>
</cp:coreProperties>
</file>