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334" r:id="rId10"/>
    <p:sldId id="298" r:id="rId11"/>
    <p:sldId id="299" r:id="rId12"/>
    <p:sldId id="300" r:id="rId13"/>
    <p:sldId id="331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2B8F8D"/>
    <a:srgbClr val="99FFCC"/>
    <a:srgbClr val="008080"/>
    <a:srgbClr val="99FF66"/>
    <a:srgbClr val="20D7C0"/>
    <a:srgbClr val="0640BC"/>
    <a:srgbClr val="FFEAA7"/>
    <a:srgbClr val="FF8200"/>
    <a:srgbClr val="F1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64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2E786B-DA4B-4112-83EC-E7E0CE81A1D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B095F76-B18D-4BE1-86BB-C91F22BAE933}">
      <dgm:prSet/>
      <dgm:spPr/>
      <dgm:t>
        <a:bodyPr/>
        <a:lstStyle/>
        <a:p>
          <a:r>
            <a:rPr lang="ru-RU" b="0" i="0"/>
            <a:t>Требования к материалам исполнительного органа проходческого агрегата можно сформулировать исходя из конструкционной особенности. функциональные возможности, условий работы агрегата и технологические решения.</a:t>
          </a:r>
          <a:endParaRPr lang="en-US"/>
        </a:p>
      </dgm:t>
    </dgm:pt>
    <dgm:pt modelId="{F01694A8-BA73-4EB4-BBC8-4569F69BCFDB}" type="parTrans" cxnId="{31CE29A1-0A48-4D87-B97D-55EFE1E890CB}">
      <dgm:prSet/>
      <dgm:spPr/>
      <dgm:t>
        <a:bodyPr/>
        <a:lstStyle/>
        <a:p>
          <a:endParaRPr lang="en-US"/>
        </a:p>
      </dgm:t>
    </dgm:pt>
    <dgm:pt modelId="{A85D1F1A-C511-4398-8A2B-4B1D0E0C4896}" type="sibTrans" cxnId="{31CE29A1-0A48-4D87-B97D-55EFE1E890CB}">
      <dgm:prSet/>
      <dgm:spPr/>
      <dgm:t>
        <a:bodyPr/>
        <a:lstStyle/>
        <a:p>
          <a:endParaRPr lang="en-US"/>
        </a:p>
      </dgm:t>
    </dgm:pt>
    <dgm:pt modelId="{6306FFE9-10C4-4B29-A7BC-1DC1A67116B9}">
      <dgm:prSet/>
      <dgm:spPr/>
      <dgm:t>
        <a:bodyPr/>
        <a:lstStyle/>
        <a:p>
          <a:r>
            <a:rPr lang="ru-RU"/>
            <a:t>При неправильном выборе материалов  инструмента  для разрушения мягких пород возникают разрушения, неправильный выбор приводит к тому что срок службы инструмента уменьшается.</a:t>
          </a:r>
          <a:endParaRPr lang="en-US"/>
        </a:p>
      </dgm:t>
    </dgm:pt>
    <dgm:pt modelId="{4F4463B0-1F61-4E36-85D8-EB9B91BEDF58}" type="parTrans" cxnId="{6AE8D334-23F8-4CAB-B715-854DA98C5115}">
      <dgm:prSet/>
      <dgm:spPr/>
      <dgm:t>
        <a:bodyPr/>
        <a:lstStyle/>
        <a:p>
          <a:endParaRPr lang="en-US"/>
        </a:p>
      </dgm:t>
    </dgm:pt>
    <dgm:pt modelId="{212D2D33-38FC-43E4-A5D4-1D4AEF479A5B}" type="sibTrans" cxnId="{6AE8D334-23F8-4CAB-B715-854DA98C5115}">
      <dgm:prSet/>
      <dgm:spPr/>
      <dgm:t>
        <a:bodyPr/>
        <a:lstStyle/>
        <a:p>
          <a:endParaRPr lang="en-US"/>
        </a:p>
      </dgm:t>
    </dgm:pt>
    <dgm:pt modelId="{F9CA8721-ABCE-4B72-ADB5-74D9E3B547D1}" type="pres">
      <dgm:prSet presAssocID="{102E786B-DA4B-4112-83EC-E7E0CE81A1DC}" presName="linear" presStyleCnt="0">
        <dgm:presLayoutVars>
          <dgm:animLvl val="lvl"/>
          <dgm:resizeHandles val="exact"/>
        </dgm:presLayoutVars>
      </dgm:prSet>
      <dgm:spPr/>
    </dgm:pt>
    <dgm:pt modelId="{59EA642E-D3E6-4474-90FD-E2CE510FFA16}" type="pres">
      <dgm:prSet presAssocID="{9B095F76-B18D-4BE1-86BB-C91F22BAE93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B0A29FF-F6B0-499B-A0D3-8A76E01761BD}" type="pres">
      <dgm:prSet presAssocID="{A85D1F1A-C511-4398-8A2B-4B1D0E0C4896}" presName="spacer" presStyleCnt="0"/>
      <dgm:spPr/>
    </dgm:pt>
    <dgm:pt modelId="{44E5DC67-BE23-4E5E-9C21-1C1CBB694DF2}" type="pres">
      <dgm:prSet presAssocID="{6306FFE9-10C4-4B29-A7BC-1DC1A67116B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AE8D334-23F8-4CAB-B715-854DA98C5115}" srcId="{102E786B-DA4B-4112-83EC-E7E0CE81A1DC}" destId="{6306FFE9-10C4-4B29-A7BC-1DC1A67116B9}" srcOrd="1" destOrd="0" parTransId="{4F4463B0-1F61-4E36-85D8-EB9B91BEDF58}" sibTransId="{212D2D33-38FC-43E4-A5D4-1D4AEF479A5B}"/>
    <dgm:cxn modelId="{31CE29A1-0A48-4D87-B97D-55EFE1E890CB}" srcId="{102E786B-DA4B-4112-83EC-E7E0CE81A1DC}" destId="{9B095F76-B18D-4BE1-86BB-C91F22BAE933}" srcOrd="0" destOrd="0" parTransId="{F01694A8-BA73-4EB4-BBC8-4569F69BCFDB}" sibTransId="{A85D1F1A-C511-4398-8A2B-4B1D0E0C4896}"/>
    <dgm:cxn modelId="{453F3EB6-20F2-42E6-899E-70042B09E020}" type="presOf" srcId="{9B095F76-B18D-4BE1-86BB-C91F22BAE933}" destId="{59EA642E-D3E6-4474-90FD-E2CE510FFA16}" srcOrd="0" destOrd="0" presId="urn:microsoft.com/office/officeart/2005/8/layout/vList2"/>
    <dgm:cxn modelId="{652106FA-DBF2-4B57-AA7C-8D5A836C0BC1}" type="presOf" srcId="{6306FFE9-10C4-4B29-A7BC-1DC1A67116B9}" destId="{44E5DC67-BE23-4E5E-9C21-1C1CBB694DF2}" srcOrd="0" destOrd="0" presId="urn:microsoft.com/office/officeart/2005/8/layout/vList2"/>
    <dgm:cxn modelId="{B1F511FC-5786-4638-A106-A29E9A22374A}" type="presOf" srcId="{102E786B-DA4B-4112-83EC-E7E0CE81A1DC}" destId="{F9CA8721-ABCE-4B72-ADB5-74D9E3B547D1}" srcOrd="0" destOrd="0" presId="urn:microsoft.com/office/officeart/2005/8/layout/vList2"/>
    <dgm:cxn modelId="{28B51282-8F72-4289-9699-3014CA43DB17}" type="presParOf" srcId="{F9CA8721-ABCE-4B72-ADB5-74D9E3B547D1}" destId="{59EA642E-D3E6-4474-90FD-E2CE510FFA16}" srcOrd="0" destOrd="0" presId="urn:microsoft.com/office/officeart/2005/8/layout/vList2"/>
    <dgm:cxn modelId="{5C87A1A2-68F7-426F-94DA-7D9841254665}" type="presParOf" srcId="{F9CA8721-ABCE-4B72-ADB5-74D9E3B547D1}" destId="{BB0A29FF-F6B0-499B-A0D3-8A76E01761BD}" srcOrd="1" destOrd="0" presId="urn:microsoft.com/office/officeart/2005/8/layout/vList2"/>
    <dgm:cxn modelId="{67BAC356-7907-42AB-87B2-9E070B9EF77A}" type="presParOf" srcId="{F9CA8721-ABCE-4B72-ADB5-74D9E3B547D1}" destId="{44E5DC67-BE23-4E5E-9C21-1C1CBB694DF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A642E-D3E6-4474-90FD-E2CE510FFA16}">
      <dsp:nvSpPr>
        <dsp:cNvPr id="0" name=""/>
        <dsp:cNvSpPr/>
      </dsp:nvSpPr>
      <dsp:spPr>
        <a:xfrm>
          <a:off x="0" y="149611"/>
          <a:ext cx="8544091" cy="28781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0" i="0" kern="1200"/>
            <a:t>Требования к материалам исполнительного органа проходческого агрегата можно сформулировать исходя из конструкционной особенности. функциональные возможности, условий работы агрегата и технологические решения.</a:t>
          </a:r>
          <a:endParaRPr lang="en-US" sz="3000" kern="1200"/>
        </a:p>
      </dsp:txBody>
      <dsp:txXfrm>
        <a:off x="140502" y="290113"/>
        <a:ext cx="8263087" cy="2597195"/>
      </dsp:txXfrm>
    </dsp:sp>
    <dsp:sp modelId="{44E5DC67-BE23-4E5E-9C21-1C1CBB694DF2}">
      <dsp:nvSpPr>
        <dsp:cNvPr id="0" name=""/>
        <dsp:cNvSpPr/>
      </dsp:nvSpPr>
      <dsp:spPr>
        <a:xfrm>
          <a:off x="0" y="3114211"/>
          <a:ext cx="8544091" cy="287819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/>
            <a:t>При неправильном выборе материалов  инструмента  для разрушения мягких пород возникают разрушения, неправильный выбор приводит к тому что срок службы инструмента уменьшается.</a:t>
          </a:r>
          <a:endParaRPr lang="en-US" sz="3000" kern="1200"/>
        </a:p>
      </dsp:txBody>
      <dsp:txXfrm>
        <a:off x="140502" y="3254713"/>
        <a:ext cx="8263087" cy="2597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vant.kret.com/" TargetMode="External"/><Relationship Id="rId2" Type="http://schemas.openxmlformats.org/officeDocument/2006/relationships/hyperlink" Target="https://vk.com/sintez53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9118" y="4073653"/>
            <a:ext cx="10958145" cy="2438022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Материалы для изготовления ножевых исполнительных органов проходческого агрегата в условиях ликвидации чрезвычайных ситуаций природного и техногенного характера </a:t>
            </a:r>
          </a:p>
        </p:txBody>
      </p:sp>
      <p:pic>
        <p:nvPicPr>
          <p:cNvPr id="1026" name="Picture 2" descr="https://sun9-10.userapi.com/c858332/v858332132/1b781c/I5MqfZBnjG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" r="70277"/>
          <a:stretch/>
        </p:blipFill>
        <p:spPr bwMode="auto">
          <a:xfrm>
            <a:off x="304118" y="7740044"/>
            <a:ext cx="3536636" cy="316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20099073" cy="1131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056" y="919363"/>
            <a:ext cx="8544094" cy="27580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/>
              <a:t>Актуальность проекта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5BDDED-CB2F-EA76-589D-6A7F508167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81" r="33730"/>
          <a:stretch/>
        </p:blipFill>
        <p:spPr>
          <a:xfrm>
            <a:off x="10205658" y="10"/>
            <a:ext cx="9898440" cy="11315690"/>
          </a:xfrm>
          <a:prstGeom prst="rect">
            <a:avLst/>
          </a:prstGeom>
          <a:effectLst/>
        </p:spPr>
      </p:pic>
      <p:graphicFrame>
        <p:nvGraphicFramePr>
          <p:cNvPr id="22" name="Текст 19">
            <a:extLst>
              <a:ext uri="{FF2B5EF4-FFF2-40B4-BE49-F238E27FC236}">
                <a16:creationId xmlns:a16="http://schemas.microsoft.com/office/drawing/2014/main" id="{F8F22336-6BEA-CC9C-0C45-8AFAC38F47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5771125"/>
              </p:ext>
            </p:extLst>
          </p:nvPr>
        </p:nvGraphicFramePr>
        <p:xfrm>
          <a:off x="1070058" y="3970972"/>
          <a:ext cx="8544091" cy="6142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критерии для выбора материала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3F77C6-12FD-4F13-8F68-0642A591F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694" y="3723352"/>
            <a:ext cx="15818711" cy="503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C406A034-34E0-95A1-BEF3-E951C82A1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4551"/>
            <a:ext cx="16082172" cy="113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474" tIns="89736" rIns="179474" bIns="89736" numCol="1" anchor="ctr" anchorCtr="0" compatLnSpc="1">
            <a:prstTxWarp prst="textNoShape">
              <a:avLst/>
            </a:prstTxWarp>
          </a:bodyPr>
          <a:lstStyle>
            <a:lvl1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2pPr>
            <a:lvl3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3pPr>
            <a:lvl4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4pPr>
            <a:lvl5pPr algn="ctr" defTabSz="576263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defTabSz="576263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428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Основные требования к материалам ножевых исполнительных органов </a:t>
            </a:r>
            <a:r>
              <a:rPr lang="ru-RU" sz="428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геохода</a:t>
            </a:r>
            <a:r>
              <a:rPr lang="ru-RU" sz="428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D0603A1-D9F6-4CF8-9F2E-C7AD7D6B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550" y="3564555"/>
            <a:ext cx="16443927" cy="563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4BCE3A-23FD-4A84-D7F1-D81E397C1D32}"/>
              </a:ext>
            </a:extLst>
          </p:cNvPr>
          <p:cNvSpPr txBox="1">
            <a:spLocks noChangeArrowheads="1"/>
          </p:cNvSpPr>
          <p:nvPr/>
        </p:nvSpPr>
        <p:spPr>
          <a:xfrm>
            <a:off x="1406820" y="904369"/>
            <a:ext cx="11019641" cy="6782238"/>
          </a:xfrm>
          <a:prstGeom prst="rect">
            <a:avLst/>
          </a:prstGeom>
        </p:spPr>
        <p:txBody>
          <a:bodyPr lIns="0" tIns="0" rIns="0" bIns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4800" b="1" dirty="0">
                <a:latin typeface="Calibri" pitchFamily="34" charset="0"/>
              </a:rPr>
              <a:t>РЕКОМЕНДАЦИИ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7887D3-35A0-5F49-3C8C-CDA881313E78}"/>
              </a:ext>
            </a:extLst>
          </p:cNvPr>
          <p:cNvSpPr txBox="1"/>
          <p:nvPr/>
        </p:nvSpPr>
        <p:spPr>
          <a:xfrm>
            <a:off x="691662" y="3206207"/>
            <a:ext cx="599049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Так как режущая кромка и тела ножа работают в условиях высокого износа, </a:t>
            </a:r>
            <a:r>
              <a:rPr lang="ru-RU" sz="2800" dirty="0" err="1"/>
              <a:t>затупление</a:t>
            </a:r>
            <a:r>
              <a:rPr lang="ru-RU" sz="2800" dirty="0"/>
              <a:t>, износа то для такого типа конструкции рекомендуется такие материалы как ХА2В1Ф, У15Х15С2, Г13Н3, У30Х30Н4С4. Для тела ножа целесообразно принимать в качестве термической обработки закалку, а для режущих кромок наплавку.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5AAACB-F5CB-7C01-0EC7-CC024BB617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229"/>
          <a:stretch/>
        </p:blipFill>
        <p:spPr>
          <a:xfrm>
            <a:off x="10464129" y="2452992"/>
            <a:ext cx="8011440" cy="752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3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52050" y="9134960"/>
            <a:ext cx="9129251" cy="1135824"/>
          </a:xfrm>
        </p:spPr>
        <p:txBody>
          <a:bodyPr/>
          <a:lstStyle/>
          <a:p>
            <a:pPr algn="ctr">
              <a:buNone/>
            </a:pPr>
            <a:r>
              <a:rPr lang="ru-RU" sz="1800" b="1" dirty="0"/>
              <a:t> Динамика изменения объемов добычи горной массы (по данным Федеральной службы по экологическому, технологическому </a:t>
            </a:r>
          </a:p>
          <a:p>
            <a:pPr algn="ctr">
              <a:buNone/>
            </a:pPr>
            <a:r>
              <a:rPr lang="ru-RU" sz="1800" b="1" dirty="0"/>
              <a:t>и атомному надзору)</a:t>
            </a:r>
          </a:p>
          <a:p>
            <a:pPr algn="ctr">
              <a:buNone/>
            </a:pP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721" y="4288059"/>
            <a:ext cx="7809910" cy="2715450"/>
          </a:xfrm>
        </p:spPr>
        <p:txBody>
          <a:bodyPr/>
          <a:lstStyle/>
          <a:p>
            <a:pPr indent="457200" algn="just">
              <a:lnSpc>
                <a:spcPct val="150000"/>
              </a:lnSpc>
            </a:pPr>
            <a:r>
              <a:rPr lang="ru-RU" sz="28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динамики изменения объемов добычи горной массы видно, что за последние годы увеличивается объем добычи горной массы. Подготовительные горные выработки выполняются различными горными машинам путём разрушения горной массы..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8838">
            <a:extLst>
              <a:ext uri="{FF2B5EF4-FFF2-40B4-BE49-F238E27FC236}">
                <a16:creationId xmlns:a16="http://schemas.microsoft.com/office/drawing/2014/main" id="{C2CB1F26-A4B3-D564-B473-DFDBD8B8E8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571703" y="2516774"/>
            <a:ext cx="9925663" cy="62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1"/>
            <a:ext cx="6200480" cy="6189074"/>
          </a:xfrm>
        </p:spPr>
        <p:txBody>
          <a:bodyPr/>
          <a:lstStyle/>
          <a:p>
            <a:pPr indent="457200" algn="just"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планах нашим средством заработка будет являться  принятие заказов на разработку конструкторско-технологической документации для изготовления исполнительных органов проходческих агрегатов.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F200B8-81AB-869E-5580-E1B34DC83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786" y="2436488"/>
            <a:ext cx="9543059" cy="682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6283" y="2668080"/>
            <a:ext cx="17591533" cy="75549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правильного выбора материала тела ножа и режущих кромок необходимо учесть ряд факторов: 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физико-механические свойства порода;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нагрузки вовремя работы и эксплуатации проходческого агрегата с ножевыми исполнительными органами;</a:t>
            </a:r>
          </a:p>
          <a:p>
            <a:pPr marL="473075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особенности конструкции ножей, производственные возможности, экономические показатели. 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grpSp>
        <p:nvGrpSpPr>
          <p:cNvPr id="75" name="组合 48"/>
          <p:cNvGrpSpPr/>
          <p:nvPr/>
        </p:nvGrpSpPr>
        <p:grpSpPr>
          <a:xfrm>
            <a:off x="14139844" y="2737206"/>
            <a:ext cx="1699784" cy="3429383"/>
            <a:chOff x="10222464" y="1622116"/>
            <a:chExt cx="1030823" cy="2079727"/>
          </a:xfrm>
        </p:grpSpPr>
        <p:sp>
          <p:nvSpPr>
            <p:cNvPr id="76" name="Freeform 18"/>
            <p:cNvSpPr/>
            <p:nvPr/>
          </p:nvSpPr>
          <p:spPr bwMode="auto">
            <a:xfrm>
              <a:off x="10306106" y="1710279"/>
              <a:ext cx="94718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77" name="Oval 19"/>
            <p:cNvSpPr>
              <a:spLocks noChangeArrowheads="1"/>
            </p:cNvSpPr>
            <p:nvPr/>
          </p:nvSpPr>
          <p:spPr bwMode="auto">
            <a:xfrm>
              <a:off x="10222464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78" name="Oval 20"/>
            <p:cNvSpPr>
              <a:spLocks noChangeArrowheads="1"/>
            </p:cNvSpPr>
            <p:nvPr/>
          </p:nvSpPr>
          <p:spPr bwMode="auto">
            <a:xfrm>
              <a:off x="10222464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组合 52"/>
          <p:cNvGrpSpPr/>
          <p:nvPr/>
        </p:nvGrpSpPr>
        <p:grpSpPr>
          <a:xfrm>
            <a:off x="605652" y="3128228"/>
            <a:ext cx="2717264" cy="2692966"/>
            <a:chOff x="1026454" y="1954421"/>
            <a:chExt cx="1408338" cy="1415119"/>
          </a:xfrm>
        </p:grpSpPr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1026454" y="1954421"/>
              <a:ext cx="1408338" cy="1415119"/>
            </a:xfrm>
            <a:prstGeom prst="ellipse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81" name="文本框 27"/>
            <p:cNvSpPr txBox="1"/>
            <p:nvPr/>
          </p:nvSpPr>
          <p:spPr>
            <a:xfrm>
              <a:off x="1189958" y="2200464"/>
              <a:ext cx="1157505" cy="630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altLang="zh-CN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Матросов </a:t>
              </a:r>
            </a:p>
            <a:p>
              <a:pPr algn="ctr"/>
              <a:r>
                <a:rPr lang="ru-RU" altLang="zh-CN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Егор</a:t>
              </a:r>
              <a:endPara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组合 51"/>
          <p:cNvGrpSpPr/>
          <p:nvPr/>
        </p:nvGrpSpPr>
        <p:grpSpPr>
          <a:xfrm>
            <a:off x="1846867" y="2752115"/>
            <a:ext cx="6504074" cy="3429383"/>
            <a:chOff x="1611943" y="1622116"/>
            <a:chExt cx="3944353" cy="2079727"/>
          </a:xfrm>
        </p:grpSpPr>
        <p:sp>
          <p:nvSpPr>
            <p:cNvPr id="83" name="Freeform 6"/>
            <p:cNvSpPr/>
            <p:nvPr/>
          </p:nvSpPr>
          <p:spPr bwMode="auto">
            <a:xfrm>
              <a:off x="1695584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84" name="Oval 7"/>
            <p:cNvSpPr>
              <a:spLocks noChangeArrowheads="1"/>
            </p:cNvSpPr>
            <p:nvPr/>
          </p:nvSpPr>
          <p:spPr bwMode="auto">
            <a:xfrm>
              <a:off x="1611943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85" name="Oval 8"/>
            <p:cNvSpPr>
              <a:spLocks noChangeArrowheads="1"/>
            </p:cNvSpPr>
            <p:nvPr/>
          </p:nvSpPr>
          <p:spPr bwMode="auto">
            <a:xfrm>
              <a:off x="1611943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3730881" y="1787111"/>
              <a:ext cx="1706480" cy="1696228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 dirty="0">
                <a:solidFill>
                  <a:prstClr val="black"/>
                </a:solidFill>
              </a:endParaRPr>
            </a:p>
          </p:txBody>
        </p:sp>
        <p:sp>
          <p:nvSpPr>
            <p:cNvPr id="87" name="Line 21"/>
            <p:cNvSpPr>
              <a:spLocks noChangeShapeType="1"/>
            </p:cNvSpPr>
            <p:nvPr/>
          </p:nvSpPr>
          <p:spPr bwMode="auto">
            <a:xfrm flipV="1">
              <a:off x="2645025" y="2641636"/>
              <a:ext cx="1085856" cy="22605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88" name="文本框 28"/>
            <p:cNvSpPr txBox="1"/>
            <p:nvPr/>
          </p:nvSpPr>
          <p:spPr>
            <a:xfrm>
              <a:off x="3611946" y="2202093"/>
              <a:ext cx="1944350" cy="727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Ахмедов </a:t>
              </a:r>
              <a:r>
                <a:rPr lang="ru-RU" altLang="zh-CN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Джамшеджон</a:t>
              </a:r>
              <a:endParaRPr lang="ru-RU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9" name="组合 50"/>
          <p:cNvGrpSpPr/>
          <p:nvPr/>
        </p:nvGrpSpPr>
        <p:grpSpPr>
          <a:xfrm>
            <a:off x="6549986" y="2684729"/>
            <a:ext cx="5407765" cy="3429383"/>
            <a:chOff x="5030606" y="1602513"/>
            <a:chExt cx="3279503" cy="2079727"/>
          </a:xfrm>
        </p:grpSpPr>
        <p:sp>
          <p:nvSpPr>
            <p:cNvPr id="90" name="Freeform 10"/>
            <p:cNvSpPr/>
            <p:nvPr/>
          </p:nvSpPr>
          <p:spPr bwMode="auto">
            <a:xfrm>
              <a:off x="5118768" y="1690677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91" name="Oval 11"/>
            <p:cNvSpPr>
              <a:spLocks noChangeArrowheads="1"/>
            </p:cNvSpPr>
            <p:nvPr/>
          </p:nvSpPr>
          <p:spPr bwMode="auto">
            <a:xfrm>
              <a:off x="5030606" y="1602513"/>
              <a:ext cx="171804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92" name="Oval 12"/>
            <p:cNvSpPr>
              <a:spLocks noChangeArrowheads="1"/>
            </p:cNvSpPr>
            <p:nvPr/>
          </p:nvSpPr>
          <p:spPr bwMode="auto">
            <a:xfrm>
              <a:off x="5030606" y="3514958"/>
              <a:ext cx="171804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3" name="Oval 13"/>
            <p:cNvSpPr>
              <a:spLocks noChangeArrowheads="1"/>
            </p:cNvSpPr>
            <p:nvPr/>
          </p:nvSpPr>
          <p:spPr bwMode="auto">
            <a:xfrm>
              <a:off x="6542900" y="1814869"/>
              <a:ext cx="1767209" cy="1719691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94" name="Line 23"/>
            <p:cNvSpPr>
              <a:spLocks noChangeShapeType="1"/>
            </p:cNvSpPr>
            <p:nvPr/>
          </p:nvSpPr>
          <p:spPr bwMode="auto">
            <a:xfrm>
              <a:off x="6068209" y="2662899"/>
              <a:ext cx="465349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95" name="文本框 29"/>
            <p:cNvSpPr txBox="1"/>
            <p:nvPr/>
          </p:nvSpPr>
          <p:spPr>
            <a:xfrm>
              <a:off x="6897701" y="2163513"/>
              <a:ext cx="1161890" cy="653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altLang="zh-CN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Васильев </a:t>
              </a:r>
            </a:p>
            <a:p>
              <a:pPr algn="ctr"/>
              <a:r>
                <a:rPr lang="ru-RU" altLang="zh-CN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Никита</a:t>
              </a:r>
              <a:endPara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6" name="组合 49"/>
          <p:cNvGrpSpPr/>
          <p:nvPr/>
        </p:nvGrpSpPr>
        <p:grpSpPr>
          <a:xfrm>
            <a:off x="10268471" y="2701153"/>
            <a:ext cx="5441968" cy="3461707"/>
            <a:chOff x="7874697" y="1600252"/>
            <a:chExt cx="3300246" cy="2099329"/>
          </a:xfrm>
        </p:grpSpPr>
        <p:sp>
          <p:nvSpPr>
            <p:cNvPr id="97" name="Freeform 14"/>
            <p:cNvSpPr/>
            <p:nvPr/>
          </p:nvSpPr>
          <p:spPr bwMode="auto">
            <a:xfrm>
              <a:off x="8023646" y="1719320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6" y="0"/>
                    <a:pt x="227" y="101"/>
                    <a:pt x="227" y="227"/>
                  </a:cubicBezTo>
                  <a:cubicBezTo>
                    <a:pt x="227" y="352"/>
                    <a:pt x="126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98" name="Oval 15"/>
            <p:cNvSpPr>
              <a:spLocks noChangeArrowheads="1"/>
            </p:cNvSpPr>
            <p:nvPr/>
          </p:nvSpPr>
          <p:spPr bwMode="auto">
            <a:xfrm>
              <a:off x="7874697" y="1600252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99" name="Oval 16"/>
            <p:cNvSpPr>
              <a:spLocks noChangeArrowheads="1"/>
            </p:cNvSpPr>
            <p:nvPr/>
          </p:nvSpPr>
          <p:spPr bwMode="auto">
            <a:xfrm>
              <a:off x="7874697" y="3532299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0" name="Oval 17"/>
            <p:cNvSpPr>
              <a:spLocks noChangeArrowheads="1"/>
            </p:cNvSpPr>
            <p:nvPr/>
          </p:nvSpPr>
          <p:spPr bwMode="auto">
            <a:xfrm>
              <a:off x="9521172" y="1838255"/>
              <a:ext cx="1653771" cy="1645084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 dirty="0">
                <a:solidFill>
                  <a:prstClr val="black"/>
                </a:solidFill>
              </a:endParaRPr>
            </a:p>
          </p:txBody>
        </p:sp>
        <p:sp>
          <p:nvSpPr>
            <p:cNvPr id="101" name="Line 25"/>
            <p:cNvSpPr>
              <a:spLocks noChangeShapeType="1"/>
            </p:cNvSpPr>
            <p:nvPr/>
          </p:nvSpPr>
          <p:spPr bwMode="auto">
            <a:xfrm flipV="1">
              <a:off x="8982791" y="2673282"/>
              <a:ext cx="510198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102" name="文本框 30"/>
            <p:cNvSpPr txBox="1"/>
            <p:nvPr/>
          </p:nvSpPr>
          <p:spPr>
            <a:xfrm>
              <a:off x="9764000" y="2197660"/>
              <a:ext cx="1218274" cy="727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altLang="zh-CN" sz="36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Антонов </a:t>
              </a:r>
            </a:p>
            <a:p>
              <a:pPr algn="ctr"/>
              <a:r>
                <a:rPr lang="ru-RU" altLang="zh-CN" sz="36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Максим</a:t>
              </a:r>
            </a:p>
          </p:txBody>
        </p:sp>
      </p:grpSp>
      <p:grpSp>
        <p:nvGrpSpPr>
          <p:cNvPr id="103" name="组合 31"/>
          <p:cNvGrpSpPr/>
          <p:nvPr/>
        </p:nvGrpSpPr>
        <p:grpSpPr>
          <a:xfrm>
            <a:off x="296148" y="6503259"/>
            <a:ext cx="3433951" cy="2694819"/>
            <a:chOff x="745034" y="2133863"/>
            <a:chExt cx="1495138" cy="777958"/>
          </a:xfrm>
        </p:grpSpPr>
        <p:sp>
          <p:nvSpPr>
            <p:cNvPr id="104" name="矩形 32"/>
            <p:cNvSpPr/>
            <p:nvPr/>
          </p:nvSpPr>
          <p:spPr>
            <a:xfrm>
              <a:off x="1509586" y="2133863"/>
              <a:ext cx="80432" cy="42220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2968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3298" dirty="0">
                <a:solidFill>
                  <a:srgbClr val="0563C1"/>
                </a:solidFill>
                <a:latin typeface="YS Tex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algn="ctr"/>
              <a:endParaRPr lang="zh-CN" altLang="en-US" sz="2638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5" name="文本框 66"/>
            <p:cNvSpPr txBox="1">
              <a:spLocks noChangeArrowheads="1"/>
            </p:cNvSpPr>
            <p:nvPr/>
          </p:nvSpPr>
          <p:spPr bwMode="auto">
            <a:xfrm>
              <a:off x="745034" y="2577408"/>
              <a:ext cx="1495138" cy="3344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30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Студент 2-го курса Политехнического института</a:t>
              </a:r>
            </a:p>
          </p:txBody>
        </p:sp>
      </p:grpSp>
      <p:cxnSp>
        <p:nvCxnSpPr>
          <p:cNvPr id="106" name="直接连接符 34"/>
          <p:cNvCxnSpPr/>
          <p:nvPr/>
        </p:nvCxnSpPr>
        <p:spPr>
          <a:xfrm>
            <a:off x="468947" y="7478649"/>
            <a:ext cx="281391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组合 36"/>
          <p:cNvGrpSpPr/>
          <p:nvPr/>
        </p:nvGrpSpPr>
        <p:grpSpPr>
          <a:xfrm>
            <a:off x="4581584" y="6503265"/>
            <a:ext cx="4365363" cy="3050168"/>
            <a:chOff x="434399" y="2099162"/>
            <a:chExt cx="1900673" cy="1114620"/>
          </a:xfrm>
        </p:grpSpPr>
        <p:sp>
          <p:nvSpPr>
            <p:cNvPr id="108" name="矩形 37"/>
            <p:cNvSpPr/>
            <p:nvPr/>
          </p:nvSpPr>
          <p:spPr>
            <a:xfrm>
              <a:off x="434399" y="2099162"/>
              <a:ext cx="1900673" cy="47877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638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Технический специалист</a:t>
              </a:r>
            </a:p>
            <a:p>
              <a:pPr algn="ctr"/>
              <a:r>
                <a:rPr lang="ru-RU" altLang="zh-CN" sz="2638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Разработчик  </a:t>
              </a:r>
              <a:endParaRPr lang="zh-CN" altLang="en-US" sz="2638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l"/>
              <a:endParaRPr lang="zh-CN" altLang="en-US" sz="2638" b="1" dirty="0">
                <a:solidFill>
                  <a:schemeClr val="bg1">
                    <a:lumMod val="50000"/>
                  </a:schemeClr>
                </a:solidFill>
                <a:latin typeface="DengXian (Основной текст)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66"/>
            <p:cNvSpPr txBox="1">
              <a:spLocks noChangeArrowheads="1"/>
            </p:cNvSpPr>
            <p:nvPr/>
          </p:nvSpPr>
          <p:spPr bwMode="auto">
            <a:xfrm>
              <a:off x="627875" y="2660614"/>
              <a:ext cx="1503501" cy="55316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197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 (Основной текст)"/>
                  <a:cs typeface="Open Sans" panose="020B0606030504020204" pitchFamily="34" charset="0"/>
                </a:rPr>
                <a:t> </a:t>
              </a:r>
              <a:r>
                <a:rPr lang="ru-RU" altLang="zh-CN" sz="230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Студент 2-го курса Политехнического института</a:t>
              </a:r>
            </a:p>
            <a:p>
              <a:pPr algn="ctr"/>
              <a:endParaRPr lang="ru-RU" altLang="zh-CN" sz="2309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10" name="直接连接符 39"/>
          <p:cNvCxnSpPr/>
          <p:nvPr/>
        </p:nvCxnSpPr>
        <p:spPr>
          <a:xfrm>
            <a:off x="5340907" y="7414418"/>
            <a:ext cx="281391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组合 40"/>
          <p:cNvGrpSpPr/>
          <p:nvPr/>
        </p:nvGrpSpPr>
        <p:grpSpPr>
          <a:xfrm>
            <a:off x="9305395" y="6634384"/>
            <a:ext cx="3126962" cy="2545054"/>
            <a:chOff x="765005" y="2124870"/>
            <a:chExt cx="1361474" cy="830072"/>
          </a:xfrm>
        </p:grpSpPr>
        <p:sp>
          <p:nvSpPr>
            <p:cNvPr id="112" name="矩形 41"/>
            <p:cNvSpPr/>
            <p:nvPr/>
          </p:nvSpPr>
          <p:spPr>
            <a:xfrm>
              <a:off x="1065069" y="2124870"/>
              <a:ext cx="1003365" cy="29491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638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Аналитик-</a:t>
              </a:r>
            </a:p>
            <a:p>
              <a:pPr algn="ctr"/>
              <a:r>
                <a:rPr lang="ru-RU" altLang="zh-CN" sz="2638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Разработчик  </a:t>
              </a:r>
              <a:endParaRPr lang="zh-CN" altLang="en-US" sz="2638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3" name="文本框 66"/>
            <p:cNvSpPr txBox="1">
              <a:spLocks noChangeArrowheads="1"/>
            </p:cNvSpPr>
            <p:nvPr/>
          </p:nvSpPr>
          <p:spPr bwMode="auto">
            <a:xfrm>
              <a:off x="765005" y="2577131"/>
              <a:ext cx="1361474" cy="3778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30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Студент 2-го курса Политехнического института</a:t>
              </a:r>
            </a:p>
          </p:txBody>
        </p:sp>
      </p:grpSp>
      <p:cxnSp>
        <p:nvCxnSpPr>
          <p:cNvPr id="114" name="直接连接符 43"/>
          <p:cNvCxnSpPr/>
          <p:nvPr/>
        </p:nvCxnSpPr>
        <p:spPr>
          <a:xfrm>
            <a:off x="9305396" y="7460010"/>
            <a:ext cx="281391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47"/>
          <p:cNvCxnSpPr/>
          <p:nvPr/>
        </p:nvCxnSpPr>
        <p:spPr>
          <a:xfrm>
            <a:off x="13473051" y="7399508"/>
            <a:ext cx="281391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矩形 37">
            <a:extLst>
              <a:ext uri="{FF2B5EF4-FFF2-40B4-BE49-F238E27FC236}">
                <a16:creationId xmlns:a16="http://schemas.microsoft.com/office/drawing/2014/main" id="{4CD50856-5711-CB60-8060-5E433D4488AE}"/>
              </a:ext>
            </a:extLst>
          </p:cNvPr>
          <p:cNvSpPr/>
          <p:nvPr/>
        </p:nvSpPr>
        <p:spPr>
          <a:xfrm>
            <a:off x="122925" y="6466642"/>
            <a:ext cx="3632725" cy="90422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638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Руководитель проекта</a:t>
            </a:r>
          </a:p>
          <a:p>
            <a:pPr algn="ctr"/>
            <a:r>
              <a:rPr lang="ru-RU" altLang="zh-CN" sz="2638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Разработчик </a:t>
            </a:r>
            <a:endParaRPr lang="zh-CN" altLang="en-US" sz="2638" b="1" dirty="0">
              <a:latin typeface="DengXian (Основной текст)"/>
              <a:ea typeface="微软雅黑" panose="020B0503020204020204" pitchFamily="34" charset="-122"/>
            </a:endParaRPr>
          </a:p>
        </p:txBody>
      </p:sp>
      <p:grpSp>
        <p:nvGrpSpPr>
          <p:cNvPr id="16" name="组合 52">
            <a:extLst>
              <a:ext uri="{FF2B5EF4-FFF2-40B4-BE49-F238E27FC236}">
                <a16:creationId xmlns:a16="http://schemas.microsoft.com/office/drawing/2014/main" id="{1D8A4E0A-A344-5FE5-98E9-23E5B265140F}"/>
              </a:ext>
            </a:extLst>
          </p:cNvPr>
          <p:cNvGrpSpPr/>
          <p:nvPr/>
        </p:nvGrpSpPr>
        <p:grpSpPr>
          <a:xfrm>
            <a:off x="16660682" y="3093610"/>
            <a:ext cx="2993127" cy="2692966"/>
            <a:chOff x="993054" y="1954421"/>
            <a:chExt cx="1551316" cy="1415119"/>
          </a:xfrm>
        </p:grpSpPr>
        <p:sp>
          <p:nvSpPr>
            <p:cNvPr id="17" name="Oval 5">
              <a:extLst>
                <a:ext uri="{FF2B5EF4-FFF2-40B4-BE49-F238E27FC236}">
                  <a16:creationId xmlns:a16="http://schemas.microsoft.com/office/drawing/2014/main" id="{D2419A8D-E093-D8AC-3FF3-EE660707A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454" y="1954421"/>
              <a:ext cx="1408338" cy="1415119"/>
            </a:xfrm>
            <a:prstGeom prst="ellipse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150781" tIns="75390" rIns="150781" bIns="753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507846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968">
                <a:solidFill>
                  <a:prstClr val="black"/>
                </a:solidFill>
              </a:endParaRPr>
            </a:p>
          </p:txBody>
        </p:sp>
        <p:sp>
          <p:nvSpPr>
            <p:cNvPr id="18" name="文本框 27">
              <a:extLst>
                <a:ext uri="{FF2B5EF4-FFF2-40B4-BE49-F238E27FC236}">
                  <a16:creationId xmlns:a16="http://schemas.microsoft.com/office/drawing/2014/main" id="{4BDF9672-0BFD-2997-44D4-C1C99D07CDF1}"/>
                </a:ext>
              </a:extLst>
            </p:cNvPr>
            <p:cNvSpPr txBox="1"/>
            <p:nvPr/>
          </p:nvSpPr>
          <p:spPr>
            <a:xfrm>
              <a:off x="993054" y="2200464"/>
              <a:ext cx="1551316" cy="921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altLang="zh-CN" sz="36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Тоджибоев</a:t>
              </a:r>
              <a:r>
                <a:rPr lang="ru-RU" altLang="zh-CN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ru-RU" altLang="zh-CN" sz="36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Мухаммджон</a:t>
              </a:r>
              <a:r>
                <a:rPr lang="ru-RU" altLang="zh-CN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endPara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2" name="直接连接符 34">
            <a:extLst>
              <a:ext uri="{FF2B5EF4-FFF2-40B4-BE49-F238E27FC236}">
                <a16:creationId xmlns:a16="http://schemas.microsoft.com/office/drawing/2014/main" id="{497BF251-1A70-FE6A-642E-85569CC142F9}"/>
              </a:ext>
            </a:extLst>
          </p:cNvPr>
          <p:cNvCxnSpPr/>
          <p:nvPr/>
        </p:nvCxnSpPr>
        <p:spPr>
          <a:xfrm>
            <a:off x="16588420" y="7444031"/>
            <a:ext cx="281391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10">
            <a:extLst>
              <a:ext uri="{FF2B5EF4-FFF2-40B4-BE49-F238E27FC236}">
                <a16:creationId xmlns:a16="http://schemas.microsoft.com/office/drawing/2014/main" id="{4162E3A2-30B0-8065-5451-F0F883AC3F7F}"/>
              </a:ext>
            </a:extLst>
          </p:cNvPr>
          <p:cNvSpPr/>
          <p:nvPr/>
        </p:nvSpPr>
        <p:spPr bwMode="auto">
          <a:xfrm>
            <a:off x="18011215" y="2902771"/>
            <a:ext cx="1565589" cy="3146085"/>
          </a:xfrm>
          <a:custGeom>
            <a:avLst/>
            <a:gdLst>
              <a:gd name="T0" fmla="*/ 0 w 227"/>
              <a:gd name="T1" fmla="*/ 0 h 454"/>
              <a:gd name="T2" fmla="*/ 227 w 227"/>
              <a:gd name="T3" fmla="*/ 227 h 454"/>
              <a:gd name="T4" fmla="*/ 0 w 227"/>
              <a:gd name="T5" fmla="*/ 45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7" h="454">
                <a:moveTo>
                  <a:pt x="0" y="0"/>
                </a:moveTo>
                <a:cubicBezTo>
                  <a:pt x="125" y="0"/>
                  <a:pt x="227" y="101"/>
                  <a:pt x="227" y="227"/>
                </a:cubicBezTo>
                <a:cubicBezTo>
                  <a:pt x="227" y="352"/>
                  <a:pt x="125" y="454"/>
                  <a:pt x="0" y="454"/>
                </a:cubicBezTo>
              </a:path>
            </a:pathLst>
          </a:custGeom>
          <a:noFill/>
          <a:ln w="23813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50781" tIns="75390" rIns="150781" bIns="7539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968">
              <a:solidFill>
                <a:prstClr val="black"/>
              </a:solidFill>
            </a:endParaRPr>
          </a:p>
        </p:txBody>
      </p:sp>
      <p:sp>
        <p:nvSpPr>
          <p:cNvPr id="24" name="Oval 11">
            <a:extLst>
              <a:ext uri="{FF2B5EF4-FFF2-40B4-BE49-F238E27FC236}">
                <a16:creationId xmlns:a16="http://schemas.microsoft.com/office/drawing/2014/main" id="{25FFAC67-C56F-3219-1CB3-C56FDDF2C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5840" y="2757392"/>
            <a:ext cx="283298" cy="28329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50781" tIns="75390" rIns="150781" bIns="7539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968">
              <a:solidFill>
                <a:prstClr val="black"/>
              </a:solidFill>
            </a:endParaRP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0EBC9221-3EBF-DB1D-01DB-66B2F78DE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5840" y="5910934"/>
            <a:ext cx="283298" cy="27584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50781" tIns="75390" rIns="150781" bIns="7539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968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Line 25">
            <a:extLst>
              <a:ext uri="{FF2B5EF4-FFF2-40B4-BE49-F238E27FC236}">
                <a16:creationId xmlns:a16="http://schemas.microsoft.com/office/drawing/2014/main" id="{24E904ED-96F5-5016-5E31-836DCCCA65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39628" y="4433261"/>
            <a:ext cx="841295" cy="0"/>
          </a:xfrm>
          <a:prstGeom prst="line">
            <a:avLst/>
          </a:prstGeom>
          <a:noFill/>
          <a:ln w="23813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50781" tIns="75390" rIns="150781" bIns="7539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968">
              <a:solidFill>
                <a:prstClr val="black"/>
              </a:solidFill>
            </a:endParaRPr>
          </a:p>
        </p:txBody>
      </p:sp>
      <p:sp>
        <p:nvSpPr>
          <p:cNvPr id="30" name="矩形 45">
            <a:extLst>
              <a:ext uri="{FF2B5EF4-FFF2-40B4-BE49-F238E27FC236}">
                <a16:creationId xmlns:a16="http://schemas.microsoft.com/office/drawing/2014/main" id="{DA035DC4-5C30-E255-8BDF-32567D403489}"/>
              </a:ext>
            </a:extLst>
          </p:cNvPr>
          <p:cNvSpPr/>
          <p:nvPr/>
        </p:nvSpPr>
        <p:spPr>
          <a:xfrm>
            <a:off x="16066921" y="6440932"/>
            <a:ext cx="4033669" cy="136095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38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специалист</a:t>
            </a:r>
          </a:p>
          <a:p>
            <a:pPr algn="ctr"/>
            <a:r>
              <a:rPr lang="ru-RU" sz="2638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</a:t>
            </a:r>
            <a:endParaRPr lang="ru-RU" sz="2638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algn="l"/>
            <a:endParaRPr lang="zh-CN" altLang="en-US" sz="2968" b="1" dirty="0">
              <a:solidFill>
                <a:schemeClr val="bg1">
                  <a:lumMod val="50000"/>
                </a:schemeClr>
              </a:solidFill>
              <a:latin typeface="DengXian (Основной текст)"/>
              <a:ea typeface="微软雅黑" panose="020B0503020204020204" pitchFamily="34" charset="-122"/>
            </a:endParaRPr>
          </a:p>
        </p:txBody>
      </p:sp>
      <p:grpSp>
        <p:nvGrpSpPr>
          <p:cNvPr id="32" name="组合 40">
            <a:extLst>
              <a:ext uri="{FF2B5EF4-FFF2-40B4-BE49-F238E27FC236}">
                <a16:creationId xmlns:a16="http://schemas.microsoft.com/office/drawing/2014/main" id="{938CC3BD-4E27-C31F-C38B-C011C309E457}"/>
              </a:ext>
            </a:extLst>
          </p:cNvPr>
          <p:cNvGrpSpPr/>
          <p:nvPr/>
        </p:nvGrpSpPr>
        <p:grpSpPr>
          <a:xfrm>
            <a:off x="12958762" y="6521964"/>
            <a:ext cx="3126962" cy="2545054"/>
            <a:chOff x="765005" y="2124870"/>
            <a:chExt cx="1361474" cy="830072"/>
          </a:xfrm>
        </p:grpSpPr>
        <p:sp>
          <p:nvSpPr>
            <p:cNvPr id="33" name="矩形 41">
              <a:extLst>
                <a:ext uri="{FF2B5EF4-FFF2-40B4-BE49-F238E27FC236}">
                  <a16:creationId xmlns:a16="http://schemas.microsoft.com/office/drawing/2014/main" id="{4E22827E-9E6D-0479-4BCF-123C30A92232}"/>
                </a:ext>
              </a:extLst>
            </p:cNvPr>
            <p:cNvSpPr/>
            <p:nvPr/>
          </p:nvSpPr>
          <p:spPr>
            <a:xfrm>
              <a:off x="1065069" y="2124870"/>
              <a:ext cx="1003365" cy="29491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638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Аналитик-</a:t>
              </a:r>
            </a:p>
            <a:p>
              <a:pPr algn="ctr"/>
              <a:r>
                <a:rPr lang="ru-RU" altLang="zh-CN" sz="2638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Разработчик  </a:t>
              </a:r>
              <a:endParaRPr lang="zh-CN" altLang="en-US" sz="2638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66">
              <a:extLst>
                <a:ext uri="{FF2B5EF4-FFF2-40B4-BE49-F238E27FC236}">
                  <a16:creationId xmlns:a16="http://schemas.microsoft.com/office/drawing/2014/main" id="{1DB447E0-FC07-EE49-D203-4906211C6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005" y="2577131"/>
              <a:ext cx="1361474" cy="3778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30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Студент 2-го курса Политехнического института</a:t>
              </a:r>
            </a:p>
          </p:txBody>
        </p:sp>
      </p:grpSp>
      <p:sp>
        <p:nvSpPr>
          <p:cNvPr id="5" name="文本框 66">
            <a:extLst>
              <a:ext uri="{FF2B5EF4-FFF2-40B4-BE49-F238E27FC236}">
                <a16:creationId xmlns:a16="http://schemas.microsoft.com/office/drawing/2014/main" id="{0485DCC5-3DBD-3D31-9B7E-55DD6B3E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88490" y="7703204"/>
            <a:ext cx="3126962" cy="8030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3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2-го курса </a:t>
            </a:r>
            <a:r>
              <a:rPr lang="ru-RU" altLang="zh-CN" sz="2309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ИБХИ</a:t>
            </a:r>
          </a:p>
        </p:txBody>
      </p:sp>
    </p:spTree>
    <p:extLst>
      <p:ext uri="{BB962C8B-B14F-4D97-AF65-F5344CB8AC3E}">
        <p14:creationId xmlns:p14="http://schemas.microsoft.com/office/powerpoint/2010/main" val="284341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2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4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8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9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</a:t>
            </a:r>
            <a:r>
              <a:rPr lang="ru-RU" sz="2800" dirty="0"/>
              <a:t>916 027-54-95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s244335@std.novsu.ru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9644</TotalTime>
  <Words>310</Words>
  <Application>Microsoft Office PowerPoint</Application>
  <PresentationFormat>Произвольный</PresentationFormat>
  <Paragraphs>50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DengXian (Основной текст)</vt:lpstr>
      <vt:lpstr>Times New Roman</vt:lpstr>
      <vt:lpstr>YS Text</vt:lpstr>
      <vt:lpstr>ОБЛОЖКИ</vt:lpstr>
      <vt:lpstr>РАЗДЕЛИТЕЛИ</vt:lpstr>
      <vt:lpstr>Материалы для изготовления ножевых исполнительных органов проходческого агрегата в условиях ликвидации чрезвычайных ситуаций природного и техногенного характера </vt:lpstr>
      <vt:lpstr>Актуальность проекта</vt:lpstr>
      <vt:lpstr>Основные критерии для выбора материала</vt:lpstr>
      <vt:lpstr>Презентация PowerPoint</vt:lpstr>
      <vt:lpstr>Презентация PowerPoint</vt:lpstr>
      <vt:lpstr>Рынок</vt:lpstr>
      <vt:lpstr>Бизнес-модель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Dnk</cp:lastModifiedBy>
  <cp:revision>265</cp:revision>
  <dcterms:created xsi:type="dcterms:W3CDTF">2021-03-01T12:07:13Z</dcterms:created>
  <dcterms:modified xsi:type="dcterms:W3CDTF">2022-12-02T07:58:35Z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