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7" r:id="rId2"/>
    <p:sldId id="307" r:id="rId3"/>
    <p:sldId id="299" r:id="rId4"/>
    <p:sldId id="300" r:id="rId5"/>
    <p:sldId id="311" r:id="rId6"/>
    <p:sldId id="301" r:id="rId7"/>
    <p:sldId id="309" r:id="rId8"/>
    <p:sldId id="313" r:id="rId9"/>
    <p:sldId id="314" r:id="rId10"/>
    <p:sldId id="312" r:id="rId11"/>
    <p:sldId id="315" r:id="rId12"/>
    <p:sldId id="267" r:id="rId13"/>
    <p:sldId id="306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F54"/>
    <a:srgbClr val="089CD5"/>
    <a:srgbClr val="8FAADD"/>
    <a:srgbClr val="FF9400"/>
    <a:srgbClr val="F1A600"/>
    <a:srgbClr val="05B0F0"/>
    <a:srgbClr val="B7A0DE"/>
    <a:srgbClr val="F7F9EB"/>
    <a:srgbClr val="C9C8DB"/>
    <a:srgbClr val="7C97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398"/>
    <p:restoredTop sz="94700"/>
  </p:normalViewPr>
  <p:slideViewPr>
    <p:cSldViewPr snapToGrid="0">
      <p:cViewPr>
        <p:scale>
          <a:sx n="77" d="100"/>
          <a:sy n="77" d="100"/>
        </p:scale>
        <p:origin x="2216" y="8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bogdanroor/Downloads/&#1043;&#1088;&#1072;&#1092;&#1080;&#1082;&#1080;%20&#1076;&#1083;&#1103;%20&#1089;&#1083;&#1072;&#1080;&#774;&#1076;&#1072;%20-%20&#1060;&#1048;&#1053;&#1040;&#1053;&#1057;&#1067;%20(1)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bogdanroor/Downloads/&#1043;&#1088;&#1072;&#1092;&#1080;&#1082;&#1080;%20&#1076;&#1083;&#1103;%20&#1089;&#1083;&#1072;&#1080;&#774;&#1076;&#1072;%20-%20&#1060;&#1048;&#1053;&#1040;&#1053;&#1057;&#1067;%20(1)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spPr>
            <a:solidFill>
              <a:srgbClr val="709DD3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'Слайд 9'!$C$20:$C$24</c:f>
              <c:strCache>
                <c:ptCount val="5"/>
                <c:pt idx="0">
                  <c:v>1 год</c:v>
                </c:pt>
                <c:pt idx="1">
                  <c:v>2 год</c:v>
                </c:pt>
                <c:pt idx="2">
                  <c:v>3 год</c:v>
                </c:pt>
                <c:pt idx="3">
                  <c:v>4 год</c:v>
                </c:pt>
                <c:pt idx="4">
                  <c:v>5 год</c:v>
                </c:pt>
              </c:strCache>
            </c:strRef>
          </c:cat>
          <c:val>
            <c:numRef>
              <c:f>'Слайд 9'!$D$20:$D$24</c:f>
              <c:numCache>
                <c:formatCode>#\ ##0.0_ ;[Red]\-#\ ##0.0\ </c:formatCode>
                <c:ptCount val="5"/>
                <c:pt idx="0">
                  <c:v>7.77</c:v>
                </c:pt>
                <c:pt idx="1">
                  <c:v>10.92</c:v>
                </c:pt>
                <c:pt idx="2">
                  <c:v>10.92</c:v>
                </c:pt>
                <c:pt idx="3">
                  <c:v>10.92</c:v>
                </c:pt>
                <c:pt idx="4">
                  <c:v>10.92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72-7C4F-BF14-0447853A7180}"/>
            </c:ext>
          </c:extLst>
        </c:ser>
        <c:ser>
          <c:idx val="1"/>
          <c:order val="1"/>
          <c:spPr>
            <a:solidFill>
              <a:srgbClr val="009882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'Слайд 9'!$C$20:$C$24</c:f>
              <c:strCache>
                <c:ptCount val="5"/>
                <c:pt idx="0">
                  <c:v>1 год</c:v>
                </c:pt>
                <c:pt idx="1">
                  <c:v>2 год</c:v>
                </c:pt>
                <c:pt idx="2">
                  <c:v>3 год</c:v>
                </c:pt>
                <c:pt idx="3">
                  <c:v>4 год</c:v>
                </c:pt>
                <c:pt idx="4">
                  <c:v>5 год</c:v>
                </c:pt>
              </c:strCache>
            </c:strRef>
          </c:cat>
          <c:val>
            <c:numRef>
              <c:f>'Слайд 9'!$E$20:$E$24</c:f>
              <c:numCache>
                <c:formatCode>#\ ##0.0_ ;[Red]\-#\ ##0.0\ </c:formatCode>
                <c:ptCount val="5"/>
                <c:pt idx="0">
                  <c:v>2.5859999999999999</c:v>
                </c:pt>
                <c:pt idx="1">
                  <c:v>4.2290000000000001</c:v>
                </c:pt>
                <c:pt idx="2">
                  <c:v>4.2290000000000001</c:v>
                </c:pt>
                <c:pt idx="3">
                  <c:v>4.2290000000000001</c:v>
                </c:pt>
                <c:pt idx="4">
                  <c:v>4.2290000000000001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172-7C4F-BF14-0447853A718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602278959"/>
        <c:axId val="617063423"/>
      </c:barChart>
      <c:catAx>
        <c:axId val="60227895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ru-RU"/>
          </a:p>
        </c:txPr>
        <c:crossAx val="617063423"/>
        <c:crosses val="autoZero"/>
        <c:auto val="1"/>
        <c:lblAlgn val="ctr"/>
        <c:lblOffset val="100"/>
        <c:noMultiLvlLbl val="0"/>
      </c:catAx>
      <c:valAx>
        <c:axId val="617063423"/>
        <c:scaling>
          <c:orientation val="minMax"/>
        </c:scaling>
        <c:delete val="1"/>
        <c:axPos val="l"/>
        <c:numFmt formatCode="#\ ##0.0_ ;[Red]\-#\ ##0.0\ " sourceLinked="1"/>
        <c:majorTickMark val="none"/>
        <c:minorTickMark val="none"/>
        <c:tickLblPos val="nextTo"/>
        <c:crossAx val="60227895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1587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spPr>
            <a:solidFill>
              <a:srgbClr val="709DD3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'Слайд 9'!$C$20:$C$24</c:f>
              <c:strCache>
                <c:ptCount val="5"/>
                <c:pt idx="0">
                  <c:v>1 год</c:v>
                </c:pt>
                <c:pt idx="1">
                  <c:v>2 год</c:v>
                </c:pt>
                <c:pt idx="2">
                  <c:v>3 год</c:v>
                </c:pt>
                <c:pt idx="3">
                  <c:v>4 год</c:v>
                </c:pt>
                <c:pt idx="4">
                  <c:v>5 год</c:v>
                </c:pt>
              </c:strCache>
            </c:strRef>
          </c:cat>
          <c:val>
            <c:numRef>
              <c:f>'Слайд 9'!$D$20:$D$24</c:f>
              <c:numCache>
                <c:formatCode>#\ ##0.0_ ;[Red]\-#\ ##0.0\ </c:formatCode>
                <c:ptCount val="5"/>
                <c:pt idx="0">
                  <c:v>7.77</c:v>
                </c:pt>
                <c:pt idx="1">
                  <c:v>10.92</c:v>
                </c:pt>
                <c:pt idx="2">
                  <c:v>10.92</c:v>
                </c:pt>
                <c:pt idx="3">
                  <c:v>10.92</c:v>
                </c:pt>
                <c:pt idx="4">
                  <c:v>10.92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B9-3246-88E6-5D40EE0A9F25}"/>
            </c:ext>
          </c:extLst>
        </c:ser>
        <c:ser>
          <c:idx val="1"/>
          <c:order val="1"/>
          <c:spPr>
            <a:solidFill>
              <a:srgbClr val="009882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'Слайд 9'!$C$20:$C$24</c:f>
              <c:strCache>
                <c:ptCount val="5"/>
                <c:pt idx="0">
                  <c:v>1 год</c:v>
                </c:pt>
                <c:pt idx="1">
                  <c:v>2 год</c:v>
                </c:pt>
                <c:pt idx="2">
                  <c:v>3 год</c:v>
                </c:pt>
                <c:pt idx="3">
                  <c:v>4 год</c:v>
                </c:pt>
                <c:pt idx="4">
                  <c:v>5 год</c:v>
                </c:pt>
              </c:strCache>
            </c:strRef>
          </c:cat>
          <c:val>
            <c:numRef>
              <c:f>'Слайд 9'!$E$20:$E$24</c:f>
              <c:numCache>
                <c:formatCode>#\ ##0.0_ ;[Red]\-#\ ##0.0\ </c:formatCode>
                <c:ptCount val="5"/>
                <c:pt idx="0">
                  <c:v>2.5859999999999999</c:v>
                </c:pt>
                <c:pt idx="1">
                  <c:v>4.2290000000000001</c:v>
                </c:pt>
                <c:pt idx="2">
                  <c:v>4.2290000000000001</c:v>
                </c:pt>
                <c:pt idx="3">
                  <c:v>4.2290000000000001</c:v>
                </c:pt>
                <c:pt idx="4">
                  <c:v>4.2290000000000001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1B9-3246-88E6-5D40EE0A9F2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602278959"/>
        <c:axId val="617063423"/>
      </c:barChart>
      <c:catAx>
        <c:axId val="60227895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ru-RU"/>
          </a:p>
        </c:txPr>
        <c:crossAx val="617063423"/>
        <c:crosses val="autoZero"/>
        <c:auto val="1"/>
        <c:lblAlgn val="ctr"/>
        <c:lblOffset val="100"/>
        <c:noMultiLvlLbl val="0"/>
      </c:catAx>
      <c:valAx>
        <c:axId val="617063423"/>
        <c:scaling>
          <c:orientation val="minMax"/>
        </c:scaling>
        <c:delete val="1"/>
        <c:axPos val="l"/>
        <c:numFmt formatCode="#\ ##0.0_ ;[Red]\-#\ ##0.0\ " sourceLinked="1"/>
        <c:majorTickMark val="none"/>
        <c:minorTickMark val="none"/>
        <c:tickLblPos val="nextTo"/>
        <c:crossAx val="60227895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1587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4B9D63-FA1F-4244-99D4-D09A3FE30795}" type="datetimeFigureOut">
              <a:rPr lang="ru-RU" smtClean="0"/>
              <a:t>29.09.2024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2F6947-3595-1346-B4C6-F03FE3D541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2735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2F6947-3595-1346-B4C6-F03FE3D54119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66234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2F6947-3595-1346-B4C6-F03FE3D54119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20103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2F6947-3595-1346-B4C6-F03FE3D54119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32685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2F6947-3595-1346-B4C6-F03FE3D54119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56563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34D044-2999-8082-1237-2F8C5C9743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073D7FF9-ADFD-3EFF-F021-19702CA9A0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6797B426-6A0F-DF3B-D0D5-33CF4DFB27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26536E8-CAB1-6603-4219-2A8951087C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2F6947-3595-1346-B4C6-F03FE3D54119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17551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3C492C-039C-96AB-D5C1-4B2F168E34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B0961C12-1593-A049-44F2-A28845755F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BEDC2A39-0023-C6BD-45AB-9698F06173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7493BA3-73CF-532D-10BA-E8071A07D0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2F6947-3595-1346-B4C6-F03FE3D54119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44279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50C4AD-E6E9-3928-7339-9AA3955CBC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C899756C-4054-8A54-0C65-7D855767BB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BC79143F-5857-7B21-1F1F-ADB6EFBE63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B84098C-956F-76FF-4FE3-CF542EA057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2F6947-3595-1346-B4C6-F03FE3D54119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86390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2F6947-3595-1346-B4C6-F03FE3D54119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68266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DCD66F-21AE-4303-3F50-9E349FA932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213E721-DBA5-C1B8-FE10-B489E8C538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FF91C13-0206-5886-93CA-7A41351F8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19B37-196D-934A-B4BA-577DE7290567}" type="datetimeFigureOut">
              <a:rPr lang="ru-RU" smtClean="0"/>
              <a:t>29.09.2024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C51A40-FC9A-BBF4-E63C-3A6625DAD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BA5B7B-10E5-2CBB-B5E8-EE797809FA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80E35-A10C-7246-BF1A-0E35E2D928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6004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DA012D-41A1-3BF8-699A-F42346455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069E12-1E7A-B582-441B-E389FD3738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3B0B03E-F9B5-EECC-6C38-50EC49F3F5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19B37-196D-934A-B4BA-577DE7290567}" type="datetimeFigureOut">
              <a:rPr lang="ru-RU" smtClean="0"/>
              <a:t>29.09.2024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5FB23F1-3D9E-7591-7E5B-B032B844A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BE7E8C2-0639-A07C-ACA5-3F360F5FD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80E35-A10C-7246-BF1A-0E35E2D928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36654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903BC3-B839-6EFC-DB2E-4BE37348F6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31045AD-074E-E41E-D695-AC93F0E96B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3F29C53-E3AF-9997-58A7-7DDB9D45C0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19B37-196D-934A-B4BA-577DE7290567}" type="datetimeFigureOut">
              <a:rPr lang="ru-RU" smtClean="0"/>
              <a:t>29.09.2024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544909F-6AF4-8A20-9343-48F781CAB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9752713-7B70-08C3-A53C-5C07DA638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80E35-A10C-7246-BF1A-0E35E2D928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1817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6847B9-5B64-F666-CAC7-B57595A9E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9BA30AB-3028-7C8C-53C7-DE4A6AF46A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147A846-C8BC-F1B9-D977-93E3AE2E57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D5747F7-37BF-9C80-A14E-BF53E4EB3A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19B37-196D-934A-B4BA-577DE7290567}" type="datetimeFigureOut">
              <a:rPr lang="ru-RU" smtClean="0"/>
              <a:t>29.09.2024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992BA74-1527-2240-477E-A82C195554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EE88566-F965-37EE-56DE-93F92D38C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80E35-A10C-7246-BF1A-0E35E2D928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95443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CCCB0D-A794-12C9-5CA0-6066063187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675B9F7-E753-FDD7-C817-D377DDB241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85E6411-5A38-C715-8C9D-21FC9BC792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D3FEF7D-4C75-B440-FFDE-361DAB74AC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7285713-5F80-D0AE-7CCB-7A3E0BE8BD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9BECEA6-85AE-0030-5F2D-2208232CC4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19B37-196D-934A-B4BA-577DE7290567}" type="datetimeFigureOut">
              <a:rPr lang="ru-RU" smtClean="0"/>
              <a:t>29.09.2024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724D1A2-6D9B-7557-DCAB-EF07DB620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AB4B153-AE9E-6A93-330C-7AD0CDC1F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80E35-A10C-7246-BF1A-0E35E2D928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75389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D9176C-42D7-C617-D5EF-8DDD0B9E7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25B8B66-53DC-1D3C-E15A-E06E930232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19B37-196D-934A-B4BA-577DE7290567}" type="datetimeFigureOut">
              <a:rPr lang="ru-RU" smtClean="0"/>
              <a:t>29.09.2024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28DA7FC-6E30-C68F-C5A9-2C384A16A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13BDD58-B31B-70C6-FE80-68574426F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80E35-A10C-7246-BF1A-0E35E2D928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4172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AF4DE16-680B-FF4F-0E52-B68E3093A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19B37-196D-934A-B4BA-577DE7290567}" type="datetimeFigureOut">
              <a:rPr lang="ru-RU" smtClean="0"/>
              <a:t>29.09.2024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B755799-3690-2E83-1F08-302C3E718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539A0DA-7F6C-4F88-4FC2-B7AB9E26E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80E35-A10C-7246-BF1A-0E35E2D928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4262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CD2F2B-E06D-8DEA-8560-94C87D01E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CF9103E-8967-6F36-8FC8-8DE0D111F1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2BA9849-812B-BF03-2950-45A4C061BD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2858DF0-FF2C-CB09-4FCC-CC7D1B7C3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19B37-196D-934A-B4BA-577DE7290567}" type="datetimeFigureOut">
              <a:rPr lang="ru-RU" smtClean="0"/>
              <a:t>29.09.2024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3FFEFDE-5F6B-9473-0262-A33D9BBB73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0191359-54AD-CF4B-28DF-6140E9771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80E35-A10C-7246-BF1A-0E35E2D928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1970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A1E604-02D4-6E9A-CA5C-0D24CC6D2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AF0549A-C45C-ADB5-EBDC-966DB02FA8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06F0367-06B2-E849-A05C-15E36BC594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F711677-6601-1FBA-E33A-C0E5A07DC4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19B37-196D-934A-B4BA-577DE7290567}" type="datetimeFigureOut">
              <a:rPr lang="ru-RU" smtClean="0"/>
              <a:t>29.09.2024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AC533A6-BA17-17B7-659A-2D9EFC51F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7D5F2E2-70A4-6C1A-3221-C24741999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80E35-A10C-7246-BF1A-0E35E2D928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68069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A22D3E-073C-F265-D1C6-B162B0A0C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E9AC831-FA9A-A72B-DB94-CDFDB9241D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8C97548-C55F-4AB7-0D17-F03D758770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19B37-196D-934A-B4BA-577DE7290567}" type="datetimeFigureOut">
              <a:rPr lang="ru-RU" smtClean="0"/>
              <a:t>29.09.2024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BAB7226-D0FF-FC02-A810-E00C189E4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5A44F90-383F-8C46-A7C3-CECC2CA29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80E35-A10C-7246-BF1A-0E35E2D928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8727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FA74212-4DFC-7D0D-9E26-0BADA34DCB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67FB0C9-F3BC-5D4D-0D05-54B513DBA2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5938491-0A94-D48B-8079-3A37D1799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19B37-196D-934A-B4BA-577DE7290567}" type="datetimeFigureOut">
              <a:rPr lang="ru-RU" smtClean="0"/>
              <a:t>29.09.2024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3042B5B-3BD7-6E22-6B22-267D29BA17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59BC0CD-17E3-8429-E697-7CBB85AC8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80E35-A10C-7246-BF1A-0E35E2D928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5809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Автор и дата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0670" y="5929931"/>
            <a:ext cx="10985502" cy="3184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800" b="1"/>
            </a:lvl1pPr>
          </a:lstStyle>
          <a:p>
            <a:r>
              <a:t>Автор и дата</a:t>
            </a:r>
          </a:p>
        </p:txBody>
      </p:sp>
      <p:sp>
        <p:nvSpPr>
          <p:cNvPr id="12" name="Заголовок презентации"/>
          <p:cNvSpPr txBox="1">
            <a:spLocks noGrp="1"/>
          </p:cNvSpPr>
          <p:nvPr>
            <p:ph type="title" hasCustomPrompt="1"/>
          </p:nvPr>
        </p:nvSpPr>
        <p:spPr>
          <a:xfrm>
            <a:off x="603248" y="1287495"/>
            <a:ext cx="10985502" cy="2324101"/>
          </a:xfrm>
          <a:prstGeom prst="rect">
            <a:avLst/>
          </a:prstGeom>
        </p:spPr>
        <p:txBody>
          <a:bodyPr anchor="b"/>
          <a:lstStyle>
            <a:lvl1pPr>
              <a:defRPr sz="5800" spc="-116"/>
            </a:lvl1pPr>
          </a:lstStyle>
          <a:p>
            <a:r>
              <a:t>Заголовок презентации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00671" y="3611595"/>
            <a:ext cx="10985501" cy="952501"/>
          </a:xfrm>
          <a:prstGeom prst="rect">
            <a:avLst/>
          </a:prstGeom>
        </p:spPr>
        <p:txBody>
          <a:bodyPr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  <a:lvl2pPr marL="0" indent="2286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2pPr>
            <a:lvl3pPr marL="0" indent="4572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3pPr>
            <a:lvl4pPr marL="0" indent="6858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4pPr>
            <a:lvl5pPr marL="0" indent="9144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5pPr>
          </a:lstStyle>
          <a:p>
            <a:r>
              <a:t>Подзаголовок презентации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21417722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Заголовок слайда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Заголовок слайда</a:t>
            </a:r>
          </a:p>
        </p:txBody>
      </p:sp>
      <p:sp>
        <p:nvSpPr>
          <p:cNvPr id="43" name="Подзаголовок слайда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3250" y="1186481"/>
            <a:ext cx="10985500" cy="4673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</a:lstStyle>
          <a:p>
            <a:r>
              <a:t>Подзаголовок слайда</a:t>
            </a:r>
          </a:p>
        </p:txBody>
      </p:sp>
      <p:sp>
        <p:nvSpPr>
          <p:cNvPr id="44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пункта на слайде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77154230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EA06DE-8EC5-1D51-991B-E776998FA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608D291-1877-694D-DE07-2723C6E05D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CEC78F1-D1F4-25F9-2DD3-FD7F50F509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B19B37-196D-934A-B4BA-577DE7290567}" type="datetimeFigureOut">
              <a:rPr lang="ru-RU" smtClean="0"/>
              <a:t>29.09.2024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9C254BC-7473-AEF0-8EEE-3C98211117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87781E-FE1F-640F-6E1A-24639798D3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C80E35-A10C-7246-BF1A-0E35E2D928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822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4.png"/><Relationship Id="rId7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6.jp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chart" Target="../charts/char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19.png"/><Relationship Id="rId3" Type="http://schemas.openxmlformats.org/officeDocument/2006/relationships/image" Target="../media/image16.svg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17" Type="http://schemas.openxmlformats.org/officeDocument/2006/relationships/image" Target="../media/image22.png"/><Relationship Id="rId2" Type="http://schemas.openxmlformats.org/officeDocument/2006/relationships/image" Target="../media/image15.png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svg"/><Relationship Id="rId15" Type="http://schemas.openxmlformats.org/officeDocument/2006/relationships/image" Target="../media/image23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Relationship Id="rId1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8.tif"/><Relationship Id="rId5" Type="http://schemas.openxmlformats.org/officeDocument/2006/relationships/image" Target="../media/image47.png"/><Relationship Id="rId4" Type="http://schemas.openxmlformats.org/officeDocument/2006/relationships/image" Target="../media/image46.t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6.ti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5.jpe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Куратор проекта: Нуриева Наталья Сергеевна - д.м.н, профессор, Проректор по стратегическому развитию, науке и инновациям…"/>
          <p:cNvSpPr txBox="1"/>
          <p:nvPr/>
        </p:nvSpPr>
        <p:spPr>
          <a:xfrm>
            <a:off x="295233" y="5147438"/>
            <a:ext cx="10477542" cy="12824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>
            <a:spAutoFit/>
          </a:bodyPr>
          <a:lstStyle/>
          <a:p>
            <a:pPr>
              <a:defRPr sz="3400"/>
            </a:pPr>
            <a:r>
              <a:rPr sz="1600" b="1" dirty="0" err="1">
                <a:solidFill>
                  <a:srgbClr val="001F5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Куратор</a:t>
            </a:r>
            <a:r>
              <a:rPr sz="1600" b="1" dirty="0">
                <a:solidFill>
                  <a:srgbClr val="001F5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sz="1600" b="1" dirty="0" err="1">
                <a:solidFill>
                  <a:srgbClr val="001F5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проекта</a:t>
            </a:r>
            <a:r>
              <a:rPr sz="1600" b="1" dirty="0">
                <a:solidFill>
                  <a:srgbClr val="001F5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: </a:t>
            </a:r>
            <a:r>
              <a:rPr sz="1600" b="1" dirty="0" err="1">
                <a:solidFill>
                  <a:srgbClr val="001F5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Нуриева</a:t>
            </a:r>
            <a:r>
              <a:rPr sz="1600" b="1" dirty="0">
                <a:solidFill>
                  <a:srgbClr val="001F5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sz="1600" b="1" dirty="0" err="1">
                <a:solidFill>
                  <a:srgbClr val="001F5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Наталья</a:t>
            </a:r>
            <a:r>
              <a:rPr sz="1600" b="1" dirty="0">
                <a:solidFill>
                  <a:srgbClr val="001F5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sz="1600" b="1" dirty="0" err="1">
                <a:solidFill>
                  <a:srgbClr val="001F5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Сергеевна</a:t>
            </a:r>
            <a:r>
              <a:rPr sz="1600" b="1" dirty="0">
                <a:solidFill>
                  <a:srgbClr val="001F5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- </a:t>
            </a:r>
            <a:r>
              <a:rPr sz="1600" b="1" dirty="0" err="1">
                <a:solidFill>
                  <a:srgbClr val="001F5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д.м.н</a:t>
            </a:r>
            <a:r>
              <a:rPr sz="1600" b="1" dirty="0">
                <a:solidFill>
                  <a:srgbClr val="001F5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</a:t>
            </a:r>
            <a:r>
              <a:rPr sz="1600" b="1" dirty="0" err="1">
                <a:solidFill>
                  <a:srgbClr val="001F5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профессор</a:t>
            </a:r>
            <a:r>
              <a:rPr sz="1600" b="1" dirty="0">
                <a:solidFill>
                  <a:srgbClr val="001F5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</a:t>
            </a:r>
            <a:r>
              <a:rPr lang="ru-RU" sz="1600" b="1" dirty="0">
                <a:solidFill>
                  <a:srgbClr val="001F5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п</a:t>
            </a:r>
            <a:r>
              <a:rPr sz="1600" b="1" dirty="0" err="1">
                <a:solidFill>
                  <a:srgbClr val="001F5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роректор</a:t>
            </a:r>
            <a:r>
              <a:rPr sz="1600" b="1" dirty="0">
                <a:solidFill>
                  <a:srgbClr val="001F5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sz="1600" b="1" dirty="0" err="1">
                <a:solidFill>
                  <a:srgbClr val="001F5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по</a:t>
            </a:r>
            <a:r>
              <a:rPr sz="1600" b="1" dirty="0">
                <a:solidFill>
                  <a:srgbClr val="001F5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sz="1600" b="1" dirty="0" err="1">
                <a:solidFill>
                  <a:srgbClr val="001F5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стратегическому</a:t>
            </a:r>
            <a:r>
              <a:rPr sz="1600" b="1" dirty="0">
                <a:solidFill>
                  <a:srgbClr val="001F5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sz="1600" b="1" dirty="0" err="1">
                <a:solidFill>
                  <a:srgbClr val="001F5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развитию</a:t>
            </a:r>
            <a:r>
              <a:rPr sz="1600" b="1" dirty="0">
                <a:solidFill>
                  <a:srgbClr val="001F5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</a:t>
            </a:r>
            <a:r>
              <a:rPr sz="1600" b="1" dirty="0" err="1">
                <a:solidFill>
                  <a:srgbClr val="001F5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науке</a:t>
            </a:r>
            <a:r>
              <a:rPr sz="1600" b="1" dirty="0">
                <a:solidFill>
                  <a:srgbClr val="001F5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sz="1600" b="1" dirty="0" err="1">
                <a:solidFill>
                  <a:srgbClr val="001F5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и</a:t>
            </a:r>
            <a:r>
              <a:rPr sz="1600" b="1" dirty="0">
                <a:solidFill>
                  <a:srgbClr val="001F5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sz="1600" b="1" dirty="0" err="1">
                <a:solidFill>
                  <a:srgbClr val="001F5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инновациям</a:t>
            </a:r>
            <a:r>
              <a:rPr sz="1600" b="1" dirty="0">
                <a:solidFill>
                  <a:srgbClr val="001F5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ru-RU" sz="1600" b="1" dirty="0">
                <a:solidFill>
                  <a:srgbClr val="001F5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ЮУГМУ. </a:t>
            </a:r>
            <a:endParaRPr sz="1600" b="1" dirty="0">
              <a:solidFill>
                <a:srgbClr val="001F54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>
              <a:defRPr sz="3400"/>
            </a:pPr>
            <a:endParaRPr lang="ru-RU" sz="1600" b="1" dirty="0">
              <a:solidFill>
                <a:srgbClr val="001F54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>
              <a:defRPr sz="3400"/>
            </a:pPr>
            <a:r>
              <a:rPr sz="1600" b="1" dirty="0" err="1">
                <a:solidFill>
                  <a:srgbClr val="001F5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Команда</a:t>
            </a:r>
            <a:r>
              <a:rPr sz="1600" b="1" dirty="0">
                <a:solidFill>
                  <a:srgbClr val="001F5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: </a:t>
            </a:r>
            <a:r>
              <a:rPr sz="1600" b="1" dirty="0" err="1">
                <a:solidFill>
                  <a:srgbClr val="001F5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Роор</a:t>
            </a:r>
            <a:r>
              <a:rPr sz="1600" b="1" dirty="0">
                <a:solidFill>
                  <a:srgbClr val="001F5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sz="1600" b="1" dirty="0" err="1">
                <a:solidFill>
                  <a:srgbClr val="001F5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Богдан</a:t>
            </a:r>
            <a:r>
              <a:rPr sz="1600" b="1" dirty="0">
                <a:solidFill>
                  <a:srgbClr val="001F5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sz="1600" b="1" dirty="0" err="1">
                <a:solidFill>
                  <a:srgbClr val="001F5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Александрович</a:t>
            </a:r>
            <a:r>
              <a:rPr sz="1600" b="1" dirty="0">
                <a:solidFill>
                  <a:srgbClr val="001F5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br>
              <a:rPr sz="1600" b="1" dirty="0">
                <a:solidFill>
                  <a:srgbClr val="001F5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sz="1600" b="1" dirty="0">
                <a:solidFill>
                  <a:srgbClr val="001F5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                </a:t>
            </a:r>
            <a:r>
              <a:rPr sz="1600" b="1" dirty="0" err="1">
                <a:solidFill>
                  <a:srgbClr val="001F5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Коротин</a:t>
            </a:r>
            <a:r>
              <a:rPr sz="1600" b="1" dirty="0">
                <a:solidFill>
                  <a:srgbClr val="001F5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sz="1600" b="1" dirty="0" err="1">
                <a:solidFill>
                  <a:srgbClr val="001F5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Матвей</a:t>
            </a:r>
            <a:r>
              <a:rPr sz="1600" b="1" dirty="0">
                <a:solidFill>
                  <a:srgbClr val="001F5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sz="1600" b="1" dirty="0" err="1">
                <a:solidFill>
                  <a:srgbClr val="001F5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Сергеевич</a:t>
            </a:r>
            <a:r>
              <a:rPr sz="1600" b="1" dirty="0">
                <a:solidFill>
                  <a:srgbClr val="001F5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75682FD5-FA96-5D21-9540-052F3816C0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126" y="1849781"/>
            <a:ext cx="11298053" cy="2837580"/>
          </a:xfrm>
          <a:effectLst/>
        </p:spPr>
        <p:txBody>
          <a:bodyPr>
            <a:normAutofit fontScale="90000"/>
          </a:bodyPr>
          <a:lstStyle/>
          <a:p>
            <a:pPr algn="ctr"/>
            <a:br>
              <a:rPr lang="ru-RU" sz="6950" dirty="0"/>
            </a:br>
            <a:r>
              <a:rPr lang="ru-RU" sz="6950" b="1" dirty="0">
                <a:solidFill>
                  <a:srgbClr val="001F5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«Челябинец-1»</a:t>
            </a:r>
            <a:br>
              <a:rPr lang="ru-RU" sz="3350" b="1" dirty="0">
                <a:solidFill>
                  <a:srgbClr val="001F5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ru-RU" sz="4850" b="1" dirty="0">
                <a:solidFill>
                  <a:srgbClr val="001F5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Ультрафиолетовая камера отверждения 3D-моделей</a:t>
            </a:r>
            <a:endParaRPr lang="ru-RU" sz="6950" b="1" dirty="0">
              <a:solidFill>
                <a:srgbClr val="001F54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319DF8D-AA87-77C7-D48C-62EE6B8F2A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0842" y="-232150"/>
            <a:ext cx="6544877" cy="2186209"/>
          </a:xfrm>
          <a:prstGeom prst="rect">
            <a:avLst/>
          </a:prstGeom>
        </p:spPr>
      </p:pic>
      <p:sp>
        <p:nvSpPr>
          <p:cNvPr id="16" name="Полилиния 15">
            <a:extLst>
              <a:ext uri="{FF2B5EF4-FFF2-40B4-BE49-F238E27FC236}">
                <a16:creationId xmlns:a16="http://schemas.microsoft.com/office/drawing/2014/main" id="{1A741F09-0A24-F073-94B9-F7922CFADCFB}"/>
              </a:ext>
            </a:extLst>
          </p:cNvPr>
          <p:cNvSpPr/>
          <p:nvPr/>
        </p:nvSpPr>
        <p:spPr>
          <a:xfrm>
            <a:off x="9545053" y="-186510"/>
            <a:ext cx="2951747" cy="1229340"/>
          </a:xfrm>
          <a:custGeom>
            <a:avLst/>
            <a:gdLst>
              <a:gd name="connsiteX0" fmla="*/ 0 w 2951747"/>
              <a:gd name="connsiteY0" fmla="*/ 0 h 1229340"/>
              <a:gd name="connsiteX1" fmla="*/ 625642 w 2951747"/>
              <a:gd name="connsiteY1" fmla="*/ 1219200 h 1229340"/>
              <a:gd name="connsiteX2" fmla="*/ 2951747 w 2951747"/>
              <a:gd name="connsiteY2" fmla="*/ 577516 h 1229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1747" h="1229340">
                <a:moveTo>
                  <a:pt x="0" y="0"/>
                </a:moveTo>
                <a:cubicBezTo>
                  <a:pt x="66842" y="561473"/>
                  <a:pt x="133684" y="1122947"/>
                  <a:pt x="625642" y="1219200"/>
                </a:cubicBezTo>
                <a:cubicBezTo>
                  <a:pt x="1117600" y="1315453"/>
                  <a:pt x="2489200" y="697832"/>
                  <a:pt x="2951747" y="577516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олилиния 16">
            <a:extLst>
              <a:ext uri="{FF2B5EF4-FFF2-40B4-BE49-F238E27FC236}">
                <a16:creationId xmlns:a16="http://schemas.microsoft.com/office/drawing/2014/main" id="{17EA1F74-BAD8-A3C0-5A3B-2960D70905D4}"/>
              </a:ext>
            </a:extLst>
          </p:cNvPr>
          <p:cNvSpPr/>
          <p:nvPr/>
        </p:nvSpPr>
        <p:spPr>
          <a:xfrm>
            <a:off x="9424737" y="0"/>
            <a:ext cx="2951747" cy="1229340"/>
          </a:xfrm>
          <a:custGeom>
            <a:avLst/>
            <a:gdLst>
              <a:gd name="connsiteX0" fmla="*/ 0 w 2951747"/>
              <a:gd name="connsiteY0" fmla="*/ 0 h 1229340"/>
              <a:gd name="connsiteX1" fmla="*/ 625642 w 2951747"/>
              <a:gd name="connsiteY1" fmla="*/ 1219200 h 1229340"/>
              <a:gd name="connsiteX2" fmla="*/ 2951747 w 2951747"/>
              <a:gd name="connsiteY2" fmla="*/ 577516 h 1229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1747" h="1229340">
                <a:moveTo>
                  <a:pt x="0" y="0"/>
                </a:moveTo>
                <a:cubicBezTo>
                  <a:pt x="66842" y="561473"/>
                  <a:pt x="133684" y="1122947"/>
                  <a:pt x="625642" y="1219200"/>
                </a:cubicBezTo>
                <a:cubicBezTo>
                  <a:pt x="1117600" y="1315453"/>
                  <a:pt x="2489200" y="697832"/>
                  <a:pt x="2951747" y="577516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олилиния 17">
            <a:extLst>
              <a:ext uri="{FF2B5EF4-FFF2-40B4-BE49-F238E27FC236}">
                <a16:creationId xmlns:a16="http://schemas.microsoft.com/office/drawing/2014/main" id="{71D1E885-D14E-D0EE-EC1C-CD6ABB82596A}"/>
              </a:ext>
            </a:extLst>
          </p:cNvPr>
          <p:cNvSpPr/>
          <p:nvPr/>
        </p:nvSpPr>
        <p:spPr>
          <a:xfrm>
            <a:off x="9665369" y="-373020"/>
            <a:ext cx="2951747" cy="1229340"/>
          </a:xfrm>
          <a:custGeom>
            <a:avLst/>
            <a:gdLst>
              <a:gd name="connsiteX0" fmla="*/ 0 w 2951747"/>
              <a:gd name="connsiteY0" fmla="*/ 0 h 1229340"/>
              <a:gd name="connsiteX1" fmla="*/ 625642 w 2951747"/>
              <a:gd name="connsiteY1" fmla="*/ 1219200 h 1229340"/>
              <a:gd name="connsiteX2" fmla="*/ 2951747 w 2951747"/>
              <a:gd name="connsiteY2" fmla="*/ 577516 h 1229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1747" h="1229340">
                <a:moveTo>
                  <a:pt x="0" y="0"/>
                </a:moveTo>
                <a:cubicBezTo>
                  <a:pt x="66842" y="561473"/>
                  <a:pt x="133684" y="1122947"/>
                  <a:pt x="625642" y="1219200"/>
                </a:cubicBezTo>
                <a:cubicBezTo>
                  <a:pt x="1117600" y="1315453"/>
                  <a:pt x="2489200" y="697832"/>
                  <a:pt x="2951747" y="577516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олилиния 18">
            <a:extLst>
              <a:ext uri="{FF2B5EF4-FFF2-40B4-BE49-F238E27FC236}">
                <a16:creationId xmlns:a16="http://schemas.microsoft.com/office/drawing/2014/main" id="{F290F513-84EA-616B-F8A8-9CBACF68FFC3}"/>
              </a:ext>
            </a:extLst>
          </p:cNvPr>
          <p:cNvSpPr/>
          <p:nvPr/>
        </p:nvSpPr>
        <p:spPr>
          <a:xfrm>
            <a:off x="9785685" y="-559530"/>
            <a:ext cx="2951747" cy="1229340"/>
          </a:xfrm>
          <a:custGeom>
            <a:avLst/>
            <a:gdLst>
              <a:gd name="connsiteX0" fmla="*/ 0 w 2951747"/>
              <a:gd name="connsiteY0" fmla="*/ 0 h 1229340"/>
              <a:gd name="connsiteX1" fmla="*/ 625642 w 2951747"/>
              <a:gd name="connsiteY1" fmla="*/ 1219200 h 1229340"/>
              <a:gd name="connsiteX2" fmla="*/ 2951747 w 2951747"/>
              <a:gd name="connsiteY2" fmla="*/ 577516 h 1229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1747" h="1229340">
                <a:moveTo>
                  <a:pt x="0" y="0"/>
                </a:moveTo>
                <a:cubicBezTo>
                  <a:pt x="66842" y="561473"/>
                  <a:pt x="133684" y="1122947"/>
                  <a:pt x="625642" y="1219200"/>
                </a:cubicBezTo>
                <a:cubicBezTo>
                  <a:pt x="1117600" y="1315453"/>
                  <a:pt x="2489200" y="697832"/>
                  <a:pt x="2951747" y="577516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олилиния 19">
            <a:extLst>
              <a:ext uri="{FF2B5EF4-FFF2-40B4-BE49-F238E27FC236}">
                <a16:creationId xmlns:a16="http://schemas.microsoft.com/office/drawing/2014/main" id="{0C4A722E-9C30-2E9C-CD6B-128D906C96BB}"/>
              </a:ext>
            </a:extLst>
          </p:cNvPr>
          <p:cNvSpPr/>
          <p:nvPr/>
        </p:nvSpPr>
        <p:spPr>
          <a:xfrm>
            <a:off x="9906001" y="-746040"/>
            <a:ext cx="2951747" cy="1229340"/>
          </a:xfrm>
          <a:custGeom>
            <a:avLst/>
            <a:gdLst>
              <a:gd name="connsiteX0" fmla="*/ 0 w 2951747"/>
              <a:gd name="connsiteY0" fmla="*/ 0 h 1229340"/>
              <a:gd name="connsiteX1" fmla="*/ 625642 w 2951747"/>
              <a:gd name="connsiteY1" fmla="*/ 1219200 h 1229340"/>
              <a:gd name="connsiteX2" fmla="*/ 2951747 w 2951747"/>
              <a:gd name="connsiteY2" fmla="*/ 577516 h 1229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1747" h="1229340">
                <a:moveTo>
                  <a:pt x="0" y="0"/>
                </a:moveTo>
                <a:cubicBezTo>
                  <a:pt x="66842" y="561473"/>
                  <a:pt x="133684" y="1122947"/>
                  <a:pt x="625642" y="1219200"/>
                </a:cubicBezTo>
                <a:cubicBezTo>
                  <a:pt x="1117600" y="1315453"/>
                  <a:pt x="2489200" y="697832"/>
                  <a:pt x="2951747" y="577516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олилиния 20">
            <a:extLst>
              <a:ext uri="{FF2B5EF4-FFF2-40B4-BE49-F238E27FC236}">
                <a16:creationId xmlns:a16="http://schemas.microsoft.com/office/drawing/2014/main" id="{328B34CC-102F-CD85-5B1C-4BCD1B59DF06}"/>
              </a:ext>
            </a:extLst>
          </p:cNvPr>
          <p:cNvSpPr/>
          <p:nvPr/>
        </p:nvSpPr>
        <p:spPr>
          <a:xfrm>
            <a:off x="10026317" y="-944161"/>
            <a:ext cx="2951747" cy="1229340"/>
          </a:xfrm>
          <a:custGeom>
            <a:avLst/>
            <a:gdLst>
              <a:gd name="connsiteX0" fmla="*/ 0 w 2951747"/>
              <a:gd name="connsiteY0" fmla="*/ 0 h 1229340"/>
              <a:gd name="connsiteX1" fmla="*/ 625642 w 2951747"/>
              <a:gd name="connsiteY1" fmla="*/ 1219200 h 1229340"/>
              <a:gd name="connsiteX2" fmla="*/ 2951747 w 2951747"/>
              <a:gd name="connsiteY2" fmla="*/ 577516 h 1229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1747" h="1229340">
                <a:moveTo>
                  <a:pt x="0" y="0"/>
                </a:moveTo>
                <a:cubicBezTo>
                  <a:pt x="66842" y="561473"/>
                  <a:pt x="133684" y="1122947"/>
                  <a:pt x="625642" y="1219200"/>
                </a:cubicBezTo>
                <a:cubicBezTo>
                  <a:pt x="1117600" y="1315453"/>
                  <a:pt x="2489200" y="697832"/>
                  <a:pt x="2951747" y="577516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14793414-A77F-019A-DE6C-9ED6D3F5C1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96800" y="0"/>
            <a:ext cx="8830042" cy="6858000"/>
          </a:xfrm>
          <a:prstGeom prst="rect">
            <a:avLst/>
          </a:prstGeom>
        </p:spPr>
      </p:pic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8D44688A-1730-E882-C88B-7F68AF652069}"/>
              </a:ext>
            </a:extLst>
          </p:cNvPr>
          <p:cNvGrpSpPr/>
          <p:nvPr/>
        </p:nvGrpSpPr>
        <p:grpSpPr>
          <a:xfrm>
            <a:off x="-3369164" y="2390265"/>
            <a:ext cx="2968669" cy="2553193"/>
            <a:chOff x="-3507777" y="2216655"/>
            <a:chExt cx="2968669" cy="2553193"/>
          </a:xfrm>
        </p:grpSpPr>
        <p:sp>
          <p:nvSpPr>
            <p:cNvPr id="28" name="Скругленный прямоугольник 27">
              <a:extLst>
                <a:ext uri="{FF2B5EF4-FFF2-40B4-BE49-F238E27FC236}">
                  <a16:creationId xmlns:a16="http://schemas.microsoft.com/office/drawing/2014/main" id="{43B69A7A-9A24-A8B7-A793-A1DD99FE830D}"/>
                </a:ext>
              </a:extLst>
            </p:cNvPr>
            <p:cNvSpPr/>
            <p:nvPr/>
          </p:nvSpPr>
          <p:spPr>
            <a:xfrm>
              <a:off x="-3507777" y="2216655"/>
              <a:ext cx="2968669" cy="2553193"/>
            </a:xfrm>
            <a:prstGeom prst="roundRect">
              <a:avLst>
                <a:gd name="adj" fmla="val 23045"/>
              </a:avLst>
            </a:prstGeom>
            <a:solidFill>
              <a:srgbClr val="F9B54F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44F39B2-A19E-4193-A5E8-B7D26C86670C}"/>
                </a:ext>
              </a:extLst>
            </p:cNvPr>
            <p:cNvSpPr txBox="1"/>
            <p:nvPr/>
          </p:nvSpPr>
          <p:spPr>
            <a:xfrm>
              <a:off x="-3138889" y="2460399"/>
              <a:ext cx="2319429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600" b="1" dirty="0">
                  <a:solidFill>
                    <a:schemeClr val="bg1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РОСТ</a:t>
              </a:r>
              <a:br>
                <a:rPr lang="ru-RU" sz="3600" b="1" dirty="0">
                  <a:solidFill>
                    <a:schemeClr val="bg1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</a:br>
              <a:br>
                <a:rPr lang="ru-RU" sz="3600" b="1" dirty="0">
                  <a:solidFill>
                    <a:schemeClr val="bg1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</a:br>
              <a:r>
                <a:rPr lang="ru-RU" sz="6600" b="1" dirty="0">
                  <a:solidFill>
                    <a:schemeClr val="bg1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7% </a:t>
              </a:r>
              <a:endParaRPr lang="ru-RU" sz="36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EDBC765E-0E1D-C706-63D5-B5B0D6CE98CF}"/>
              </a:ext>
            </a:extLst>
          </p:cNvPr>
          <p:cNvSpPr txBox="1"/>
          <p:nvPr/>
        </p:nvSpPr>
        <p:spPr>
          <a:xfrm>
            <a:off x="9467850" y="87058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окумент 1">
            <a:extLst>
              <a:ext uri="{FF2B5EF4-FFF2-40B4-BE49-F238E27FC236}">
                <a16:creationId xmlns:a16="http://schemas.microsoft.com/office/drawing/2014/main" id="{95729F12-79B4-A01E-4D7F-DCA5A18214E6}"/>
              </a:ext>
            </a:extLst>
          </p:cNvPr>
          <p:cNvSpPr/>
          <p:nvPr/>
        </p:nvSpPr>
        <p:spPr>
          <a:xfrm rot="16200000">
            <a:off x="-6022098" y="839902"/>
            <a:ext cx="6858002" cy="5178194"/>
          </a:xfrm>
          <a:prstGeom prst="flowChartDocument">
            <a:avLst/>
          </a:prstGeom>
          <a:gradFill>
            <a:gsLst>
              <a:gs pos="0">
                <a:srgbClr val="F9B54F"/>
              </a:gs>
              <a:gs pos="84000">
                <a:srgbClr val="90AADD"/>
              </a:gs>
            </a:gsLst>
            <a:lin ang="19800000" scaled="0"/>
          </a:gradFill>
          <a:ln>
            <a:noFill/>
          </a:ln>
          <a:effectLst>
            <a:outerShdw blurRad="165100" dist="50800" dir="4980000" algn="ctr" rotWithShape="0">
              <a:schemeClr val="tx1">
                <a:alpha val="62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кругленный прямоугольник 28">
            <a:extLst>
              <a:ext uri="{FF2B5EF4-FFF2-40B4-BE49-F238E27FC236}">
                <a16:creationId xmlns:a16="http://schemas.microsoft.com/office/drawing/2014/main" id="{87489670-356D-3D86-E2F7-8BC2E30DF938}"/>
              </a:ext>
            </a:extLst>
          </p:cNvPr>
          <p:cNvSpPr/>
          <p:nvPr/>
        </p:nvSpPr>
        <p:spPr>
          <a:xfrm>
            <a:off x="-4967038" y="530013"/>
            <a:ext cx="3913000" cy="1661993"/>
          </a:xfrm>
          <a:prstGeom prst="roundRect">
            <a:avLst/>
          </a:prstGeom>
          <a:solidFill>
            <a:srgbClr val="F9B54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13EE66A6-E5B6-F4A5-159E-F39A7BDE4AC1}"/>
              </a:ext>
            </a:extLst>
          </p:cNvPr>
          <p:cNvSpPr/>
          <p:nvPr/>
        </p:nvSpPr>
        <p:spPr>
          <a:xfrm>
            <a:off x="13448832" y="713642"/>
            <a:ext cx="6766944" cy="5788724"/>
          </a:xfrm>
          <a:prstGeom prst="roundRect">
            <a:avLst>
              <a:gd name="adj" fmla="val 10262"/>
            </a:avLst>
          </a:prstGeom>
          <a:solidFill>
            <a:srgbClr val="E1E7E7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8CFE43AA-52C8-7469-0B8E-368374F08B92}"/>
              </a:ext>
            </a:extLst>
          </p:cNvPr>
          <p:cNvSpPr/>
          <p:nvPr/>
        </p:nvSpPr>
        <p:spPr>
          <a:xfrm>
            <a:off x="13924087" y="1897732"/>
            <a:ext cx="5852882" cy="898390"/>
          </a:xfrm>
          <a:prstGeom prst="roundRect">
            <a:avLst/>
          </a:prstGeom>
          <a:solidFill>
            <a:srgbClr val="B7A0D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кругленный прямоугольник 22">
            <a:extLst>
              <a:ext uri="{FF2B5EF4-FFF2-40B4-BE49-F238E27FC236}">
                <a16:creationId xmlns:a16="http://schemas.microsoft.com/office/drawing/2014/main" id="{77A0BB83-2712-B0A0-703C-0750C323DA8A}"/>
              </a:ext>
            </a:extLst>
          </p:cNvPr>
          <p:cNvSpPr/>
          <p:nvPr/>
        </p:nvSpPr>
        <p:spPr>
          <a:xfrm>
            <a:off x="13924086" y="2986656"/>
            <a:ext cx="5848277" cy="837835"/>
          </a:xfrm>
          <a:prstGeom prst="roundRect">
            <a:avLst/>
          </a:prstGeom>
          <a:solidFill>
            <a:srgbClr val="B7A0D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олилиния 15">
            <a:extLst>
              <a:ext uri="{FF2B5EF4-FFF2-40B4-BE49-F238E27FC236}">
                <a16:creationId xmlns:a16="http://schemas.microsoft.com/office/drawing/2014/main" id="{1A741F09-0A24-F073-94B9-F7922CFADCFB}"/>
              </a:ext>
            </a:extLst>
          </p:cNvPr>
          <p:cNvSpPr/>
          <p:nvPr/>
        </p:nvSpPr>
        <p:spPr>
          <a:xfrm>
            <a:off x="9545053" y="-186510"/>
            <a:ext cx="2951747" cy="1229340"/>
          </a:xfrm>
          <a:custGeom>
            <a:avLst/>
            <a:gdLst>
              <a:gd name="connsiteX0" fmla="*/ 0 w 2951747"/>
              <a:gd name="connsiteY0" fmla="*/ 0 h 1229340"/>
              <a:gd name="connsiteX1" fmla="*/ 625642 w 2951747"/>
              <a:gd name="connsiteY1" fmla="*/ 1219200 h 1229340"/>
              <a:gd name="connsiteX2" fmla="*/ 2951747 w 2951747"/>
              <a:gd name="connsiteY2" fmla="*/ 577516 h 1229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1747" h="1229340">
                <a:moveTo>
                  <a:pt x="0" y="0"/>
                </a:moveTo>
                <a:cubicBezTo>
                  <a:pt x="66842" y="561473"/>
                  <a:pt x="133684" y="1122947"/>
                  <a:pt x="625642" y="1219200"/>
                </a:cubicBezTo>
                <a:cubicBezTo>
                  <a:pt x="1117600" y="1315453"/>
                  <a:pt x="2489200" y="697832"/>
                  <a:pt x="2951747" y="577516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олилиния 16">
            <a:extLst>
              <a:ext uri="{FF2B5EF4-FFF2-40B4-BE49-F238E27FC236}">
                <a16:creationId xmlns:a16="http://schemas.microsoft.com/office/drawing/2014/main" id="{17EA1F74-BAD8-A3C0-5A3B-2960D70905D4}"/>
              </a:ext>
            </a:extLst>
          </p:cNvPr>
          <p:cNvSpPr/>
          <p:nvPr/>
        </p:nvSpPr>
        <p:spPr>
          <a:xfrm>
            <a:off x="9424737" y="0"/>
            <a:ext cx="2951747" cy="1229340"/>
          </a:xfrm>
          <a:custGeom>
            <a:avLst/>
            <a:gdLst>
              <a:gd name="connsiteX0" fmla="*/ 0 w 2951747"/>
              <a:gd name="connsiteY0" fmla="*/ 0 h 1229340"/>
              <a:gd name="connsiteX1" fmla="*/ 625642 w 2951747"/>
              <a:gd name="connsiteY1" fmla="*/ 1219200 h 1229340"/>
              <a:gd name="connsiteX2" fmla="*/ 2951747 w 2951747"/>
              <a:gd name="connsiteY2" fmla="*/ 577516 h 1229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1747" h="1229340">
                <a:moveTo>
                  <a:pt x="0" y="0"/>
                </a:moveTo>
                <a:cubicBezTo>
                  <a:pt x="66842" y="561473"/>
                  <a:pt x="133684" y="1122947"/>
                  <a:pt x="625642" y="1219200"/>
                </a:cubicBezTo>
                <a:cubicBezTo>
                  <a:pt x="1117600" y="1315453"/>
                  <a:pt x="2489200" y="697832"/>
                  <a:pt x="2951747" y="577516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олилиния 17">
            <a:extLst>
              <a:ext uri="{FF2B5EF4-FFF2-40B4-BE49-F238E27FC236}">
                <a16:creationId xmlns:a16="http://schemas.microsoft.com/office/drawing/2014/main" id="{71D1E885-D14E-D0EE-EC1C-CD6ABB82596A}"/>
              </a:ext>
            </a:extLst>
          </p:cNvPr>
          <p:cNvSpPr/>
          <p:nvPr/>
        </p:nvSpPr>
        <p:spPr>
          <a:xfrm>
            <a:off x="9665369" y="-373020"/>
            <a:ext cx="2951747" cy="1229340"/>
          </a:xfrm>
          <a:custGeom>
            <a:avLst/>
            <a:gdLst>
              <a:gd name="connsiteX0" fmla="*/ 0 w 2951747"/>
              <a:gd name="connsiteY0" fmla="*/ 0 h 1229340"/>
              <a:gd name="connsiteX1" fmla="*/ 625642 w 2951747"/>
              <a:gd name="connsiteY1" fmla="*/ 1219200 h 1229340"/>
              <a:gd name="connsiteX2" fmla="*/ 2951747 w 2951747"/>
              <a:gd name="connsiteY2" fmla="*/ 577516 h 1229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1747" h="1229340">
                <a:moveTo>
                  <a:pt x="0" y="0"/>
                </a:moveTo>
                <a:cubicBezTo>
                  <a:pt x="66842" y="561473"/>
                  <a:pt x="133684" y="1122947"/>
                  <a:pt x="625642" y="1219200"/>
                </a:cubicBezTo>
                <a:cubicBezTo>
                  <a:pt x="1117600" y="1315453"/>
                  <a:pt x="2489200" y="697832"/>
                  <a:pt x="2951747" y="577516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олилиния 18">
            <a:extLst>
              <a:ext uri="{FF2B5EF4-FFF2-40B4-BE49-F238E27FC236}">
                <a16:creationId xmlns:a16="http://schemas.microsoft.com/office/drawing/2014/main" id="{F290F513-84EA-616B-F8A8-9CBACF68FFC3}"/>
              </a:ext>
            </a:extLst>
          </p:cNvPr>
          <p:cNvSpPr/>
          <p:nvPr/>
        </p:nvSpPr>
        <p:spPr>
          <a:xfrm>
            <a:off x="9785685" y="-559530"/>
            <a:ext cx="2951747" cy="1229340"/>
          </a:xfrm>
          <a:custGeom>
            <a:avLst/>
            <a:gdLst>
              <a:gd name="connsiteX0" fmla="*/ 0 w 2951747"/>
              <a:gd name="connsiteY0" fmla="*/ 0 h 1229340"/>
              <a:gd name="connsiteX1" fmla="*/ 625642 w 2951747"/>
              <a:gd name="connsiteY1" fmla="*/ 1219200 h 1229340"/>
              <a:gd name="connsiteX2" fmla="*/ 2951747 w 2951747"/>
              <a:gd name="connsiteY2" fmla="*/ 577516 h 1229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1747" h="1229340">
                <a:moveTo>
                  <a:pt x="0" y="0"/>
                </a:moveTo>
                <a:cubicBezTo>
                  <a:pt x="66842" y="561473"/>
                  <a:pt x="133684" y="1122947"/>
                  <a:pt x="625642" y="1219200"/>
                </a:cubicBezTo>
                <a:cubicBezTo>
                  <a:pt x="1117600" y="1315453"/>
                  <a:pt x="2489200" y="697832"/>
                  <a:pt x="2951747" y="577516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олилиния 19">
            <a:extLst>
              <a:ext uri="{FF2B5EF4-FFF2-40B4-BE49-F238E27FC236}">
                <a16:creationId xmlns:a16="http://schemas.microsoft.com/office/drawing/2014/main" id="{0C4A722E-9C30-2E9C-CD6B-128D906C96BB}"/>
              </a:ext>
            </a:extLst>
          </p:cNvPr>
          <p:cNvSpPr/>
          <p:nvPr/>
        </p:nvSpPr>
        <p:spPr>
          <a:xfrm>
            <a:off x="9906001" y="-746040"/>
            <a:ext cx="2951747" cy="1229340"/>
          </a:xfrm>
          <a:custGeom>
            <a:avLst/>
            <a:gdLst>
              <a:gd name="connsiteX0" fmla="*/ 0 w 2951747"/>
              <a:gd name="connsiteY0" fmla="*/ 0 h 1229340"/>
              <a:gd name="connsiteX1" fmla="*/ 625642 w 2951747"/>
              <a:gd name="connsiteY1" fmla="*/ 1219200 h 1229340"/>
              <a:gd name="connsiteX2" fmla="*/ 2951747 w 2951747"/>
              <a:gd name="connsiteY2" fmla="*/ 577516 h 1229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1747" h="1229340">
                <a:moveTo>
                  <a:pt x="0" y="0"/>
                </a:moveTo>
                <a:cubicBezTo>
                  <a:pt x="66842" y="561473"/>
                  <a:pt x="133684" y="1122947"/>
                  <a:pt x="625642" y="1219200"/>
                </a:cubicBezTo>
                <a:cubicBezTo>
                  <a:pt x="1117600" y="1315453"/>
                  <a:pt x="2489200" y="697832"/>
                  <a:pt x="2951747" y="577516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олилиния 20">
            <a:extLst>
              <a:ext uri="{FF2B5EF4-FFF2-40B4-BE49-F238E27FC236}">
                <a16:creationId xmlns:a16="http://schemas.microsoft.com/office/drawing/2014/main" id="{328B34CC-102F-CD85-5B1C-4BCD1B59DF06}"/>
              </a:ext>
            </a:extLst>
          </p:cNvPr>
          <p:cNvSpPr/>
          <p:nvPr/>
        </p:nvSpPr>
        <p:spPr>
          <a:xfrm>
            <a:off x="10026317" y="-944161"/>
            <a:ext cx="2951747" cy="1229340"/>
          </a:xfrm>
          <a:custGeom>
            <a:avLst/>
            <a:gdLst>
              <a:gd name="connsiteX0" fmla="*/ 0 w 2951747"/>
              <a:gd name="connsiteY0" fmla="*/ 0 h 1229340"/>
              <a:gd name="connsiteX1" fmla="*/ 625642 w 2951747"/>
              <a:gd name="connsiteY1" fmla="*/ 1219200 h 1229340"/>
              <a:gd name="connsiteX2" fmla="*/ 2951747 w 2951747"/>
              <a:gd name="connsiteY2" fmla="*/ 577516 h 1229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1747" h="1229340">
                <a:moveTo>
                  <a:pt x="0" y="0"/>
                </a:moveTo>
                <a:cubicBezTo>
                  <a:pt x="66842" y="561473"/>
                  <a:pt x="133684" y="1122947"/>
                  <a:pt x="625642" y="1219200"/>
                </a:cubicBezTo>
                <a:cubicBezTo>
                  <a:pt x="1117600" y="1315453"/>
                  <a:pt x="2489200" y="697832"/>
                  <a:pt x="2951747" y="577516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BC295F30-D978-C1E8-8C97-499085DA8F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8157" y="0"/>
            <a:ext cx="8830042" cy="6858000"/>
          </a:xfrm>
          <a:prstGeom prst="rect">
            <a:avLst/>
          </a:prstGeom>
        </p:spPr>
      </p:pic>
      <p:sp>
        <p:nvSpPr>
          <p:cNvPr id="27" name="Контактная информация">
            <a:extLst>
              <a:ext uri="{FF2B5EF4-FFF2-40B4-BE49-F238E27FC236}">
                <a16:creationId xmlns:a16="http://schemas.microsoft.com/office/drawing/2014/main" id="{8650D7A8-5FCD-BFD0-FE2C-B01A39C833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6317" y="241650"/>
            <a:ext cx="3841840" cy="716582"/>
          </a:xfrm>
          <a:prstGeom prst="rect">
            <a:avLst/>
          </a:prstGeom>
        </p:spPr>
        <p:txBody>
          <a:bodyPr>
            <a:noAutofit/>
          </a:bodyPr>
          <a:lstStyle>
            <a:lvl1pPr defTabSz="2389572">
              <a:defRPr sz="8330" spc="-166"/>
            </a:lvl1pPr>
          </a:lstStyle>
          <a:p>
            <a:r>
              <a:rPr lang="ru-RU" sz="4400" b="1" dirty="0">
                <a:solidFill>
                  <a:schemeClr val="accent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Актуальность</a:t>
            </a:r>
            <a:r>
              <a:rPr lang="ru-RU" sz="4400" dirty="0">
                <a:solidFill>
                  <a:schemeClr val="accent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endParaRPr sz="4400" dirty="0">
              <a:solidFill>
                <a:schemeClr val="accent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2D82D1BC-40C6-5CD2-B6C1-8AC546EAAD22}"/>
              </a:ext>
            </a:extLst>
          </p:cNvPr>
          <p:cNvGrpSpPr/>
          <p:nvPr/>
        </p:nvGrpSpPr>
        <p:grpSpPr>
          <a:xfrm>
            <a:off x="608855" y="2390264"/>
            <a:ext cx="2968669" cy="2553193"/>
            <a:chOff x="-3507777" y="2216655"/>
            <a:chExt cx="2968669" cy="2553193"/>
          </a:xfrm>
        </p:grpSpPr>
        <p:sp>
          <p:nvSpPr>
            <p:cNvPr id="31" name="Скругленный прямоугольник 30">
              <a:extLst>
                <a:ext uri="{FF2B5EF4-FFF2-40B4-BE49-F238E27FC236}">
                  <a16:creationId xmlns:a16="http://schemas.microsoft.com/office/drawing/2014/main" id="{164DDDF9-6533-FF26-2339-610783520A3F}"/>
                </a:ext>
              </a:extLst>
            </p:cNvPr>
            <p:cNvSpPr/>
            <p:nvPr/>
          </p:nvSpPr>
          <p:spPr>
            <a:xfrm>
              <a:off x="-3507777" y="2216655"/>
              <a:ext cx="2968669" cy="2553193"/>
            </a:xfrm>
            <a:prstGeom prst="roundRect">
              <a:avLst>
                <a:gd name="adj" fmla="val 23045"/>
              </a:avLst>
            </a:prstGeom>
            <a:solidFill>
              <a:srgbClr val="F9B54F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226741D-B11C-14A0-AD58-02A9F8D675D3}"/>
                </a:ext>
              </a:extLst>
            </p:cNvPr>
            <p:cNvSpPr txBox="1"/>
            <p:nvPr/>
          </p:nvSpPr>
          <p:spPr>
            <a:xfrm>
              <a:off x="-3138889" y="2460399"/>
              <a:ext cx="2319429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600" b="1" dirty="0">
                  <a:solidFill>
                    <a:schemeClr val="bg1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РОСТ</a:t>
              </a:r>
              <a:br>
                <a:rPr lang="ru-RU" sz="3600" b="1" dirty="0">
                  <a:solidFill>
                    <a:schemeClr val="bg1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</a:br>
              <a:br>
                <a:rPr lang="ru-RU" sz="3600" b="1" dirty="0">
                  <a:solidFill>
                    <a:schemeClr val="bg1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</a:br>
              <a:r>
                <a:rPr lang="ru-RU" sz="6600" b="1" dirty="0">
                  <a:solidFill>
                    <a:schemeClr val="bg1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7% </a:t>
              </a:r>
              <a:endParaRPr lang="ru-RU" sz="36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</p:grpSp>
      <p:sp>
        <p:nvSpPr>
          <p:cNvPr id="3" name="Скругленный прямоугольник 2">
            <a:extLst>
              <a:ext uri="{FF2B5EF4-FFF2-40B4-BE49-F238E27FC236}">
                <a16:creationId xmlns:a16="http://schemas.microsoft.com/office/drawing/2014/main" id="{CD120456-15DC-1A7D-EE1E-1731997FFCDD}"/>
              </a:ext>
            </a:extLst>
          </p:cNvPr>
          <p:cNvSpPr/>
          <p:nvPr/>
        </p:nvSpPr>
        <p:spPr>
          <a:xfrm>
            <a:off x="-4962853" y="2357509"/>
            <a:ext cx="3913000" cy="1661993"/>
          </a:xfrm>
          <a:prstGeom prst="roundRect">
            <a:avLst/>
          </a:prstGeom>
          <a:solidFill>
            <a:srgbClr val="F9B54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5A23D7-7A6E-B8A1-3582-C0C42EB3D308}"/>
              </a:ext>
            </a:extLst>
          </p:cNvPr>
          <p:cNvSpPr txBox="1"/>
          <p:nvPr/>
        </p:nvSpPr>
        <p:spPr>
          <a:xfrm>
            <a:off x="-4874991" y="2500666"/>
            <a:ext cx="3728906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ДО 50 МИНУТ</a:t>
            </a:r>
            <a:br>
              <a:rPr lang="ru-RU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br>
              <a:rPr lang="ru-RU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ru-RU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УХОДИТ НА ПОСТОБРАБОТКУ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CE09D09-9C9E-2AB2-0518-42C85EE9A21D}"/>
              </a:ext>
            </a:extLst>
          </p:cNvPr>
          <p:cNvSpPr txBox="1"/>
          <p:nvPr/>
        </p:nvSpPr>
        <p:spPr>
          <a:xfrm>
            <a:off x="-5182195" y="598932"/>
            <a:ext cx="4414991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10 МОДЕЛЕЙ </a:t>
            </a:r>
            <a:br>
              <a:rPr lang="ru-RU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br>
              <a:rPr lang="ru-RU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ru-RU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ежедневно списывают после некачественной постобработки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4A7AE91-8739-E926-08E2-5EF504E37B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158318" y="4247325"/>
            <a:ext cx="2614009" cy="246070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9F7CC5A-2F23-2F6D-69CB-F500B5DC2187}"/>
              </a:ext>
            </a:extLst>
          </p:cNvPr>
          <p:cNvSpPr txBox="1"/>
          <p:nvPr/>
        </p:nvSpPr>
        <p:spPr>
          <a:xfrm>
            <a:off x="13687173" y="6035157"/>
            <a:ext cx="64445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bg1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Проведено интервью с 10 зуботехническими лабораториями </a:t>
            </a: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1E417FBF-9968-F14B-9732-E88BD85281F8}"/>
              </a:ext>
            </a:extLst>
          </p:cNvPr>
          <p:cNvSpPr/>
          <p:nvPr/>
        </p:nvSpPr>
        <p:spPr>
          <a:xfrm>
            <a:off x="13924086" y="906896"/>
            <a:ext cx="5848277" cy="837835"/>
          </a:xfrm>
          <a:prstGeom prst="roundRect">
            <a:avLst/>
          </a:prstGeom>
          <a:solidFill>
            <a:srgbClr val="B7A0D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74806D9-501B-B8D5-06C8-8BD5B0092FB0}"/>
              </a:ext>
            </a:extLst>
          </p:cNvPr>
          <p:cNvSpPr txBox="1"/>
          <p:nvPr/>
        </p:nvSpPr>
        <p:spPr>
          <a:xfrm>
            <a:off x="14196405" y="1037845"/>
            <a:ext cx="53036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Длительная настройка </a:t>
            </a:r>
            <a:r>
              <a:rPr lang="ru-RU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полимеризатора</a:t>
            </a:r>
            <a:r>
              <a:rPr lang="ru-RU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под </a:t>
            </a:r>
            <a:r>
              <a:rPr lang="en-US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PMMA-</a:t>
            </a:r>
            <a:r>
              <a:rPr lang="ru-RU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смолу</a:t>
            </a:r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7C6BF4-C2F0-1447-C08C-1F91A548795E}"/>
              </a:ext>
            </a:extLst>
          </p:cNvPr>
          <p:cNvSpPr txBox="1"/>
          <p:nvPr/>
        </p:nvSpPr>
        <p:spPr>
          <a:xfrm>
            <a:off x="13904231" y="1913068"/>
            <a:ext cx="59877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На рынке нет продукта, который может поместить в себе большой объем напечатанных моделей </a:t>
            </a:r>
          </a:p>
          <a:p>
            <a:endParaRPr lang="ru-RU" dirty="0"/>
          </a:p>
        </p:txBody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6ABAEC75-0871-122A-0E1B-BD6A1DB642D1}"/>
              </a:ext>
            </a:extLst>
          </p:cNvPr>
          <p:cNvSpPr/>
          <p:nvPr/>
        </p:nvSpPr>
        <p:spPr>
          <a:xfrm>
            <a:off x="13924086" y="4037055"/>
            <a:ext cx="5848277" cy="837835"/>
          </a:xfrm>
          <a:prstGeom prst="roundRect">
            <a:avLst/>
          </a:prstGeom>
          <a:solidFill>
            <a:srgbClr val="B7A0D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FF7F40A-DE92-3D26-2F55-72DB2987D8B3}"/>
              </a:ext>
            </a:extLst>
          </p:cNvPr>
          <p:cNvSpPr txBox="1"/>
          <p:nvPr/>
        </p:nvSpPr>
        <p:spPr>
          <a:xfrm>
            <a:off x="14326036" y="4249041"/>
            <a:ext cx="52770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На рынке нет</a:t>
            </a:r>
            <a:r>
              <a:rPr lang="ru-RU" b="1" dirty="0">
                <a:solidFill>
                  <a:srgbClr val="FF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ru-RU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ремонтопригодных</a:t>
            </a:r>
            <a:r>
              <a:rPr lang="ru-RU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устройств</a:t>
            </a:r>
          </a:p>
          <a:p>
            <a:endParaRPr lang="ru-RU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ABFED25-A9B2-99A4-874E-575E4D80779E}"/>
              </a:ext>
            </a:extLst>
          </p:cNvPr>
          <p:cNvSpPr txBox="1"/>
          <p:nvPr/>
        </p:nvSpPr>
        <p:spPr>
          <a:xfrm>
            <a:off x="13854362" y="3093366"/>
            <a:ext cx="59877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Нехватка</a:t>
            </a:r>
            <a:r>
              <a:rPr lang="ru-RU" b="1" dirty="0">
                <a:solidFill>
                  <a:srgbClr val="C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ru-RU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импортного оборудования после санкций 2022 года</a:t>
            </a:r>
            <a:endParaRPr lang="ru-RU" dirty="0"/>
          </a:p>
        </p:txBody>
      </p:sp>
      <p:sp>
        <p:nvSpPr>
          <p:cNvPr id="25" name="Скругленный прямоугольник 24">
            <a:extLst>
              <a:ext uri="{FF2B5EF4-FFF2-40B4-BE49-F238E27FC236}">
                <a16:creationId xmlns:a16="http://schemas.microsoft.com/office/drawing/2014/main" id="{55206733-6A91-526B-D4E4-D8768C7BA990}"/>
              </a:ext>
            </a:extLst>
          </p:cNvPr>
          <p:cNvSpPr/>
          <p:nvPr/>
        </p:nvSpPr>
        <p:spPr>
          <a:xfrm>
            <a:off x="13924086" y="5073005"/>
            <a:ext cx="5848277" cy="837835"/>
          </a:xfrm>
          <a:prstGeom prst="roundRect">
            <a:avLst/>
          </a:prstGeom>
          <a:solidFill>
            <a:srgbClr val="B7A0D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5393CAB-ED77-A7A7-00A6-D40C9019F1E4}"/>
              </a:ext>
            </a:extLst>
          </p:cNvPr>
          <p:cNvSpPr txBox="1"/>
          <p:nvPr/>
        </p:nvSpPr>
        <p:spPr>
          <a:xfrm>
            <a:off x="14454955" y="5285034"/>
            <a:ext cx="48862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Плохие условия в уходе за устройством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8480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Скругленный прямоугольник 26">
            <a:extLst>
              <a:ext uri="{FF2B5EF4-FFF2-40B4-BE49-F238E27FC236}">
                <a16:creationId xmlns:a16="http://schemas.microsoft.com/office/drawing/2014/main" id="{AF5CDF5D-E5D9-5894-ADFE-896DF5CB6B3D}"/>
              </a:ext>
            </a:extLst>
          </p:cNvPr>
          <p:cNvSpPr/>
          <p:nvPr/>
        </p:nvSpPr>
        <p:spPr>
          <a:xfrm>
            <a:off x="5275726" y="909149"/>
            <a:ext cx="6766944" cy="5788724"/>
          </a:xfrm>
          <a:prstGeom prst="roundRect">
            <a:avLst>
              <a:gd name="adj" fmla="val 10262"/>
            </a:avLst>
          </a:prstGeom>
          <a:solidFill>
            <a:srgbClr val="E1E7E7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A611362-F74C-87FF-FC8A-12284CC62D99}"/>
              </a:ext>
            </a:extLst>
          </p:cNvPr>
          <p:cNvSpPr txBox="1"/>
          <p:nvPr/>
        </p:nvSpPr>
        <p:spPr>
          <a:xfrm>
            <a:off x="5514067" y="6230664"/>
            <a:ext cx="64445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bg1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Проведено интервью с 10 зуботехническими лабораториями </a:t>
            </a:r>
          </a:p>
        </p:txBody>
      </p:sp>
      <p:sp>
        <p:nvSpPr>
          <p:cNvPr id="16" name="Контактная информация">
            <a:extLst>
              <a:ext uri="{FF2B5EF4-FFF2-40B4-BE49-F238E27FC236}">
                <a16:creationId xmlns:a16="http://schemas.microsoft.com/office/drawing/2014/main" id="{38C9FBB6-6938-D70F-55FF-0FB56BF445F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347834" y="160127"/>
            <a:ext cx="2887254" cy="716582"/>
          </a:xfrm>
          <a:prstGeom prst="rect">
            <a:avLst/>
          </a:prstGeom>
        </p:spPr>
        <p:txBody>
          <a:bodyPr>
            <a:noAutofit/>
          </a:bodyPr>
          <a:lstStyle>
            <a:lvl1pPr defTabSz="2389572">
              <a:defRPr sz="8330" spc="-166"/>
            </a:lvl1pPr>
          </a:lstStyle>
          <a:p>
            <a:r>
              <a:rPr lang="ru-RU" sz="4400" b="1" dirty="0">
                <a:solidFill>
                  <a:schemeClr val="accent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Проблема</a:t>
            </a:r>
            <a:r>
              <a:rPr lang="ru-RU" sz="4400" dirty="0">
                <a:solidFill>
                  <a:schemeClr val="accent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endParaRPr sz="4400" dirty="0">
              <a:solidFill>
                <a:schemeClr val="accent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7" name="Скругленный прямоугольник 16">
            <a:extLst>
              <a:ext uri="{FF2B5EF4-FFF2-40B4-BE49-F238E27FC236}">
                <a16:creationId xmlns:a16="http://schemas.microsoft.com/office/drawing/2014/main" id="{C89F757B-6397-CC7A-BDE1-8654440165BD}"/>
              </a:ext>
            </a:extLst>
          </p:cNvPr>
          <p:cNvSpPr/>
          <p:nvPr/>
        </p:nvSpPr>
        <p:spPr>
          <a:xfrm>
            <a:off x="5750980" y="1102403"/>
            <a:ext cx="5848277" cy="837835"/>
          </a:xfrm>
          <a:prstGeom prst="roundRect">
            <a:avLst/>
          </a:prstGeom>
          <a:solidFill>
            <a:srgbClr val="B7A0D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50B0EAB-33D4-6BCA-73B5-CB508C324056}"/>
              </a:ext>
            </a:extLst>
          </p:cNvPr>
          <p:cNvSpPr txBox="1"/>
          <p:nvPr/>
        </p:nvSpPr>
        <p:spPr>
          <a:xfrm>
            <a:off x="6023299" y="1233352"/>
            <a:ext cx="53036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Длительная настройка </a:t>
            </a:r>
            <a:r>
              <a:rPr lang="ru-RU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полимеризатора</a:t>
            </a:r>
            <a:r>
              <a:rPr lang="ru-RU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под </a:t>
            </a:r>
            <a:r>
              <a:rPr lang="en-US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PMMA-</a:t>
            </a:r>
            <a:r>
              <a:rPr lang="ru-RU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смолу</a:t>
            </a:r>
            <a:endParaRPr lang="ru-RU" dirty="0"/>
          </a:p>
        </p:txBody>
      </p:sp>
      <p:sp>
        <p:nvSpPr>
          <p:cNvPr id="18" name="Скругленный прямоугольник 17">
            <a:extLst>
              <a:ext uri="{FF2B5EF4-FFF2-40B4-BE49-F238E27FC236}">
                <a16:creationId xmlns:a16="http://schemas.microsoft.com/office/drawing/2014/main" id="{8D17C3BE-F36D-FA9A-EC0D-CFF4B9671A2F}"/>
              </a:ext>
            </a:extLst>
          </p:cNvPr>
          <p:cNvSpPr/>
          <p:nvPr/>
        </p:nvSpPr>
        <p:spPr>
          <a:xfrm>
            <a:off x="5750983" y="2092743"/>
            <a:ext cx="5852882" cy="898390"/>
          </a:xfrm>
          <a:prstGeom prst="roundRect">
            <a:avLst/>
          </a:prstGeom>
          <a:solidFill>
            <a:srgbClr val="B7A0D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6F8EC9B-0DFE-A746-98E0-25F0F6419C3C}"/>
              </a:ext>
            </a:extLst>
          </p:cNvPr>
          <p:cNvSpPr txBox="1"/>
          <p:nvPr/>
        </p:nvSpPr>
        <p:spPr>
          <a:xfrm>
            <a:off x="5731125" y="2108575"/>
            <a:ext cx="59877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На рынке нет продукта, который может поместить в себе большой объем напечатанных моделей </a:t>
            </a:r>
          </a:p>
          <a:p>
            <a:endParaRPr lang="ru-RU" dirty="0"/>
          </a:p>
        </p:txBody>
      </p:sp>
      <p:sp>
        <p:nvSpPr>
          <p:cNvPr id="20" name="Скругленный прямоугольник 19">
            <a:extLst>
              <a:ext uri="{FF2B5EF4-FFF2-40B4-BE49-F238E27FC236}">
                <a16:creationId xmlns:a16="http://schemas.microsoft.com/office/drawing/2014/main" id="{1D81EB98-498C-0072-68E0-A32551965F6E}"/>
              </a:ext>
            </a:extLst>
          </p:cNvPr>
          <p:cNvSpPr/>
          <p:nvPr/>
        </p:nvSpPr>
        <p:spPr>
          <a:xfrm>
            <a:off x="5750980" y="4232562"/>
            <a:ext cx="5848277" cy="837835"/>
          </a:xfrm>
          <a:prstGeom prst="roundRect">
            <a:avLst/>
          </a:prstGeom>
          <a:solidFill>
            <a:srgbClr val="B7A0D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F13A80B-6792-4171-1492-18781A9EBC5F}"/>
              </a:ext>
            </a:extLst>
          </p:cNvPr>
          <p:cNvSpPr txBox="1"/>
          <p:nvPr/>
        </p:nvSpPr>
        <p:spPr>
          <a:xfrm>
            <a:off x="6152930" y="4444548"/>
            <a:ext cx="52770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На рынке нет</a:t>
            </a:r>
            <a:r>
              <a:rPr lang="ru-RU" b="1" dirty="0">
                <a:solidFill>
                  <a:srgbClr val="FF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ru-RU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ремонтопригодных</a:t>
            </a:r>
            <a:r>
              <a:rPr lang="ru-RU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устройств</a:t>
            </a:r>
          </a:p>
          <a:p>
            <a:endParaRPr lang="ru-RU" dirty="0"/>
          </a:p>
        </p:txBody>
      </p:sp>
      <p:sp>
        <p:nvSpPr>
          <p:cNvPr id="19" name="Скругленный прямоугольник 18">
            <a:extLst>
              <a:ext uri="{FF2B5EF4-FFF2-40B4-BE49-F238E27FC236}">
                <a16:creationId xmlns:a16="http://schemas.microsoft.com/office/drawing/2014/main" id="{1EE6C7DC-1E89-654C-4B0C-80D10CB68472}"/>
              </a:ext>
            </a:extLst>
          </p:cNvPr>
          <p:cNvSpPr/>
          <p:nvPr/>
        </p:nvSpPr>
        <p:spPr>
          <a:xfrm>
            <a:off x="5750982" y="3181667"/>
            <a:ext cx="5848277" cy="837835"/>
          </a:xfrm>
          <a:prstGeom prst="roundRect">
            <a:avLst/>
          </a:prstGeom>
          <a:solidFill>
            <a:srgbClr val="B7A0D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747DB8A-C23B-C88A-C758-D02CD11C8C3C}"/>
              </a:ext>
            </a:extLst>
          </p:cNvPr>
          <p:cNvSpPr txBox="1"/>
          <p:nvPr/>
        </p:nvSpPr>
        <p:spPr>
          <a:xfrm>
            <a:off x="5681256" y="3288873"/>
            <a:ext cx="59877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Нехватка</a:t>
            </a:r>
            <a:r>
              <a:rPr lang="ru-RU" b="1" dirty="0">
                <a:solidFill>
                  <a:srgbClr val="C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ru-RU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импортного оборудования после санкций 2022 года</a:t>
            </a:r>
            <a:endParaRPr lang="ru-RU" dirty="0"/>
          </a:p>
        </p:txBody>
      </p:sp>
      <p:sp>
        <p:nvSpPr>
          <p:cNvPr id="21" name="Скругленный прямоугольник 20">
            <a:extLst>
              <a:ext uri="{FF2B5EF4-FFF2-40B4-BE49-F238E27FC236}">
                <a16:creationId xmlns:a16="http://schemas.microsoft.com/office/drawing/2014/main" id="{0F3EF972-E60E-E790-768E-947C85F0BD9F}"/>
              </a:ext>
            </a:extLst>
          </p:cNvPr>
          <p:cNvSpPr/>
          <p:nvPr/>
        </p:nvSpPr>
        <p:spPr>
          <a:xfrm>
            <a:off x="5750980" y="5268512"/>
            <a:ext cx="5848277" cy="837835"/>
          </a:xfrm>
          <a:prstGeom prst="roundRect">
            <a:avLst/>
          </a:prstGeom>
          <a:solidFill>
            <a:srgbClr val="B7A0D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A9B8887-3F6A-C3EE-9896-290EE3DBCF7A}"/>
              </a:ext>
            </a:extLst>
          </p:cNvPr>
          <p:cNvSpPr txBox="1"/>
          <p:nvPr/>
        </p:nvSpPr>
        <p:spPr>
          <a:xfrm>
            <a:off x="6281849" y="5480541"/>
            <a:ext cx="48862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Плохие условия в уходе за устройством </a:t>
            </a:r>
          </a:p>
          <a:p>
            <a:endParaRPr lang="ru-RU" dirty="0"/>
          </a:p>
        </p:txBody>
      </p:sp>
      <p:sp>
        <p:nvSpPr>
          <p:cNvPr id="13" name="Документ 12">
            <a:extLst>
              <a:ext uri="{FF2B5EF4-FFF2-40B4-BE49-F238E27FC236}">
                <a16:creationId xmlns:a16="http://schemas.microsoft.com/office/drawing/2014/main" id="{AC774DE9-B811-3F11-4398-5885151E8D95}"/>
              </a:ext>
            </a:extLst>
          </p:cNvPr>
          <p:cNvSpPr/>
          <p:nvPr/>
        </p:nvSpPr>
        <p:spPr>
          <a:xfrm rot="16200000">
            <a:off x="-839903" y="839902"/>
            <a:ext cx="6858002" cy="5178194"/>
          </a:xfrm>
          <a:prstGeom prst="flowChartDocument">
            <a:avLst/>
          </a:prstGeom>
          <a:gradFill>
            <a:gsLst>
              <a:gs pos="0">
                <a:srgbClr val="F9B54F"/>
              </a:gs>
              <a:gs pos="84000">
                <a:srgbClr val="90AADD"/>
              </a:gs>
            </a:gsLst>
            <a:lin ang="19800000" scaled="0"/>
          </a:gradFill>
          <a:ln>
            <a:noFill/>
          </a:ln>
          <a:effectLst>
            <a:outerShdw blurRad="165100" dist="50800" dir="4980000" algn="ctr" rotWithShape="0">
              <a:schemeClr val="tx1">
                <a:alpha val="62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кругленный прямоугольник 28">
            <a:extLst>
              <a:ext uri="{FF2B5EF4-FFF2-40B4-BE49-F238E27FC236}">
                <a16:creationId xmlns:a16="http://schemas.microsoft.com/office/drawing/2014/main" id="{D3F06D46-8F76-D320-7004-38B8D84D7549}"/>
              </a:ext>
            </a:extLst>
          </p:cNvPr>
          <p:cNvSpPr/>
          <p:nvPr/>
        </p:nvSpPr>
        <p:spPr>
          <a:xfrm>
            <a:off x="219342" y="2357509"/>
            <a:ext cx="3913000" cy="1661993"/>
          </a:xfrm>
          <a:prstGeom prst="roundRect">
            <a:avLst/>
          </a:prstGeom>
          <a:solidFill>
            <a:srgbClr val="F9B54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37B8330-D34C-E27D-DFBF-E5D87EF8F06C}"/>
              </a:ext>
            </a:extLst>
          </p:cNvPr>
          <p:cNvSpPr txBox="1"/>
          <p:nvPr/>
        </p:nvSpPr>
        <p:spPr>
          <a:xfrm>
            <a:off x="307204" y="2500666"/>
            <a:ext cx="3728906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ДО 50 МИНУТ</a:t>
            </a:r>
            <a:br>
              <a:rPr lang="ru-RU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br>
              <a:rPr lang="ru-RU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ru-RU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УХОДИТ НА ПОСТОБРАБОТКУ</a:t>
            </a: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29A30BE9-610B-59AF-150E-C019FA17DC53}"/>
              </a:ext>
            </a:extLst>
          </p:cNvPr>
          <p:cNvSpPr/>
          <p:nvPr/>
        </p:nvSpPr>
        <p:spPr>
          <a:xfrm>
            <a:off x="223663" y="531986"/>
            <a:ext cx="3913000" cy="1661993"/>
          </a:xfrm>
          <a:prstGeom prst="roundRect">
            <a:avLst/>
          </a:prstGeom>
          <a:solidFill>
            <a:srgbClr val="F9B54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0B1C74F-C887-6048-FCA7-00F4537A35D7}"/>
              </a:ext>
            </a:extLst>
          </p:cNvPr>
          <p:cNvSpPr txBox="1"/>
          <p:nvPr/>
        </p:nvSpPr>
        <p:spPr>
          <a:xfrm>
            <a:off x="0" y="598932"/>
            <a:ext cx="4414991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10 МОДЕЛЕЙ </a:t>
            </a:r>
            <a:br>
              <a:rPr lang="ru-RU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br>
              <a:rPr lang="ru-RU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ru-RU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ежедневно списывают после некачественной постобработки 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1A7E21B-46B8-5825-B15B-33018FE046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3877" y="4247325"/>
            <a:ext cx="2614009" cy="2460707"/>
          </a:xfrm>
          <a:prstGeom prst="rect">
            <a:avLst/>
          </a:prstGeom>
        </p:spPr>
      </p:pic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BE63860B-050A-2E15-19D6-DD1552182B41}"/>
              </a:ext>
            </a:extLst>
          </p:cNvPr>
          <p:cNvGrpSpPr/>
          <p:nvPr/>
        </p:nvGrpSpPr>
        <p:grpSpPr>
          <a:xfrm>
            <a:off x="3834794" y="7089292"/>
            <a:ext cx="4522411" cy="3918679"/>
            <a:chOff x="3818507" y="2501269"/>
            <a:chExt cx="4522411" cy="3918679"/>
          </a:xfrm>
        </p:grpSpPr>
        <p:sp>
          <p:nvSpPr>
            <p:cNvPr id="4" name="Скругленный прямоугольник 3">
              <a:extLst>
                <a:ext uri="{FF2B5EF4-FFF2-40B4-BE49-F238E27FC236}">
                  <a16:creationId xmlns:a16="http://schemas.microsoft.com/office/drawing/2014/main" id="{276EA23E-556F-EABD-997B-2C94CCE68F98}"/>
                </a:ext>
              </a:extLst>
            </p:cNvPr>
            <p:cNvSpPr/>
            <p:nvPr/>
          </p:nvSpPr>
          <p:spPr>
            <a:xfrm>
              <a:off x="3820805" y="2501269"/>
              <a:ext cx="4520113" cy="3918679"/>
            </a:xfrm>
            <a:prstGeom prst="roundRect">
              <a:avLst>
                <a:gd name="adj" fmla="val 20650"/>
              </a:avLst>
            </a:prstGeom>
            <a:gradFill flip="none" rotWithShape="1">
              <a:gsLst>
                <a:gs pos="0">
                  <a:srgbClr val="E1E8E7"/>
                </a:gs>
                <a:gs pos="41000">
                  <a:srgbClr val="90AADD"/>
                </a:gs>
              </a:gsLst>
              <a:lin ang="16200000" scaled="1"/>
              <a:tileRect/>
            </a:gra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A431C3D5-33D8-5BEF-73B5-8B44FF7251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18507" y="2782022"/>
              <a:ext cx="4207912" cy="3448116"/>
            </a:xfrm>
            <a:prstGeom prst="rect">
              <a:avLst/>
            </a:prstGeom>
            <a:effectLst>
              <a:outerShdw blurRad="50800" dist="38100" dir="18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32ECFAD7-D156-F422-C15B-3A1D864BC90E}"/>
              </a:ext>
            </a:extLst>
          </p:cNvPr>
          <p:cNvSpPr/>
          <p:nvPr/>
        </p:nvSpPr>
        <p:spPr>
          <a:xfrm>
            <a:off x="-3389764" y="2652265"/>
            <a:ext cx="3145479" cy="1042536"/>
          </a:xfrm>
          <a:prstGeom prst="roundRect">
            <a:avLst>
              <a:gd name="adj" fmla="val 30880"/>
            </a:avLst>
          </a:prstGeom>
          <a:solidFill>
            <a:schemeClr val="bg1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3760C3A-A1E1-CE2B-9412-F2F7B5C805DD}"/>
              </a:ext>
            </a:extLst>
          </p:cNvPr>
          <p:cNvSpPr txBox="1"/>
          <p:nvPr/>
        </p:nvSpPr>
        <p:spPr>
          <a:xfrm>
            <a:off x="-3168763" y="2667777"/>
            <a:ext cx="277542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Глубокая степень полимеризации моделей </a:t>
            </a: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8DF03BC7-8D41-075A-7AEC-BE1D3E590A2F}"/>
              </a:ext>
            </a:extLst>
          </p:cNvPr>
          <p:cNvSpPr/>
          <p:nvPr/>
        </p:nvSpPr>
        <p:spPr>
          <a:xfrm>
            <a:off x="12315169" y="2720014"/>
            <a:ext cx="3145479" cy="1042536"/>
          </a:xfrm>
          <a:prstGeom prst="roundRect">
            <a:avLst>
              <a:gd name="adj" fmla="val 30880"/>
            </a:avLst>
          </a:prstGeom>
          <a:solidFill>
            <a:schemeClr val="bg1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DCD58C8E-3100-51A3-983F-AC7172714C01}"/>
              </a:ext>
            </a:extLst>
          </p:cNvPr>
          <p:cNvSpPr/>
          <p:nvPr/>
        </p:nvSpPr>
        <p:spPr>
          <a:xfrm>
            <a:off x="-3389765" y="3998026"/>
            <a:ext cx="3145479" cy="1042536"/>
          </a:xfrm>
          <a:prstGeom prst="roundRect">
            <a:avLst>
              <a:gd name="adj" fmla="val 30880"/>
            </a:avLst>
          </a:prstGeom>
          <a:solidFill>
            <a:schemeClr val="bg1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9B748D8B-669E-0839-A6F8-3D0EB3D463F5}"/>
              </a:ext>
            </a:extLst>
          </p:cNvPr>
          <p:cNvSpPr/>
          <p:nvPr/>
        </p:nvSpPr>
        <p:spPr>
          <a:xfrm>
            <a:off x="-3386961" y="5310811"/>
            <a:ext cx="3145479" cy="1042536"/>
          </a:xfrm>
          <a:prstGeom prst="roundRect">
            <a:avLst>
              <a:gd name="adj" fmla="val 30880"/>
            </a:avLst>
          </a:prstGeom>
          <a:solidFill>
            <a:schemeClr val="bg1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D8E37351-4098-B2A3-3756-E68E32143A6D}"/>
              </a:ext>
            </a:extLst>
          </p:cNvPr>
          <p:cNvSpPr/>
          <p:nvPr/>
        </p:nvSpPr>
        <p:spPr>
          <a:xfrm>
            <a:off x="12307196" y="5192881"/>
            <a:ext cx="3145479" cy="1042536"/>
          </a:xfrm>
          <a:prstGeom prst="roundRect">
            <a:avLst>
              <a:gd name="adj" fmla="val 30880"/>
            </a:avLst>
          </a:prstGeom>
          <a:solidFill>
            <a:schemeClr val="bg1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5817A65B-A556-ACFA-59CF-4D00826180F6}"/>
              </a:ext>
            </a:extLst>
          </p:cNvPr>
          <p:cNvSpPr/>
          <p:nvPr/>
        </p:nvSpPr>
        <p:spPr>
          <a:xfrm>
            <a:off x="12307712" y="3920780"/>
            <a:ext cx="3145479" cy="1042536"/>
          </a:xfrm>
          <a:prstGeom prst="roundRect">
            <a:avLst>
              <a:gd name="adj" fmla="val 30880"/>
            </a:avLst>
          </a:prstGeom>
          <a:solidFill>
            <a:schemeClr val="bg1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555A0D9-18D3-2EDD-DECF-05FFC2CE5C05}"/>
              </a:ext>
            </a:extLst>
          </p:cNvPr>
          <p:cNvSpPr txBox="1"/>
          <p:nvPr/>
        </p:nvSpPr>
        <p:spPr>
          <a:xfrm>
            <a:off x="-3061719" y="5327835"/>
            <a:ext cx="2668383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Объединение процесса сушки и полимеризации 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9711DA1-5979-C9B4-480B-796A861CB7A5}"/>
              </a:ext>
            </a:extLst>
          </p:cNvPr>
          <p:cNvSpPr txBox="1"/>
          <p:nvPr/>
        </p:nvSpPr>
        <p:spPr>
          <a:xfrm>
            <a:off x="-3133786" y="4000160"/>
            <a:ext cx="258242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Одновременная полимеризация 15 моделей челюстей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407A3CB-0598-296F-94D2-1ED58A6FD686}"/>
              </a:ext>
            </a:extLst>
          </p:cNvPr>
          <p:cNvSpPr txBox="1"/>
          <p:nvPr/>
        </p:nvSpPr>
        <p:spPr>
          <a:xfrm>
            <a:off x="12410837" y="4134307"/>
            <a:ext cx="288713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Удобство в уходе за устройством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C2C6A4E-98C7-F623-8A9C-15DBFE1EC379}"/>
              </a:ext>
            </a:extLst>
          </p:cNvPr>
          <p:cNvSpPr txBox="1"/>
          <p:nvPr/>
        </p:nvSpPr>
        <p:spPr>
          <a:xfrm>
            <a:off x="12448716" y="2937235"/>
            <a:ext cx="281175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Выбор режима работы под разные смолы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91C44CD-72E2-004A-1CC3-F4EA0C4429AE}"/>
              </a:ext>
            </a:extLst>
          </p:cNvPr>
          <p:cNvSpPr txBox="1"/>
          <p:nvPr/>
        </p:nvSpPr>
        <p:spPr>
          <a:xfrm>
            <a:off x="12424580" y="5390983"/>
            <a:ext cx="302861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Ремонтопригодность в «домашних» условиях </a:t>
            </a:r>
          </a:p>
        </p:txBody>
      </p:sp>
    </p:spTree>
    <p:extLst>
      <p:ext uri="{BB962C8B-B14F-4D97-AF65-F5344CB8AC3E}">
        <p14:creationId xmlns:p14="http://schemas.microsoft.com/office/powerpoint/2010/main" val="3897864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Скругленный прямоугольник 29">
            <a:extLst>
              <a:ext uri="{FF2B5EF4-FFF2-40B4-BE49-F238E27FC236}">
                <a16:creationId xmlns:a16="http://schemas.microsoft.com/office/drawing/2014/main" id="{1E828DDB-8F2B-9329-E8D0-69FA87B70C2C}"/>
              </a:ext>
            </a:extLst>
          </p:cNvPr>
          <p:cNvSpPr/>
          <p:nvPr/>
        </p:nvSpPr>
        <p:spPr>
          <a:xfrm>
            <a:off x="114444" y="832275"/>
            <a:ext cx="11965261" cy="5845116"/>
          </a:xfrm>
          <a:prstGeom prst="roundRect">
            <a:avLst>
              <a:gd name="adj" fmla="val 10262"/>
            </a:avLst>
          </a:prstGeom>
          <a:solidFill>
            <a:srgbClr val="E1E7E7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8236CAAD-1F17-D365-E8A4-07C15E531AA7}"/>
              </a:ext>
            </a:extLst>
          </p:cNvPr>
          <p:cNvGrpSpPr/>
          <p:nvPr/>
        </p:nvGrpSpPr>
        <p:grpSpPr>
          <a:xfrm>
            <a:off x="3835943" y="1715153"/>
            <a:ext cx="4520113" cy="633093"/>
            <a:chOff x="3835943" y="1715153"/>
            <a:chExt cx="4520113" cy="633093"/>
          </a:xfrm>
        </p:grpSpPr>
        <p:sp>
          <p:nvSpPr>
            <p:cNvPr id="14" name="Скругленный прямоугольник 13">
              <a:extLst>
                <a:ext uri="{FF2B5EF4-FFF2-40B4-BE49-F238E27FC236}">
                  <a16:creationId xmlns:a16="http://schemas.microsoft.com/office/drawing/2014/main" id="{68460443-AF3D-8365-D0B6-7583C368FA77}"/>
                </a:ext>
              </a:extLst>
            </p:cNvPr>
            <p:cNvSpPr/>
            <p:nvPr/>
          </p:nvSpPr>
          <p:spPr>
            <a:xfrm>
              <a:off x="4085410" y="1715153"/>
              <a:ext cx="4044485" cy="633093"/>
            </a:xfrm>
            <a:prstGeom prst="roundRect">
              <a:avLst>
                <a:gd name="adj" fmla="val 22502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ч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D85F548-C9F6-80AD-2B31-F548410F10BA}"/>
                </a:ext>
              </a:extLst>
            </p:cNvPr>
            <p:cNvSpPr txBox="1"/>
            <p:nvPr/>
          </p:nvSpPr>
          <p:spPr>
            <a:xfrm>
              <a:off x="3835943" y="1769740"/>
              <a:ext cx="452011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b="1" dirty="0">
                  <a:solidFill>
                    <a:srgbClr val="F1A60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Уровень готовности </a:t>
              </a:r>
              <a:r>
                <a:rPr lang="en-US" sz="2400" b="1" dirty="0">
                  <a:solidFill>
                    <a:srgbClr val="F1A60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TRL</a:t>
              </a:r>
              <a:r>
                <a:rPr lang="ru-RU" sz="2400" b="1" dirty="0">
                  <a:solidFill>
                    <a:srgbClr val="F1A60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5</a:t>
              </a:r>
            </a:p>
          </p:txBody>
        </p:sp>
      </p:grpSp>
      <p:sp>
        <p:nvSpPr>
          <p:cNvPr id="11" name="Контактная информация">
            <a:extLst>
              <a:ext uri="{FF2B5EF4-FFF2-40B4-BE49-F238E27FC236}">
                <a16:creationId xmlns:a16="http://schemas.microsoft.com/office/drawing/2014/main" id="{5C0B1F98-FF08-F132-1B39-EC4B7690CF2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35574" y="104602"/>
            <a:ext cx="2598687" cy="716582"/>
          </a:xfrm>
          <a:prstGeom prst="rect">
            <a:avLst/>
          </a:prstGeom>
        </p:spPr>
        <p:txBody>
          <a:bodyPr>
            <a:noAutofit/>
          </a:bodyPr>
          <a:lstStyle>
            <a:lvl1pPr defTabSz="2389572">
              <a:defRPr sz="8330" spc="-166"/>
            </a:lvl1pPr>
          </a:lstStyle>
          <a:p>
            <a:r>
              <a:rPr lang="ru-RU" sz="4400" b="1" dirty="0">
                <a:solidFill>
                  <a:schemeClr val="accent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Продукт</a:t>
            </a:r>
            <a:endParaRPr sz="4400" dirty="0">
              <a:solidFill>
                <a:schemeClr val="accent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7D41B8EA-820E-3B43-A98C-C1C431A56E5F}"/>
              </a:ext>
            </a:extLst>
          </p:cNvPr>
          <p:cNvGrpSpPr/>
          <p:nvPr/>
        </p:nvGrpSpPr>
        <p:grpSpPr>
          <a:xfrm>
            <a:off x="3818507" y="2501269"/>
            <a:ext cx="4522411" cy="3918679"/>
            <a:chOff x="3818507" y="2501269"/>
            <a:chExt cx="4522411" cy="3918679"/>
          </a:xfrm>
        </p:grpSpPr>
        <p:sp>
          <p:nvSpPr>
            <p:cNvPr id="13" name="Скругленный прямоугольник 12">
              <a:extLst>
                <a:ext uri="{FF2B5EF4-FFF2-40B4-BE49-F238E27FC236}">
                  <a16:creationId xmlns:a16="http://schemas.microsoft.com/office/drawing/2014/main" id="{51D39281-FB12-B0E7-BF95-EBEB9BA02DB8}"/>
                </a:ext>
              </a:extLst>
            </p:cNvPr>
            <p:cNvSpPr/>
            <p:nvPr/>
          </p:nvSpPr>
          <p:spPr>
            <a:xfrm>
              <a:off x="3820805" y="2501269"/>
              <a:ext cx="4520113" cy="3918679"/>
            </a:xfrm>
            <a:prstGeom prst="roundRect">
              <a:avLst>
                <a:gd name="adj" fmla="val 20650"/>
              </a:avLst>
            </a:prstGeom>
            <a:gradFill flip="none" rotWithShape="1">
              <a:gsLst>
                <a:gs pos="0">
                  <a:srgbClr val="E1E8E7"/>
                </a:gs>
                <a:gs pos="41000">
                  <a:srgbClr val="90AADD"/>
                </a:gs>
              </a:gsLst>
              <a:lin ang="16200000" scaled="1"/>
              <a:tileRect/>
            </a:gra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EFE8A1BA-BEEA-8ECA-F3F0-AC911C7557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18507" y="2782022"/>
              <a:ext cx="4207912" cy="3448116"/>
            </a:xfrm>
            <a:prstGeom prst="rect">
              <a:avLst/>
            </a:prstGeom>
            <a:effectLst>
              <a:outerShdw blurRad="50800" dist="38100" dir="18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64" name="Группа 63">
            <a:extLst>
              <a:ext uri="{FF2B5EF4-FFF2-40B4-BE49-F238E27FC236}">
                <a16:creationId xmlns:a16="http://schemas.microsoft.com/office/drawing/2014/main" id="{1FF20161-BCAF-7F0D-504C-DF31B746CAC5}"/>
              </a:ext>
            </a:extLst>
          </p:cNvPr>
          <p:cNvGrpSpPr/>
          <p:nvPr/>
        </p:nvGrpSpPr>
        <p:grpSpPr>
          <a:xfrm>
            <a:off x="519718" y="1409367"/>
            <a:ext cx="954334" cy="947550"/>
            <a:chOff x="794953" y="1408346"/>
            <a:chExt cx="954334" cy="947550"/>
          </a:xfrm>
        </p:grpSpPr>
        <p:sp>
          <p:nvSpPr>
            <p:cNvPr id="17" name="Скругленный прямоугольник 16">
              <a:extLst>
                <a:ext uri="{FF2B5EF4-FFF2-40B4-BE49-F238E27FC236}">
                  <a16:creationId xmlns:a16="http://schemas.microsoft.com/office/drawing/2014/main" id="{913D32F0-F564-F3C8-6E6C-16448A3A2BF2}"/>
                </a:ext>
              </a:extLst>
            </p:cNvPr>
            <p:cNvSpPr/>
            <p:nvPr/>
          </p:nvSpPr>
          <p:spPr>
            <a:xfrm>
              <a:off x="794953" y="1408346"/>
              <a:ext cx="954334" cy="947550"/>
            </a:xfrm>
            <a:prstGeom prst="roundRect">
              <a:avLst>
                <a:gd name="adj" fmla="val 2065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7F64580A-45E5-689A-704B-091ECD8F99B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08221" y="1500114"/>
              <a:ext cx="744259" cy="744259"/>
            </a:xfrm>
            <a:prstGeom prst="rect">
              <a:avLst/>
            </a:prstGeom>
          </p:spPr>
        </p:pic>
      </p:grpSp>
      <p:grpSp>
        <p:nvGrpSpPr>
          <p:cNvPr id="73" name="Группа 72">
            <a:extLst>
              <a:ext uri="{FF2B5EF4-FFF2-40B4-BE49-F238E27FC236}">
                <a16:creationId xmlns:a16="http://schemas.microsoft.com/office/drawing/2014/main" id="{4F90D4DF-5475-4ABD-A91E-CDE4C29F74AD}"/>
              </a:ext>
            </a:extLst>
          </p:cNvPr>
          <p:cNvGrpSpPr/>
          <p:nvPr/>
        </p:nvGrpSpPr>
        <p:grpSpPr>
          <a:xfrm>
            <a:off x="2259507" y="980750"/>
            <a:ext cx="7787709" cy="579876"/>
            <a:chOff x="2117566" y="1331450"/>
            <a:chExt cx="7161005" cy="579876"/>
          </a:xfrm>
        </p:grpSpPr>
        <p:sp>
          <p:nvSpPr>
            <p:cNvPr id="18" name="Скругленный прямоугольник 17">
              <a:extLst>
                <a:ext uri="{FF2B5EF4-FFF2-40B4-BE49-F238E27FC236}">
                  <a16:creationId xmlns:a16="http://schemas.microsoft.com/office/drawing/2014/main" id="{79862280-59A3-8D34-7C74-697357EC0C03}"/>
                </a:ext>
              </a:extLst>
            </p:cNvPr>
            <p:cNvSpPr/>
            <p:nvPr/>
          </p:nvSpPr>
          <p:spPr>
            <a:xfrm>
              <a:off x="2117566" y="1331450"/>
              <a:ext cx="7009264" cy="579876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1EB9F17-E7EB-8008-6165-E2BE71E8DBC3}"/>
                </a:ext>
              </a:extLst>
            </p:cNvPr>
            <p:cNvSpPr txBox="1"/>
            <p:nvPr/>
          </p:nvSpPr>
          <p:spPr>
            <a:xfrm>
              <a:off x="2117566" y="1397103"/>
              <a:ext cx="716100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>
                  <a:solidFill>
                    <a:srgbClr val="001F54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«Челябинец-1» Камера отверждения 3</a:t>
              </a:r>
              <a:r>
                <a:rPr lang="en-US" sz="2400" b="1" dirty="0">
                  <a:solidFill>
                    <a:srgbClr val="001F54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D</a:t>
              </a:r>
              <a:r>
                <a:rPr lang="ru-RU" sz="2400" b="1" dirty="0">
                  <a:solidFill>
                    <a:srgbClr val="001F54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 моделей </a:t>
              </a:r>
            </a:p>
          </p:txBody>
        </p:sp>
      </p:grpSp>
      <p:sp>
        <p:nvSpPr>
          <p:cNvPr id="37" name="Полилиния 36">
            <a:extLst>
              <a:ext uri="{FF2B5EF4-FFF2-40B4-BE49-F238E27FC236}">
                <a16:creationId xmlns:a16="http://schemas.microsoft.com/office/drawing/2014/main" id="{F4A78912-2357-FF10-6F11-1131B8EA40F3}"/>
              </a:ext>
            </a:extLst>
          </p:cNvPr>
          <p:cNvSpPr/>
          <p:nvPr/>
        </p:nvSpPr>
        <p:spPr>
          <a:xfrm>
            <a:off x="10406257" y="-766447"/>
            <a:ext cx="2951747" cy="1229340"/>
          </a:xfrm>
          <a:custGeom>
            <a:avLst/>
            <a:gdLst>
              <a:gd name="connsiteX0" fmla="*/ 0 w 2951747"/>
              <a:gd name="connsiteY0" fmla="*/ 0 h 1229340"/>
              <a:gd name="connsiteX1" fmla="*/ 625642 w 2951747"/>
              <a:gd name="connsiteY1" fmla="*/ 1219200 h 1229340"/>
              <a:gd name="connsiteX2" fmla="*/ 2951747 w 2951747"/>
              <a:gd name="connsiteY2" fmla="*/ 577516 h 1229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1747" h="1229340">
                <a:moveTo>
                  <a:pt x="0" y="0"/>
                </a:moveTo>
                <a:cubicBezTo>
                  <a:pt x="66842" y="561473"/>
                  <a:pt x="133684" y="1122947"/>
                  <a:pt x="625642" y="1219200"/>
                </a:cubicBezTo>
                <a:cubicBezTo>
                  <a:pt x="1117600" y="1315453"/>
                  <a:pt x="2489200" y="697832"/>
                  <a:pt x="2951747" y="577516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олилиния 37">
            <a:extLst>
              <a:ext uri="{FF2B5EF4-FFF2-40B4-BE49-F238E27FC236}">
                <a16:creationId xmlns:a16="http://schemas.microsoft.com/office/drawing/2014/main" id="{8C9EE918-275F-62BE-4964-A32E4ECB6208}"/>
              </a:ext>
            </a:extLst>
          </p:cNvPr>
          <p:cNvSpPr/>
          <p:nvPr/>
        </p:nvSpPr>
        <p:spPr>
          <a:xfrm>
            <a:off x="10279176" y="-581756"/>
            <a:ext cx="2951747" cy="1229340"/>
          </a:xfrm>
          <a:custGeom>
            <a:avLst/>
            <a:gdLst>
              <a:gd name="connsiteX0" fmla="*/ 0 w 2951747"/>
              <a:gd name="connsiteY0" fmla="*/ 0 h 1229340"/>
              <a:gd name="connsiteX1" fmla="*/ 625642 w 2951747"/>
              <a:gd name="connsiteY1" fmla="*/ 1219200 h 1229340"/>
              <a:gd name="connsiteX2" fmla="*/ 2951747 w 2951747"/>
              <a:gd name="connsiteY2" fmla="*/ 577516 h 1229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1747" h="1229340">
                <a:moveTo>
                  <a:pt x="0" y="0"/>
                </a:moveTo>
                <a:cubicBezTo>
                  <a:pt x="66842" y="561473"/>
                  <a:pt x="133684" y="1122947"/>
                  <a:pt x="625642" y="1219200"/>
                </a:cubicBezTo>
                <a:cubicBezTo>
                  <a:pt x="1117600" y="1315453"/>
                  <a:pt x="2489200" y="697832"/>
                  <a:pt x="2951747" y="577516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олилиния 38">
            <a:extLst>
              <a:ext uri="{FF2B5EF4-FFF2-40B4-BE49-F238E27FC236}">
                <a16:creationId xmlns:a16="http://schemas.microsoft.com/office/drawing/2014/main" id="{C9CE6160-CB2D-9D71-2ACE-AD8458C11151}"/>
              </a:ext>
            </a:extLst>
          </p:cNvPr>
          <p:cNvSpPr/>
          <p:nvPr/>
        </p:nvSpPr>
        <p:spPr>
          <a:xfrm rot="12283055">
            <a:off x="-2552799" y="6214333"/>
            <a:ext cx="2951747" cy="1229340"/>
          </a:xfrm>
          <a:custGeom>
            <a:avLst/>
            <a:gdLst>
              <a:gd name="connsiteX0" fmla="*/ 0 w 2951747"/>
              <a:gd name="connsiteY0" fmla="*/ 0 h 1229340"/>
              <a:gd name="connsiteX1" fmla="*/ 625642 w 2951747"/>
              <a:gd name="connsiteY1" fmla="*/ 1219200 h 1229340"/>
              <a:gd name="connsiteX2" fmla="*/ 2951747 w 2951747"/>
              <a:gd name="connsiteY2" fmla="*/ 577516 h 1229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1747" h="1229340">
                <a:moveTo>
                  <a:pt x="0" y="0"/>
                </a:moveTo>
                <a:cubicBezTo>
                  <a:pt x="66842" y="561473"/>
                  <a:pt x="133684" y="1122947"/>
                  <a:pt x="625642" y="1219200"/>
                </a:cubicBezTo>
                <a:cubicBezTo>
                  <a:pt x="1117600" y="1315453"/>
                  <a:pt x="2489200" y="697832"/>
                  <a:pt x="2951747" y="577516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3EA6A297-551A-3B4B-B7EA-8490FDB7A344}"/>
              </a:ext>
            </a:extLst>
          </p:cNvPr>
          <p:cNvSpPr/>
          <p:nvPr/>
        </p:nvSpPr>
        <p:spPr>
          <a:xfrm>
            <a:off x="390934" y="2627166"/>
            <a:ext cx="3145479" cy="1042536"/>
          </a:xfrm>
          <a:prstGeom prst="roundRect">
            <a:avLst>
              <a:gd name="adj" fmla="val 30880"/>
            </a:avLst>
          </a:prstGeom>
          <a:solidFill>
            <a:schemeClr val="bg1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297FF50-6C5A-F3AB-ECEC-1802D3D5920E}"/>
              </a:ext>
            </a:extLst>
          </p:cNvPr>
          <p:cNvSpPr txBox="1"/>
          <p:nvPr/>
        </p:nvSpPr>
        <p:spPr>
          <a:xfrm>
            <a:off x="611935" y="2642678"/>
            <a:ext cx="277542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Глубокая степень полимеризации моделей </a:t>
            </a: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CED4A544-9A9D-4D76-7475-424344F0B2BD}"/>
              </a:ext>
            </a:extLst>
          </p:cNvPr>
          <p:cNvSpPr/>
          <p:nvPr/>
        </p:nvSpPr>
        <p:spPr>
          <a:xfrm>
            <a:off x="8709807" y="2614225"/>
            <a:ext cx="3145479" cy="1042536"/>
          </a:xfrm>
          <a:prstGeom prst="roundRect">
            <a:avLst>
              <a:gd name="adj" fmla="val 30880"/>
            </a:avLst>
          </a:prstGeom>
          <a:solidFill>
            <a:schemeClr val="bg1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BA852069-3ECF-FDE1-9E21-28D5BE63A843}"/>
              </a:ext>
            </a:extLst>
          </p:cNvPr>
          <p:cNvSpPr/>
          <p:nvPr/>
        </p:nvSpPr>
        <p:spPr>
          <a:xfrm>
            <a:off x="390933" y="3972927"/>
            <a:ext cx="3145479" cy="1042536"/>
          </a:xfrm>
          <a:prstGeom prst="roundRect">
            <a:avLst>
              <a:gd name="adj" fmla="val 30880"/>
            </a:avLst>
          </a:prstGeom>
          <a:solidFill>
            <a:schemeClr val="bg1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>
            <a:extLst>
              <a:ext uri="{FF2B5EF4-FFF2-40B4-BE49-F238E27FC236}">
                <a16:creationId xmlns:a16="http://schemas.microsoft.com/office/drawing/2014/main" id="{8E61BA57-2439-CAA1-386B-22515FE0EB70}"/>
              </a:ext>
            </a:extLst>
          </p:cNvPr>
          <p:cNvSpPr/>
          <p:nvPr/>
        </p:nvSpPr>
        <p:spPr>
          <a:xfrm>
            <a:off x="393737" y="5285712"/>
            <a:ext cx="3145479" cy="1042536"/>
          </a:xfrm>
          <a:prstGeom prst="roundRect">
            <a:avLst>
              <a:gd name="adj" fmla="val 30880"/>
            </a:avLst>
          </a:prstGeom>
          <a:solidFill>
            <a:schemeClr val="bg1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кругленный прямоугольник 20">
            <a:extLst>
              <a:ext uri="{FF2B5EF4-FFF2-40B4-BE49-F238E27FC236}">
                <a16:creationId xmlns:a16="http://schemas.microsoft.com/office/drawing/2014/main" id="{D828F678-C9EC-AE4D-8ABE-780D67D3AA89}"/>
              </a:ext>
            </a:extLst>
          </p:cNvPr>
          <p:cNvSpPr/>
          <p:nvPr/>
        </p:nvSpPr>
        <p:spPr>
          <a:xfrm>
            <a:off x="8688283" y="5318689"/>
            <a:ext cx="3145479" cy="1042536"/>
          </a:xfrm>
          <a:prstGeom prst="roundRect">
            <a:avLst>
              <a:gd name="adj" fmla="val 30880"/>
            </a:avLst>
          </a:prstGeom>
          <a:solidFill>
            <a:schemeClr val="bg1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кругленный прямоугольник 22">
            <a:extLst>
              <a:ext uri="{FF2B5EF4-FFF2-40B4-BE49-F238E27FC236}">
                <a16:creationId xmlns:a16="http://schemas.microsoft.com/office/drawing/2014/main" id="{5E95E265-A0DA-4F62-AD80-54FBE8FD2672}"/>
              </a:ext>
            </a:extLst>
          </p:cNvPr>
          <p:cNvSpPr/>
          <p:nvPr/>
        </p:nvSpPr>
        <p:spPr>
          <a:xfrm>
            <a:off x="8702542" y="3972927"/>
            <a:ext cx="3145479" cy="1042536"/>
          </a:xfrm>
          <a:prstGeom prst="roundRect">
            <a:avLst>
              <a:gd name="adj" fmla="val 30880"/>
            </a:avLst>
          </a:prstGeom>
          <a:solidFill>
            <a:schemeClr val="bg1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7A9F51-E9BA-40B3-3CC7-803C785E3C91}"/>
              </a:ext>
            </a:extLst>
          </p:cNvPr>
          <p:cNvSpPr txBox="1"/>
          <p:nvPr/>
        </p:nvSpPr>
        <p:spPr>
          <a:xfrm>
            <a:off x="718979" y="5302736"/>
            <a:ext cx="2668383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Объединение процесса сушки и полимеризации 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4B944E8-C919-4D0C-6B57-7D7E3F4E8882}"/>
              </a:ext>
            </a:extLst>
          </p:cNvPr>
          <p:cNvSpPr txBox="1"/>
          <p:nvPr/>
        </p:nvSpPr>
        <p:spPr>
          <a:xfrm>
            <a:off x="646912" y="3975061"/>
            <a:ext cx="258242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Одновременная полимеризация 15 моделей челюстей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FE5671A-E327-4F24-0AF2-FCD693B5C728}"/>
              </a:ext>
            </a:extLst>
          </p:cNvPr>
          <p:cNvSpPr txBox="1"/>
          <p:nvPr/>
        </p:nvSpPr>
        <p:spPr>
          <a:xfrm>
            <a:off x="8805667" y="4186454"/>
            <a:ext cx="288713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Удобство в уходе за устройством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8B41C4D-36C4-BAC1-7575-DE768749E8A5}"/>
              </a:ext>
            </a:extLst>
          </p:cNvPr>
          <p:cNvSpPr txBox="1"/>
          <p:nvPr/>
        </p:nvSpPr>
        <p:spPr>
          <a:xfrm>
            <a:off x="8843354" y="2831446"/>
            <a:ext cx="281175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Выбор режима работы под разные смолы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EBC19A2-3D2D-1561-079E-3E63D08D2821}"/>
              </a:ext>
            </a:extLst>
          </p:cNvPr>
          <p:cNvSpPr txBox="1"/>
          <p:nvPr/>
        </p:nvSpPr>
        <p:spPr>
          <a:xfrm>
            <a:off x="8805667" y="5516791"/>
            <a:ext cx="302861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Ремонтопригодность в «домашних» условиях </a:t>
            </a:r>
          </a:p>
        </p:txBody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6348609E-8096-211C-94FB-FB17382C2981}"/>
              </a:ext>
            </a:extLst>
          </p:cNvPr>
          <p:cNvSpPr/>
          <p:nvPr/>
        </p:nvSpPr>
        <p:spPr>
          <a:xfrm>
            <a:off x="-4160135" y="2318172"/>
            <a:ext cx="3913000" cy="1661993"/>
          </a:xfrm>
          <a:prstGeom prst="roundRect">
            <a:avLst/>
          </a:prstGeom>
          <a:solidFill>
            <a:srgbClr val="F9B54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AB42E59-52AC-ACEC-94C1-C2DAEE44120D}"/>
              </a:ext>
            </a:extLst>
          </p:cNvPr>
          <p:cNvSpPr txBox="1"/>
          <p:nvPr/>
        </p:nvSpPr>
        <p:spPr>
          <a:xfrm>
            <a:off x="-4072273" y="2461329"/>
            <a:ext cx="3728906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ДО 50 МИНУТ</a:t>
            </a:r>
            <a:br>
              <a:rPr lang="ru-RU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br>
              <a:rPr lang="ru-RU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ru-RU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УХОДИТ НА ПОСТОБРАБОТКУ</a:t>
            </a:r>
          </a:p>
        </p:txBody>
      </p:sp>
      <p:sp>
        <p:nvSpPr>
          <p:cNvPr id="25" name="Скругленный прямоугольник 24">
            <a:extLst>
              <a:ext uri="{FF2B5EF4-FFF2-40B4-BE49-F238E27FC236}">
                <a16:creationId xmlns:a16="http://schemas.microsoft.com/office/drawing/2014/main" id="{AD5B148D-781F-F5DE-0A72-B343B4357A0D}"/>
              </a:ext>
            </a:extLst>
          </p:cNvPr>
          <p:cNvSpPr/>
          <p:nvPr/>
        </p:nvSpPr>
        <p:spPr>
          <a:xfrm>
            <a:off x="-4155814" y="492649"/>
            <a:ext cx="3913000" cy="1661993"/>
          </a:xfrm>
          <a:prstGeom prst="roundRect">
            <a:avLst/>
          </a:prstGeom>
          <a:solidFill>
            <a:srgbClr val="F9B54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9928BF6-F12F-A6A3-0EC4-B09E5B047F27}"/>
              </a:ext>
            </a:extLst>
          </p:cNvPr>
          <p:cNvSpPr txBox="1"/>
          <p:nvPr/>
        </p:nvSpPr>
        <p:spPr>
          <a:xfrm>
            <a:off x="-4379477" y="559595"/>
            <a:ext cx="4414991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10 МОДЕЛЕЙ </a:t>
            </a:r>
            <a:br>
              <a:rPr lang="ru-RU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br>
              <a:rPr lang="ru-RU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ru-RU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ежедневно списывают после некачественной постобработки </a:t>
            </a:r>
          </a:p>
        </p:txBody>
      </p:sp>
      <p:sp>
        <p:nvSpPr>
          <p:cNvPr id="29" name="Полилиния 28">
            <a:extLst>
              <a:ext uri="{FF2B5EF4-FFF2-40B4-BE49-F238E27FC236}">
                <a16:creationId xmlns:a16="http://schemas.microsoft.com/office/drawing/2014/main" id="{F9552933-73E1-FD63-0AA4-5393C52E8B35}"/>
              </a:ext>
            </a:extLst>
          </p:cNvPr>
          <p:cNvSpPr/>
          <p:nvPr/>
        </p:nvSpPr>
        <p:spPr>
          <a:xfrm rot="12501568">
            <a:off x="-2365026" y="6118484"/>
            <a:ext cx="2951747" cy="1229340"/>
          </a:xfrm>
          <a:custGeom>
            <a:avLst/>
            <a:gdLst>
              <a:gd name="connsiteX0" fmla="*/ 0 w 2951747"/>
              <a:gd name="connsiteY0" fmla="*/ 0 h 1229340"/>
              <a:gd name="connsiteX1" fmla="*/ 625642 w 2951747"/>
              <a:gd name="connsiteY1" fmla="*/ 1219200 h 1229340"/>
              <a:gd name="connsiteX2" fmla="*/ 2951747 w 2951747"/>
              <a:gd name="connsiteY2" fmla="*/ 577516 h 1229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1747" h="1229340">
                <a:moveTo>
                  <a:pt x="0" y="0"/>
                </a:moveTo>
                <a:cubicBezTo>
                  <a:pt x="66842" y="561473"/>
                  <a:pt x="133684" y="1122947"/>
                  <a:pt x="625642" y="1219200"/>
                </a:cubicBezTo>
                <a:cubicBezTo>
                  <a:pt x="1117600" y="1315453"/>
                  <a:pt x="2489200" y="697832"/>
                  <a:pt x="2951747" y="577516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49726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9094720-6998-D704-6177-567D76750F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Контактная информация">
            <a:extLst>
              <a:ext uri="{FF2B5EF4-FFF2-40B4-BE49-F238E27FC236}">
                <a16:creationId xmlns:a16="http://schemas.microsoft.com/office/drawing/2014/main" id="{05BD6F8C-879E-6631-AAA7-357662E6CDB0}"/>
              </a:ext>
            </a:extLst>
          </p:cNvPr>
          <p:cNvSpPr txBox="1">
            <a:spLocks/>
          </p:cNvSpPr>
          <p:nvPr/>
        </p:nvSpPr>
        <p:spPr>
          <a:xfrm>
            <a:off x="3403864" y="0"/>
            <a:ext cx="5379110" cy="71658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238957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330" kern="1200" spc="-166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400" b="1" dirty="0">
                <a:solidFill>
                  <a:schemeClr val="accent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Целевая аудитория</a:t>
            </a:r>
            <a:r>
              <a:rPr lang="ru-RU" sz="4400" dirty="0">
                <a:solidFill>
                  <a:schemeClr val="accent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</a:p>
        </p:txBody>
      </p:sp>
      <p:sp>
        <p:nvSpPr>
          <p:cNvPr id="36" name="Полилиния 35">
            <a:extLst>
              <a:ext uri="{FF2B5EF4-FFF2-40B4-BE49-F238E27FC236}">
                <a16:creationId xmlns:a16="http://schemas.microsoft.com/office/drawing/2014/main" id="{7548BA34-F59F-0DB9-A11A-829B0FEF73F7}"/>
              </a:ext>
            </a:extLst>
          </p:cNvPr>
          <p:cNvSpPr/>
          <p:nvPr/>
        </p:nvSpPr>
        <p:spPr>
          <a:xfrm>
            <a:off x="9869001" y="-373020"/>
            <a:ext cx="2951747" cy="1229340"/>
          </a:xfrm>
          <a:custGeom>
            <a:avLst/>
            <a:gdLst>
              <a:gd name="connsiteX0" fmla="*/ 0 w 2951747"/>
              <a:gd name="connsiteY0" fmla="*/ 0 h 1229340"/>
              <a:gd name="connsiteX1" fmla="*/ 625642 w 2951747"/>
              <a:gd name="connsiteY1" fmla="*/ 1219200 h 1229340"/>
              <a:gd name="connsiteX2" fmla="*/ 2951747 w 2951747"/>
              <a:gd name="connsiteY2" fmla="*/ 577516 h 1229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1747" h="1229340">
                <a:moveTo>
                  <a:pt x="0" y="0"/>
                </a:moveTo>
                <a:cubicBezTo>
                  <a:pt x="66842" y="561473"/>
                  <a:pt x="133684" y="1122947"/>
                  <a:pt x="625642" y="1219200"/>
                </a:cubicBezTo>
                <a:cubicBezTo>
                  <a:pt x="1117600" y="1315453"/>
                  <a:pt x="2489200" y="697832"/>
                  <a:pt x="2951747" y="577516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олилиния 37">
            <a:extLst>
              <a:ext uri="{FF2B5EF4-FFF2-40B4-BE49-F238E27FC236}">
                <a16:creationId xmlns:a16="http://schemas.microsoft.com/office/drawing/2014/main" id="{A70E6EF1-A0DC-DE71-BEF9-383A1195554D}"/>
              </a:ext>
            </a:extLst>
          </p:cNvPr>
          <p:cNvSpPr/>
          <p:nvPr/>
        </p:nvSpPr>
        <p:spPr>
          <a:xfrm>
            <a:off x="9995243" y="-578611"/>
            <a:ext cx="2951747" cy="1229340"/>
          </a:xfrm>
          <a:custGeom>
            <a:avLst/>
            <a:gdLst>
              <a:gd name="connsiteX0" fmla="*/ 0 w 2951747"/>
              <a:gd name="connsiteY0" fmla="*/ 0 h 1229340"/>
              <a:gd name="connsiteX1" fmla="*/ 625642 w 2951747"/>
              <a:gd name="connsiteY1" fmla="*/ 1219200 h 1229340"/>
              <a:gd name="connsiteX2" fmla="*/ 2951747 w 2951747"/>
              <a:gd name="connsiteY2" fmla="*/ 577516 h 1229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1747" h="1229340">
                <a:moveTo>
                  <a:pt x="0" y="0"/>
                </a:moveTo>
                <a:cubicBezTo>
                  <a:pt x="66842" y="561473"/>
                  <a:pt x="133684" y="1122947"/>
                  <a:pt x="625642" y="1219200"/>
                </a:cubicBezTo>
                <a:cubicBezTo>
                  <a:pt x="1117600" y="1315453"/>
                  <a:pt x="2489200" y="697832"/>
                  <a:pt x="2951747" y="577516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олилиния 38">
            <a:extLst>
              <a:ext uri="{FF2B5EF4-FFF2-40B4-BE49-F238E27FC236}">
                <a16:creationId xmlns:a16="http://schemas.microsoft.com/office/drawing/2014/main" id="{7F67B6F4-85E7-DD4F-D279-6BF6307974EC}"/>
              </a:ext>
            </a:extLst>
          </p:cNvPr>
          <p:cNvSpPr/>
          <p:nvPr/>
        </p:nvSpPr>
        <p:spPr>
          <a:xfrm>
            <a:off x="10121485" y="-765121"/>
            <a:ext cx="2951747" cy="1229340"/>
          </a:xfrm>
          <a:custGeom>
            <a:avLst/>
            <a:gdLst>
              <a:gd name="connsiteX0" fmla="*/ 0 w 2951747"/>
              <a:gd name="connsiteY0" fmla="*/ 0 h 1229340"/>
              <a:gd name="connsiteX1" fmla="*/ 625642 w 2951747"/>
              <a:gd name="connsiteY1" fmla="*/ 1219200 h 1229340"/>
              <a:gd name="connsiteX2" fmla="*/ 2951747 w 2951747"/>
              <a:gd name="connsiteY2" fmla="*/ 577516 h 1229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1747" h="1229340">
                <a:moveTo>
                  <a:pt x="0" y="0"/>
                </a:moveTo>
                <a:cubicBezTo>
                  <a:pt x="66842" y="561473"/>
                  <a:pt x="133684" y="1122947"/>
                  <a:pt x="625642" y="1219200"/>
                </a:cubicBezTo>
                <a:cubicBezTo>
                  <a:pt x="1117600" y="1315453"/>
                  <a:pt x="2489200" y="697832"/>
                  <a:pt x="2951747" y="577516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олилиния 39">
            <a:extLst>
              <a:ext uri="{FF2B5EF4-FFF2-40B4-BE49-F238E27FC236}">
                <a16:creationId xmlns:a16="http://schemas.microsoft.com/office/drawing/2014/main" id="{1C12D272-662B-62B4-06C3-08A3E858A842}"/>
              </a:ext>
            </a:extLst>
          </p:cNvPr>
          <p:cNvSpPr/>
          <p:nvPr/>
        </p:nvSpPr>
        <p:spPr>
          <a:xfrm>
            <a:off x="10307132" y="-951631"/>
            <a:ext cx="2951747" cy="1229340"/>
          </a:xfrm>
          <a:custGeom>
            <a:avLst/>
            <a:gdLst>
              <a:gd name="connsiteX0" fmla="*/ 0 w 2951747"/>
              <a:gd name="connsiteY0" fmla="*/ 0 h 1229340"/>
              <a:gd name="connsiteX1" fmla="*/ 625642 w 2951747"/>
              <a:gd name="connsiteY1" fmla="*/ 1219200 h 1229340"/>
              <a:gd name="connsiteX2" fmla="*/ 2951747 w 2951747"/>
              <a:gd name="connsiteY2" fmla="*/ 577516 h 1229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1747" h="1229340">
                <a:moveTo>
                  <a:pt x="0" y="0"/>
                </a:moveTo>
                <a:cubicBezTo>
                  <a:pt x="66842" y="561473"/>
                  <a:pt x="133684" y="1122947"/>
                  <a:pt x="625642" y="1219200"/>
                </a:cubicBezTo>
                <a:cubicBezTo>
                  <a:pt x="1117600" y="1315453"/>
                  <a:pt x="2489200" y="697832"/>
                  <a:pt x="2951747" y="577516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олилиния 40">
            <a:extLst>
              <a:ext uri="{FF2B5EF4-FFF2-40B4-BE49-F238E27FC236}">
                <a16:creationId xmlns:a16="http://schemas.microsoft.com/office/drawing/2014/main" id="{F5C8D196-C6CF-A5AB-BCEB-D6604506AED8}"/>
              </a:ext>
            </a:extLst>
          </p:cNvPr>
          <p:cNvSpPr/>
          <p:nvPr/>
        </p:nvSpPr>
        <p:spPr>
          <a:xfrm>
            <a:off x="10492779" y="-1138141"/>
            <a:ext cx="2951747" cy="1229340"/>
          </a:xfrm>
          <a:custGeom>
            <a:avLst/>
            <a:gdLst>
              <a:gd name="connsiteX0" fmla="*/ 0 w 2951747"/>
              <a:gd name="connsiteY0" fmla="*/ 0 h 1229340"/>
              <a:gd name="connsiteX1" fmla="*/ 625642 w 2951747"/>
              <a:gd name="connsiteY1" fmla="*/ 1219200 h 1229340"/>
              <a:gd name="connsiteX2" fmla="*/ 2951747 w 2951747"/>
              <a:gd name="connsiteY2" fmla="*/ 577516 h 1229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1747" h="1229340">
                <a:moveTo>
                  <a:pt x="0" y="0"/>
                </a:moveTo>
                <a:cubicBezTo>
                  <a:pt x="66842" y="561473"/>
                  <a:pt x="133684" y="1122947"/>
                  <a:pt x="625642" y="1219200"/>
                </a:cubicBezTo>
                <a:cubicBezTo>
                  <a:pt x="1117600" y="1315453"/>
                  <a:pt x="2489200" y="697832"/>
                  <a:pt x="2951747" y="577516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олилиния 43">
            <a:extLst>
              <a:ext uri="{FF2B5EF4-FFF2-40B4-BE49-F238E27FC236}">
                <a16:creationId xmlns:a16="http://schemas.microsoft.com/office/drawing/2014/main" id="{514804D0-6613-FB5E-F19D-2B7383DE86C5}"/>
              </a:ext>
            </a:extLst>
          </p:cNvPr>
          <p:cNvSpPr/>
          <p:nvPr/>
        </p:nvSpPr>
        <p:spPr>
          <a:xfrm rot="10554400">
            <a:off x="-2132844" y="6646101"/>
            <a:ext cx="2951747" cy="1229340"/>
          </a:xfrm>
          <a:custGeom>
            <a:avLst/>
            <a:gdLst>
              <a:gd name="connsiteX0" fmla="*/ 0 w 2951747"/>
              <a:gd name="connsiteY0" fmla="*/ 0 h 1229340"/>
              <a:gd name="connsiteX1" fmla="*/ 625642 w 2951747"/>
              <a:gd name="connsiteY1" fmla="*/ 1219200 h 1229340"/>
              <a:gd name="connsiteX2" fmla="*/ 2951747 w 2951747"/>
              <a:gd name="connsiteY2" fmla="*/ 577516 h 1229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1747" h="1229340">
                <a:moveTo>
                  <a:pt x="0" y="0"/>
                </a:moveTo>
                <a:cubicBezTo>
                  <a:pt x="66842" y="561473"/>
                  <a:pt x="133684" y="1122947"/>
                  <a:pt x="625642" y="1219200"/>
                </a:cubicBezTo>
                <a:cubicBezTo>
                  <a:pt x="1117600" y="1315453"/>
                  <a:pt x="2489200" y="697832"/>
                  <a:pt x="2951747" y="577516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олилиния 44">
            <a:extLst>
              <a:ext uri="{FF2B5EF4-FFF2-40B4-BE49-F238E27FC236}">
                <a16:creationId xmlns:a16="http://schemas.microsoft.com/office/drawing/2014/main" id="{52D78851-BDF5-3CAC-CC3A-98E2394661B8}"/>
              </a:ext>
            </a:extLst>
          </p:cNvPr>
          <p:cNvSpPr/>
          <p:nvPr/>
        </p:nvSpPr>
        <p:spPr>
          <a:xfrm rot="10554400">
            <a:off x="-2239925" y="6824503"/>
            <a:ext cx="2951747" cy="1229340"/>
          </a:xfrm>
          <a:custGeom>
            <a:avLst/>
            <a:gdLst>
              <a:gd name="connsiteX0" fmla="*/ 0 w 2951747"/>
              <a:gd name="connsiteY0" fmla="*/ 0 h 1229340"/>
              <a:gd name="connsiteX1" fmla="*/ 625642 w 2951747"/>
              <a:gd name="connsiteY1" fmla="*/ 1219200 h 1229340"/>
              <a:gd name="connsiteX2" fmla="*/ 2951747 w 2951747"/>
              <a:gd name="connsiteY2" fmla="*/ 577516 h 1229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1747" h="1229340">
                <a:moveTo>
                  <a:pt x="0" y="0"/>
                </a:moveTo>
                <a:cubicBezTo>
                  <a:pt x="66842" y="561473"/>
                  <a:pt x="133684" y="1122947"/>
                  <a:pt x="625642" y="1219200"/>
                </a:cubicBezTo>
                <a:cubicBezTo>
                  <a:pt x="1117600" y="1315453"/>
                  <a:pt x="2489200" y="697832"/>
                  <a:pt x="2951747" y="577516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A991B9FB-C8D1-2A8E-66CC-2B0E741E97B8}"/>
              </a:ext>
            </a:extLst>
          </p:cNvPr>
          <p:cNvSpPr/>
          <p:nvPr/>
        </p:nvSpPr>
        <p:spPr>
          <a:xfrm>
            <a:off x="4653419" y="2415792"/>
            <a:ext cx="2880000" cy="2880000"/>
          </a:xfrm>
          <a:prstGeom prst="ellipse">
            <a:avLst/>
          </a:prstGeom>
          <a:gradFill>
            <a:gsLst>
              <a:gs pos="22000">
                <a:srgbClr val="7C97C3"/>
              </a:gs>
              <a:gs pos="99000">
                <a:srgbClr val="F9B54F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C6B3540F-F57D-6BD6-2F9D-92872498D8AA}"/>
              </a:ext>
            </a:extLst>
          </p:cNvPr>
          <p:cNvSpPr/>
          <p:nvPr/>
        </p:nvSpPr>
        <p:spPr>
          <a:xfrm>
            <a:off x="5013419" y="2775792"/>
            <a:ext cx="2160000" cy="216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62CFAAD8-0FB4-E6FA-192F-3568F241A54D}"/>
              </a:ext>
            </a:extLst>
          </p:cNvPr>
          <p:cNvSpPr/>
          <p:nvPr/>
        </p:nvSpPr>
        <p:spPr>
          <a:xfrm>
            <a:off x="3753419" y="1515789"/>
            <a:ext cx="4680000" cy="4680000"/>
          </a:xfrm>
          <a:prstGeom prst="ellipse">
            <a:avLst/>
          </a:prstGeom>
          <a:noFill/>
          <a:ln w="889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37FB8D62-3B06-CAEE-7730-62A9BFB7FFA0}"/>
              </a:ext>
            </a:extLst>
          </p:cNvPr>
          <p:cNvSpPr/>
          <p:nvPr/>
        </p:nvSpPr>
        <p:spPr>
          <a:xfrm>
            <a:off x="3587853" y="1090773"/>
            <a:ext cx="1018567" cy="991942"/>
          </a:xfrm>
          <a:prstGeom prst="ellipse">
            <a:avLst/>
          </a:prstGeom>
          <a:solidFill>
            <a:srgbClr val="8FAA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4AE46221-F4D1-31DC-5160-7398117FCEE9}"/>
              </a:ext>
            </a:extLst>
          </p:cNvPr>
          <p:cNvSpPr/>
          <p:nvPr/>
        </p:nvSpPr>
        <p:spPr>
          <a:xfrm>
            <a:off x="7771618" y="1086733"/>
            <a:ext cx="1018567" cy="991942"/>
          </a:xfrm>
          <a:prstGeom prst="ellipse">
            <a:avLst/>
          </a:prstGeom>
          <a:solidFill>
            <a:srgbClr val="8FAA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9A20C761-574F-8DDB-BF8A-5C1B270528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3725661" y="1292121"/>
            <a:ext cx="731476" cy="589245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D1B1A954-65E4-308E-E703-9708EF0399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9654" y="1244217"/>
            <a:ext cx="660361" cy="660361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055AEE46-BD3F-81FF-9C29-010857C09C60}"/>
              </a:ext>
            </a:extLst>
          </p:cNvPr>
          <p:cNvSpPr txBox="1"/>
          <p:nvPr/>
        </p:nvSpPr>
        <p:spPr>
          <a:xfrm>
            <a:off x="1481561" y="1102224"/>
            <a:ext cx="19675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>
                <a:solidFill>
                  <a:srgbClr val="00206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Частные зуботехнические </a:t>
            </a:r>
            <a:br>
              <a:rPr lang="ru-RU" sz="1600" b="1" dirty="0">
                <a:solidFill>
                  <a:srgbClr val="00206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ru-RU" sz="1600" b="1" dirty="0">
                <a:solidFill>
                  <a:srgbClr val="00206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лаборатории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8A9DEF3-F58C-3C11-F28E-DA4AA306451E}"/>
              </a:ext>
            </a:extLst>
          </p:cNvPr>
          <p:cNvSpPr txBox="1"/>
          <p:nvPr/>
        </p:nvSpPr>
        <p:spPr>
          <a:xfrm>
            <a:off x="8886812" y="1100290"/>
            <a:ext cx="2423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00206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Зуботехнические лаборатории при клиниках </a:t>
            </a:r>
          </a:p>
        </p:txBody>
      </p:sp>
      <p:cxnSp>
        <p:nvCxnSpPr>
          <p:cNvPr id="53" name="Прямая соединительная линия 52">
            <a:extLst>
              <a:ext uri="{FF2B5EF4-FFF2-40B4-BE49-F238E27FC236}">
                <a16:creationId xmlns:a16="http://schemas.microsoft.com/office/drawing/2014/main" id="{7210A7C6-82BC-F4D8-6F31-5749A369DF20}"/>
              </a:ext>
            </a:extLst>
          </p:cNvPr>
          <p:cNvCxnSpPr>
            <a:cxnSpLocks/>
            <a:stCxn id="13" idx="5"/>
          </p:cNvCxnSpPr>
          <p:nvPr/>
        </p:nvCxnSpPr>
        <p:spPr>
          <a:xfrm>
            <a:off x="4457254" y="1937448"/>
            <a:ext cx="374102" cy="508803"/>
          </a:xfrm>
          <a:prstGeom prst="line">
            <a:avLst/>
          </a:prstGeom>
          <a:ln w="38100">
            <a:solidFill>
              <a:srgbClr val="8FAA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>
            <a:extLst>
              <a:ext uri="{FF2B5EF4-FFF2-40B4-BE49-F238E27FC236}">
                <a16:creationId xmlns:a16="http://schemas.microsoft.com/office/drawing/2014/main" id="{20E5DF78-174D-EBD8-3B8A-9307F8E43AEE}"/>
              </a:ext>
            </a:extLst>
          </p:cNvPr>
          <p:cNvCxnSpPr>
            <a:cxnSpLocks/>
          </p:cNvCxnSpPr>
          <p:nvPr/>
        </p:nvCxnSpPr>
        <p:spPr>
          <a:xfrm flipV="1">
            <a:off x="7432115" y="1914074"/>
            <a:ext cx="495084" cy="501718"/>
          </a:xfrm>
          <a:prstGeom prst="line">
            <a:avLst/>
          </a:prstGeom>
          <a:ln w="38100">
            <a:solidFill>
              <a:srgbClr val="8FAA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8" name="Группа 57">
            <a:extLst>
              <a:ext uri="{FF2B5EF4-FFF2-40B4-BE49-F238E27FC236}">
                <a16:creationId xmlns:a16="http://schemas.microsoft.com/office/drawing/2014/main" id="{960750F5-06A5-69CD-FB0D-38700FBC950D}"/>
              </a:ext>
            </a:extLst>
          </p:cNvPr>
          <p:cNvGrpSpPr/>
          <p:nvPr/>
        </p:nvGrpSpPr>
        <p:grpSpPr>
          <a:xfrm>
            <a:off x="3570557" y="3675789"/>
            <a:ext cx="360000" cy="360000"/>
            <a:chOff x="4295911" y="1953413"/>
            <a:chExt cx="360000" cy="360000"/>
          </a:xfrm>
        </p:grpSpPr>
        <p:sp>
          <p:nvSpPr>
            <p:cNvPr id="56" name="Овал 55">
              <a:extLst>
                <a:ext uri="{FF2B5EF4-FFF2-40B4-BE49-F238E27FC236}">
                  <a16:creationId xmlns:a16="http://schemas.microsoft.com/office/drawing/2014/main" id="{617549E9-FFA8-9DA2-AAAD-E8987405B79D}"/>
                </a:ext>
              </a:extLst>
            </p:cNvPr>
            <p:cNvSpPr/>
            <p:nvPr/>
          </p:nvSpPr>
          <p:spPr>
            <a:xfrm>
              <a:off x="4295911" y="1953413"/>
              <a:ext cx="360000" cy="36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Овал 56">
              <a:extLst>
                <a:ext uri="{FF2B5EF4-FFF2-40B4-BE49-F238E27FC236}">
                  <a16:creationId xmlns:a16="http://schemas.microsoft.com/office/drawing/2014/main" id="{F737871A-DA45-B514-A3F8-9CBDB326280B}"/>
                </a:ext>
              </a:extLst>
            </p:cNvPr>
            <p:cNvSpPr/>
            <p:nvPr/>
          </p:nvSpPr>
          <p:spPr>
            <a:xfrm>
              <a:off x="4385911" y="2043413"/>
              <a:ext cx="180000" cy="180000"/>
            </a:xfrm>
            <a:prstGeom prst="ellipse">
              <a:avLst/>
            </a:prstGeom>
            <a:solidFill>
              <a:srgbClr val="8FAAD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59" name="Овал 58">
            <a:extLst>
              <a:ext uri="{FF2B5EF4-FFF2-40B4-BE49-F238E27FC236}">
                <a16:creationId xmlns:a16="http://schemas.microsoft.com/office/drawing/2014/main" id="{4B7AF88C-C907-7501-65C1-2DAEF88B16AA}"/>
              </a:ext>
            </a:extLst>
          </p:cNvPr>
          <p:cNvSpPr/>
          <p:nvPr/>
        </p:nvSpPr>
        <p:spPr>
          <a:xfrm>
            <a:off x="2019725" y="3364271"/>
            <a:ext cx="1018567" cy="99194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0" name="Группа 59">
            <a:extLst>
              <a:ext uri="{FF2B5EF4-FFF2-40B4-BE49-F238E27FC236}">
                <a16:creationId xmlns:a16="http://schemas.microsoft.com/office/drawing/2014/main" id="{C05051C6-9157-3F69-68C2-0F85BCC7CB19}"/>
              </a:ext>
            </a:extLst>
          </p:cNvPr>
          <p:cNvGrpSpPr/>
          <p:nvPr/>
        </p:nvGrpSpPr>
        <p:grpSpPr>
          <a:xfrm>
            <a:off x="8253419" y="3678800"/>
            <a:ext cx="360000" cy="360000"/>
            <a:chOff x="4295911" y="1953413"/>
            <a:chExt cx="360000" cy="360000"/>
          </a:xfrm>
        </p:grpSpPr>
        <p:sp>
          <p:nvSpPr>
            <p:cNvPr id="61" name="Овал 60">
              <a:extLst>
                <a:ext uri="{FF2B5EF4-FFF2-40B4-BE49-F238E27FC236}">
                  <a16:creationId xmlns:a16="http://schemas.microsoft.com/office/drawing/2014/main" id="{245F2059-B68C-18FF-43C5-0A4B468CC1F3}"/>
                </a:ext>
              </a:extLst>
            </p:cNvPr>
            <p:cNvSpPr/>
            <p:nvPr/>
          </p:nvSpPr>
          <p:spPr>
            <a:xfrm>
              <a:off x="4295911" y="1953413"/>
              <a:ext cx="360000" cy="36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Овал 61">
              <a:extLst>
                <a:ext uri="{FF2B5EF4-FFF2-40B4-BE49-F238E27FC236}">
                  <a16:creationId xmlns:a16="http://schemas.microsoft.com/office/drawing/2014/main" id="{6BDB3AE6-C408-6530-332B-9B06E9F637F0}"/>
                </a:ext>
              </a:extLst>
            </p:cNvPr>
            <p:cNvSpPr/>
            <p:nvPr/>
          </p:nvSpPr>
          <p:spPr>
            <a:xfrm>
              <a:off x="4385911" y="2043413"/>
              <a:ext cx="180000" cy="180000"/>
            </a:xfrm>
            <a:prstGeom prst="ellipse">
              <a:avLst/>
            </a:prstGeom>
            <a:solidFill>
              <a:srgbClr val="8FAAD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65" name="Овал 64">
            <a:extLst>
              <a:ext uri="{FF2B5EF4-FFF2-40B4-BE49-F238E27FC236}">
                <a16:creationId xmlns:a16="http://schemas.microsoft.com/office/drawing/2014/main" id="{56E931F2-284D-632C-00FF-A90E511F2C4F}"/>
              </a:ext>
            </a:extLst>
          </p:cNvPr>
          <p:cNvSpPr/>
          <p:nvPr/>
        </p:nvSpPr>
        <p:spPr>
          <a:xfrm>
            <a:off x="9203659" y="3364271"/>
            <a:ext cx="1018567" cy="99194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6" name="Группа 65">
            <a:extLst>
              <a:ext uri="{FF2B5EF4-FFF2-40B4-BE49-F238E27FC236}">
                <a16:creationId xmlns:a16="http://schemas.microsoft.com/office/drawing/2014/main" id="{1D77D5C0-A76C-1333-364E-6CFDEB0EC548}"/>
              </a:ext>
            </a:extLst>
          </p:cNvPr>
          <p:cNvGrpSpPr/>
          <p:nvPr/>
        </p:nvGrpSpPr>
        <p:grpSpPr>
          <a:xfrm>
            <a:off x="7628006" y="5295792"/>
            <a:ext cx="360000" cy="360000"/>
            <a:chOff x="4295911" y="1953413"/>
            <a:chExt cx="360000" cy="360000"/>
          </a:xfrm>
        </p:grpSpPr>
        <p:sp>
          <p:nvSpPr>
            <p:cNvPr id="67" name="Овал 66">
              <a:extLst>
                <a:ext uri="{FF2B5EF4-FFF2-40B4-BE49-F238E27FC236}">
                  <a16:creationId xmlns:a16="http://schemas.microsoft.com/office/drawing/2014/main" id="{8A2D0A5C-1F4B-3C70-4878-12B339722D2A}"/>
                </a:ext>
              </a:extLst>
            </p:cNvPr>
            <p:cNvSpPr/>
            <p:nvPr/>
          </p:nvSpPr>
          <p:spPr>
            <a:xfrm>
              <a:off x="4295911" y="1953413"/>
              <a:ext cx="360000" cy="36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Овал 67">
              <a:extLst>
                <a:ext uri="{FF2B5EF4-FFF2-40B4-BE49-F238E27FC236}">
                  <a16:creationId xmlns:a16="http://schemas.microsoft.com/office/drawing/2014/main" id="{A2070A6F-24E4-FF46-F052-47FA478D8640}"/>
                </a:ext>
              </a:extLst>
            </p:cNvPr>
            <p:cNvSpPr/>
            <p:nvPr/>
          </p:nvSpPr>
          <p:spPr>
            <a:xfrm>
              <a:off x="4385911" y="2043413"/>
              <a:ext cx="180000" cy="180000"/>
            </a:xfrm>
            <a:prstGeom prst="ellipse">
              <a:avLst/>
            </a:prstGeom>
            <a:solidFill>
              <a:srgbClr val="8FAAD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9" name="Группа 68">
            <a:extLst>
              <a:ext uri="{FF2B5EF4-FFF2-40B4-BE49-F238E27FC236}">
                <a16:creationId xmlns:a16="http://schemas.microsoft.com/office/drawing/2014/main" id="{EBD78EA4-8B81-8113-F6BA-737662A01957}"/>
              </a:ext>
            </a:extLst>
          </p:cNvPr>
          <p:cNvGrpSpPr/>
          <p:nvPr/>
        </p:nvGrpSpPr>
        <p:grpSpPr>
          <a:xfrm>
            <a:off x="4277336" y="5362212"/>
            <a:ext cx="360000" cy="360000"/>
            <a:chOff x="4295911" y="1953413"/>
            <a:chExt cx="360000" cy="360000"/>
          </a:xfrm>
        </p:grpSpPr>
        <p:sp>
          <p:nvSpPr>
            <p:cNvPr id="70" name="Овал 69">
              <a:extLst>
                <a:ext uri="{FF2B5EF4-FFF2-40B4-BE49-F238E27FC236}">
                  <a16:creationId xmlns:a16="http://schemas.microsoft.com/office/drawing/2014/main" id="{6A5CAB91-076F-1015-A9CC-DB33C7F20E85}"/>
                </a:ext>
              </a:extLst>
            </p:cNvPr>
            <p:cNvSpPr/>
            <p:nvPr/>
          </p:nvSpPr>
          <p:spPr>
            <a:xfrm>
              <a:off x="4295911" y="1953413"/>
              <a:ext cx="360000" cy="36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Овал 70">
              <a:extLst>
                <a:ext uri="{FF2B5EF4-FFF2-40B4-BE49-F238E27FC236}">
                  <a16:creationId xmlns:a16="http://schemas.microsoft.com/office/drawing/2014/main" id="{4F956432-A8FB-84F8-A20D-EF8FC9EFF427}"/>
                </a:ext>
              </a:extLst>
            </p:cNvPr>
            <p:cNvSpPr/>
            <p:nvPr/>
          </p:nvSpPr>
          <p:spPr>
            <a:xfrm>
              <a:off x="4385911" y="2043413"/>
              <a:ext cx="180000" cy="180000"/>
            </a:xfrm>
            <a:prstGeom prst="ellipse">
              <a:avLst/>
            </a:prstGeom>
            <a:solidFill>
              <a:srgbClr val="8FAAD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72" name="Овал 71">
            <a:extLst>
              <a:ext uri="{FF2B5EF4-FFF2-40B4-BE49-F238E27FC236}">
                <a16:creationId xmlns:a16="http://schemas.microsoft.com/office/drawing/2014/main" id="{C0F71139-2FE9-CE05-BC1B-A100C1F24502}"/>
              </a:ext>
            </a:extLst>
          </p:cNvPr>
          <p:cNvSpPr/>
          <p:nvPr/>
        </p:nvSpPr>
        <p:spPr>
          <a:xfrm>
            <a:off x="8393108" y="5803593"/>
            <a:ext cx="1018567" cy="99194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Овал 72">
            <a:extLst>
              <a:ext uri="{FF2B5EF4-FFF2-40B4-BE49-F238E27FC236}">
                <a16:creationId xmlns:a16="http://schemas.microsoft.com/office/drawing/2014/main" id="{6572389B-3710-43AF-A6EE-DD5762C5B96E}"/>
              </a:ext>
            </a:extLst>
          </p:cNvPr>
          <p:cNvSpPr/>
          <p:nvPr/>
        </p:nvSpPr>
        <p:spPr>
          <a:xfrm>
            <a:off x="3078570" y="5855301"/>
            <a:ext cx="1018567" cy="99194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1" name="Рисунок 80">
            <a:extLst>
              <a:ext uri="{FF2B5EF4-FFF2-40B4-BE49-F238E27FC236}">
                <a16:creationId xmlns:a16="http://schemas.microsoft.com/office/drawing/2014/main" id="{8B05530C-3481-ED1A-1EE8-5971C0DBBC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8185" y="3103304"/>
            <a:ext cx="2770467" cy="1576088"/>
          </a:xfrm>
          <a:prstGeom prst="rect">
            <a:avLst/>
          </a:prstGeom>
        </p:spPr>
      </p:pic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22108F8B-3E19-7BB0-273C-D832A8C90DD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64991" y="3450541"/>
            <a:ext cx="775982" cy="775982"/>
          </a:xfrm>
          <a:prstGeom prst="rect">
            <a:avLst/>
          </a:prstGeom>
        </p:spPr>
      </p:pic>
      <p:pic>
        <p:nvPicPr>
          <p:cNvPr id="83" name="Рисунок 82">
            <a:extLst>
              <a:ext uri="{FF2B5EF4-FFF2-40B4-BE49-F238E27FC236}">
                <a16:creationId xmlns:a16="http://schemas.microsoft.com/office/drawing/2014/main" id="{5FF7AB4C-215D-4944-6835-521414A8D7D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07267" y="6015602"/>
            <a:ext cx="590248" cy="590248"/>
          </a:xfrm>
          <a:prstGeom prst="rect">
            <a:avLst/>
          </a:prstGeom>
        </p:spPr>
      </p:pic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DE334B9D-A6EA-7A03-50EC-A05DFC174E6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55810" y="6023222"/>
            <a:ext cx="664085" cy="664085"/>
          </a:xfrm>
          <a:prstGeom prst="rect">
            <a:avLst/>
          </a:prstGeom>
        </p:spPr>
      </p:pic>
      <p:pic>
        <p:nvPicPr>
          <p:cNvPr id="86" name="Рисунок 85">
            <a:extLst>
              <a:ext uri="{FF2B5EF4-FFF2-40B4-BE49-F238E27FC236}">
                <a16:creationId xmlns:a16="http://schemas.microsoft.com/office/drawing/2014/main" id="{51CC02DB-A881-97E3-4F76-47922204846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03132" y="3439351"/>
            <a:ext cx="832876" cy="832876"/>
          </a:xfrm>
          <a:prstGeom prst="rect">
            <a:avLst/>
          </a:prstGeom>
        </p:spPr>
      </p:pic>
      <p:cxnSp>
        <p:nvCxnSpPr>
          <p:cNvPr id="87" name="Прямая соединительная линия 86">
            <a:extLst>
              <a:ext uri="{FF2B5EF4-FFF2-40B4-BE49-F238E27FC236}">
                <a16:creationId xmlns:a16="http://schemas.microsoft.com/office/drawing/2014/main" id="{E8D8259D-D18B-DB4A-898D-4E735100600A}"/>
              </a:ext>
            </a:extLst>
          </p:cNvPr>
          <p:cNvCxnSpPr>
            <a:cxnSpLocks/>
            <a:stCxn id="61" idx="6"/>
            <a:endCxn id="65" idx="2"/>
          </p:cNvCxnSpPr>
          <p:nvPr/>
        </p:nvCxnSpPr>
        <p:spPr>
          <a:xfrm>
            <a:off x="8613419" y="3858800"/>
            <a:ext cx="590240" cy="1442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Прямая соединительная линия 90">
            <a:extLst>
              <a:ext uri="{FF2B5EF4-FFF2-40B4-BE49-F238E27FC236}">
                <a16:creationId xmlns:a16="http://schemas.microsoft.com/office/drawing/2014/main" id="{96750228-B533-ACB8-7386-2227C2DB4BEF}"/>
              </a:ext>
            </a:extLst>
          </p:cNvPr>
          <p:cNvCxnSpPr>
            <a:cxnSpLocks/>
            <a:stCxn id="67" idx="5"/>
          </p:cNvCxnSpPr>
          <p:nvPr/>
        </p:nvCxnSpPr>
        <p:spPr>
          <a:xfrm>
            <a:off x="7935285" y="5603071"/>
            <a:ext cx="570505" cy="454504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Прямая соединительная линия 94">
            <a:extLst>
              <a:ext uri="{FF2B5EF4-FFF2-40B4-BE49-F238E27FC236}">
                <a16:creationId xmlns:a16="http://schemas.microsoft.com/office/drawing/2014/main" id="{14398CA2-2712-69DD-CC25-9BA9E44B4724}"/>
              </a:ext>
            </a:extLst>
          </p:cNvPr>
          <p:cNvCxnSpPr>
            <a:cxnSpLocks/>
            <a:stCxn id="70" idx="3"/>
            <a:endCxn id="73" idx="7"/>
          </p:cNvCxnSpPr>
          <p:nvPr/>
        </p:nvCxnSpPr>
        <p:spPr>
          <a:xfrm flipH="1">
            <a:off x="3947971" y="5669491"/>
            <a:ext cx="382086" cy="33107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Прямая соединительная линия 99">
            <a:extLst>
              <a:ext uri="{FF2B5EF4-FFF2-40B4-BE49-F238E27FC236}">
                <a16:creationId xmlns:a16="http://schemas.microsoft.com/office/drawing/2014/main" id="{AA3B84A6-A02E-55A6-DFE3-2E5D180ADFBC}"/>
              </a:ext>
            </a:extLst>
          </p:cNvPr>
          <p:cNvCxnSpPr>
            <a:cxnSpLocks/>
            <a:stCxn id="56" idx="2"/>
            <a:endCxn id="59" idx="6"/>
          </p:cNvCxnSpPr>
          <p:nvPr/>
        </p:nvCxnSpPr>
        <p:spPr>
          <a:xfrm flipH="1">
            <a:off x="3038292" y="3855789"/>
            <a:ext cx="532265" cy="445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TextBox 104">
            <a:extLst>
              <a:ext uri="{FF2B5EF4-FFF2-40B4-BE49-F238E27FC236}">
                <a16:creationId xmlns:a16="http://schemas.microsoft.com/office/drawing/2014/main" id="{6AF3A6BC-7653-4D81-9D4F-3FFE238228E1}"/>
              </a:ext>
            </a:extLst>
          </p:cNvPr>
          <p:cNvSpPr txBox="1"/>
          <p:nvPr/>
        </p:nvSpPr>
        <p:spPr>
          <a:xfrm>
            <a:off x="249067" y="3194068"/>
            <a:ext cx="196756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089CD5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Применяют аддитивные</a:t>
            </a:r>
            <a:br>
              <a:rPr lang="ru-RU" sz="1600" b="1" dirty="0">
                <a:solidFill>
                  <a:srgbClr val="089CD5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ru-RU" sz="1600" b="1" dirty="0">
                <a:solidFill>
                  <a:srgbClr val="089CD5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технологии, заинтересованы в их развитии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FFEBDF72-FB48-EB0F-8A38-090507704253}"/>
              </a:ext>
            </a:extLst>
          </p:cNvPr>
          <p:cNvSpPr txBox="1"/>
          <p:nvPr/>
        </p:nvSpPr>
        <p:spPr>
          <a:xfrm>
            <a:off x="42023" y="5996226"/>
            <a:ext cx="292946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>
                <a:solidFill>
                  <a:srgbClr val="089CD5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Масштабируют производство печатных работ</a:t>
            </a:r>
            <a:endParaRPr lang="ru-RU" b="1" dirty="0">
              <a:solidFill>
                <a:srgbClr val="089CD5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53488545-844A-4A80-0B13-5193B2971B17}"/>
              </a:ext>
            </a:extLst>
          </p:cNvPr>
          <p:cNvSpPr txBox="1"/>
          <p:nvPr/>
        </p:nvSpPr>
        <p:spPr>
          <a:xfrm>
            <a:off x="9497031" y="6126060"/>
            <a:ext cx="26949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089CD5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Ремонтопригодность 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AF7DBD3B-AFF6-6112-44B9-8B5E2EE30C81}"/>
              </a:ext>
            </a:extLst>
          </p:cNvPr>
          <p:cNvSpPr txBox="1"/>
          <p:nvPr/>
        </p:nvSpPr>
        <p:spPr>
          <a:xfrm>
            <a:off x="10319877" y="3532623"/>
            <a:ext cx="19810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89CD5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Скорость постобработки  </a:t>
            </a:r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7296EA3F-37B6-E99E-12B6-A688C1ED54D1}"/>
              </a:ext>
            </a:extLst>
          </p:cNvPr>
          <p:cNvSpPr/>
          <p:nvPr/>
        </p:nvSpPr>
        <p:spPr>
          <a:xfrm>
            <a:off x="4304619" y="2110245"/>
            <a:ext cx="3600000" cy="3600000"/>
          </a:xfrm>
          <a:prstGeom prst="ellipse">
            <a:avLst/>
          </a:prstGeom>
          <a:noFill/>
          <a:ln w="889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49" name="Группа 48">
            <a:extLst>
              <a:ext uri="{FF2B5EF4-FFF2-40B4-BE49-F238E27FC236}">
                <a16:creationId xmlns:a16="http://schemas.microsoft.com/office/drawing/2014/main" id="{47845708-DB87-2681-D0F1-5A797372B207}"/>
              </a:ext>
            </a:extLst>
          </p:cNvPr>
          <p:cNvGrpSpPr/>
          <p:nvPr/>
        </p:nvGrpSpPr>
        <p:grpSpPr>
          <a:xfrm>
            <a:off x="7118652" y="2378939"/>
            <a:ext cx="360000" cy="360000"/>
            <a:chOff x="3573419" y="3721395"/>
            <a:chExt cx="360000" cy="360000"/>
          </a:xfrm>
        </p:grpSpPr>
        <p:sp>
          <p:nvSpPr>
            <p:cNvPr id="50" name="Овал 49">
              <a:extLst>
                <a:ext uri="{FF2B5EF4-FFF2-40B4-BE49-F238E27FC236}">
                  <a16:creationId xmlns:a16="http://schemas.microsoft.com/office/drawing/2014/main" id="{F2B3F323-AF23-D1C8-4DD0-15F012A2CCC0}"/>
                </a:ext>
              </a:extLst>
            </p:cNvPr>
            <p:cNvSpPr/>
            <p:nvPr/>
          </p:nvSpPr>
          <p:spPr>
            <a:xfrm>
              <a:off x="3573419" y="3721395"/>
              <a:ext cx="360000" cy="360000"/>
            </a:xfrm>
            <a:prstGeom prst="ellipse">
              <a:avLst/>
            </a:prstGeom>
            <a:solidFill>
              <a:srgbClr val="8FAAD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Овал 50">
              <a:extLst>
                <a:ext uri="{FF2B5EF4-FFF2-40B4-BE49-F238E27FC236}">
                  <a16:creationId xmlns:a16="http://schemas.microsoft.com/office/drawing/2014/main" id="{B5890512-F070-520C-9A72-B06DF59844FC}"/>
                </a:ext>
              </a:extLst>
            </p:cNvPr>
            <p:cNvSpPr/>
            <p:nvPr/>
          </p:nvSpPr>
          <p:spPr>
            <a:xfrm>
              <a:off x="3663419" y="3811395"/>
              <a:ext cx="180000" cy="18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8" name="Группа 47">
            <a:extLst>
              <a:ext uri="{FF2B5EF4-FFF2-40B4-BE49-F238E27FC236}">
                <a16:creationId xmlns:a16="http://schemas.microsoft.com/office/drawing/2014/main" id="{B7AC64EC-F56F-0ABC-EB7B-A5FCE9AA4F09}"/>
              </a:ext>
            </a:extLst>
          </p:cNvPr>
          <p:cNvGrpSpPr/>
          <p:nvPr/>
        </p:nvGrpSpPr>
        <p:grpSpPr>
          <a:xfrm>
            <a:off x="4771543" y="2361339"/>
            <a:ext cx="360000" cy="360000"/>
            <a:chOff x="3573419" y="3721395"/>
            <a:chExt cx="360000" cy="360000"/>
          </a:xfrm>
        </p:grpSpPr>
        <p:sp>
          <p:nvSpPr>
            <p:cNvPr id="35" name="Овал 34">
              <a:extLst>
                <a:ext uri="{FF2B5EF4-FFF2-40B4-BE49-F238E27FC236}">
                  <a16:creationId xmlns:a16="http://schemas.microsoft.com/office/drawing/2014/main" id="{9463B353-CBC4-55B0-782E-032D5A84167A}"/>
                </a:ext>
              </a:extLst>
            </p:cNvPr>
            <p:cNvSpPr/>
            <p:nvPr/>
          </p:nvSpPr>
          <p:spPr>
            <a:xfrm>
              <a:off x="3573419" y="3721395"/>
              <a:ext cx="360000" cy="360000"/>
            </a:xfrm>
            <a:prstGeom prst="ellipse">
              <a:avLst/>
            </a:prstGeom>
            <a:solidFill>
              <a:srgbClr val="8FAAD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Овал 46">
              <a:extLst>
                <a:ext uri="{FF2B5EF4-FFF2-40B4-BE49-F238E27FC236}">
                  <a16:creationId xmlns:a16="http://schemas.microsoft.com/office/drawing/2014/main" id="{4F6FA113-17FC-3B8C-E2E7-068399A63661}"/>
                </a:ext>
              </a:extLst>
            </p:cNvPr>
            <p:cNvSpPr/>
            <p:nvPr/>
          </p:nvSpPr>
          <p:spPr>
            <a:xfrm>
              <a:off x="3663419" y="3811395"/>
              <a:ext cx="180000" cy="18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5" name="Полилиния 4">
            <a:extLst>
              <a:ext uri="{FF2B5EF4-FFF2-40B4-BE49-F238E27FC236}">
                <a16:creationId xmlns:a16="http://schemas.microsoft.com/office/drawing/2014/main" id="{9F9E3C8F-454A-5C66-7E93-72829D30C1D2}"/>
              </a:ext>
            </a:extLst>
          </p:cNvPr>
          <p:cNvSpPr/>
          <p:nvPr/>
        </p:nvSpPr>
        <p:spPr>
          <a:xfrm rot="10554400">
            <a:off x="-2312744" y="7002906"/>
            <a:ext cx="2951747" cy="1229340"/>
          </a:xfrm>
          <a:custGeom>
            <a:avLst/>
            <a:gdLst>
              <a:gd name="connsiteX0" fmla="*/ 0 w 2951747"/>
              <a:gd name="connsiteY0" fmla="*/ 0 h 1229340"/>
              <a:gd name="connsiteX1" fmla="*/ 625642 w 2951747"/>
              <a:gd name="connsiteY1" fmla="*/ 1219200 h 1229340"/>
              <a:gd name="connsiteX2" fmla="*/ 2951747 w 2951747"/>
              <a:gd name="connsiteY2" fmla="*/ 577516 h 1229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1747" h="1229340">
                <a:moveTo>
                  <a:pt x="0" y="0"/>
                </a:moveTo>
                <a:cubicBezTo>
                  <a:pt x="66842" y="561473"/>
                  <a:pt x="133684" y="1122947"/>
                  <a:pt x="625642" y="1219200"/>
                </a:cubicBezTo>
                <a:cubicBezTo>
                  <a:pt x="1117600" y="1315453"/>
                  <a:pt x="2489200" y="697832"/>
                  <a:pt x="2951747" y="577516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74778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Контактная информация">
            <a:extLst>
              <a:ext uri="{FF2B5EF4-FFF2-40B4-BE49-F238E27FC236}">
                <a16:creationId xmlns:a16="http://schemas.microsoft.com/office/drawing/2014/main" id="{6DC709FC-4BB4-FFAF-F194-4D969C7BE3C6}"/>
              </a:ext>
            </a:extLst>
          </p:cNvPr>
          <p:cNvSpPr txBox="1">
            <a:spLocks/>
          </p:cNvSpPr>
          <p:nvPr/>
        </p:nvSpPr>
        <p:spPr>
          <a:xfrm>
            <a:off x="3089605" y="44245"/>
            <a:ext cx="6007631" cy="71658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238957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330" kern="1200" spc="-166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400" b="1" dirty="0">
                <a:solidFill>
                  <a:schemeClr val="accent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Конкурентный анализ</a:t>
            </a:r>
            <a:r>
              <a:rPr lang="ru-RU" sz="4400" dirty="0">
                <a:solidFill>
                  <a:schemeClr val="accent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A8CEB6C1-DBB0-0B31-A09E-28B0E7698AEC}"/>
              </a:ext>
            </a:extLst>
          </p:cNvPr>
          <p:cNvSpPr/>
          <p:nvPr/>
        </p:nvSpPr>
        <p:spPr>
          <a:xfrm>
            <a:off x="95534" y="760827"/>
            <a:ext cx="11982735" cy="6052927"/>
          </a:xfrm>
          <a:prstGeom prst="roundRect">
            <a:avLst>
              <a:gd name="adj" fmla="val 12720"/>
            </a:avLst>
          </a:prstGeom>
          <a:solidFill>
            <a:srgbClr val="E1E7E7"/>
          </a:solidFill>
          <a:ln>
            <a:noFill/>
          </a:ln>
          <a:effectLst>
            <a:outerShdw blurRad="152400" dist="76200" dir="84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7" name="Скругленный прямоугольник 26">
            <a:extLst>
              <a:ext uri="{FF2B5EF4-FFF2-40B4-BE49-F238E27FC236}">
                <a16:creationId xmlns:a16="http://schemas.microsoft.com/office/drawing/2014/main" id="{791C152E-F784-2972-C5CE-321D00F1F5E2}"/>
              </a:ext>
            </a:extLst>
          </p:cNvPr>
          <p:cNvSpPr/>
          <p:nvPr/>
        </p:nvSpPr>
        <p:spPr>
          <a:xfrm>
            <a:off x="436729" y="5129417"/>
            <a:ext cx="2458682" cy="674557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Скругленный прямоугольник 36">
            <a:extLst>
              <a:ext uri="{FF2B5EF4-FFF2-40B4-BE49-F238E27FC236}">
                <a16:creationId xmlns:a16="http://schemas.microsoft.com/office/drawing/2014/main" id="{7634400E-54C9-96CD-03F9-6F959171E1F5}"/>
              </a:ext>
            </a:extLst>
          </p:cNvPr>
          <p:cNvSpPr/>
          <p:nvPr/>
        </p:nvSpPr>
        <p:spPr>
          <a:xfrm>
            <a:off x="3008307" y="1791162"/>
            <a:ext cx="1678898" cy="674557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45</a:t>
            </a:r>
            <a:endParaRPr lang="ru-RU" b="1" dirty="0">
              <a:solidFill>
                <a:srgbClr val="00206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38" name="Скругленный прямоугольник 37">
            <a:extLst>
              <a:ext uri="{FF2B5EF4-FFF2-40B4-BE49-F238E27FC236}">
                <a16:creationId xmlns:a16="http://schemas.microsoft.com/office/drawing/2014/main" id="{EF34672C-86B6-B462-16C7-A3F0631D6A57}"/>
              </a:ext>
            </a:extLst>
          </p:cNvPr>
          <p:cNvSpPr/>
          <p:nvPr/>
        </p:nvSpPr>
        <p:spPr>
          <a:xfrm>
            <a:off x="3008307" y="2639696"/>
            <a:ext cx="1678898" cy="674557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15</a:t>
            </a:r>
            <a:endParaRPr lang="ru-RU" b="1" dirty="0">
              <a:solidFill>
                <a:srgbClr val="00206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0" name="Скругленный прямоугольник 39">
            <a:extLst>
              <a:ext uri="{FF2B5EF4-FFF2-40B4-BE49-F238E27FC236}">
                <a16:creationId xmlns:a16="http://schemas.microsoft.com/office/drawing/2014/main" id="{CDCA72BE-C7F9-69C4-43C1-3EDC7E11D29B}"/>
              </a:ext>
            </a:extLst>
          </p:cNvPr>
          <p:cNvSpPr/>
          <p:nvPr/>
        </p:nvSpPr>
        <p:spPr>
          <a:xfrm>
            <a:off x="3008307" y="4304012"/>
            <a:ext cx="1678898" cy="674557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Да (Обдув и нагрев)</a:t>
            </a:r>
          </a:p>
        </p:txBody>
      </p:sp>
      <p:sp>
        <p:nvSpPr>
          <p:cNvPr id="43" name="Скругленный прямоугольник 42">
            <a:extLst>
              <a:ext uri="{FF2B5EF4-FFF2-40B4-BE49-F238E27FC236}">
                <a16:creationId xmlns:a16="http://schemas.microsoft.com/office/drawing/2014/main" id="{D0BBAAA6-29DA-8957-5464-AF81074EB609}"/>
              </a:ext>
            </a:extLst>
          </p:cNvPr>
          <p:cNvSpPr/>
          <p:nvPr/>
        </p:nvSpPr>
        <p:spPr>
          <a:xfrm>
            <a:off x="4823064" y="1806480"/>
            <a:ext cx="1678898" cy="674557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22</a:t>
            </a:r>
            <a:endParaRPr lang="ru-RU" b="1" dirty="0">
              <a:solidFill>
                <a:srgbClr val="00206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4" name="Скругленный прямоугольник 43">
            <a:extLst>
              <a:ext uri="{FF2B5EF4-FFF2-40B4-BE49-F238E27FC236}">
                <a16:creationId xmlns:a16="http://schemas.microsoft.com/office/drawing/2014/main" id="{CB903768-A62F-D18A-3D2B-B1D60B17AC64}"/>
              </a:ext>
            </a:extLst>
          </p:cNvPr>
          <p:cNvSpPr/>
          <p:nvPr/>
        </p:nvSpPr>
        <p:spPr>
          <a:xfrm>
            <a:off x="4823064" y="2640634"/>
            <a:ext cx="1678898" cy="674557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6</a:t>
            </a:r>
            <a:endParaRPr lang="ru-RU" b="1" dirty="0">
              <a:solidFill>
                <a:srgbClr val="00206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6" name="Скругленный прямоугольник 45">
            <a:extLst>
              <a:ext uri="{FF2B5EF4-FFF2-40B4-BE49-F238E27FC236}">
                <a16:creationId xmlns:a16="http://schemas.microsoft.com/office/drawing/2014/main" id="{75154740-9B19-E8B9-3BAF-B3E6BAEECEA5}"/>
              </a:ext>
            </a:extLst>
          </p:cNvPr>
          <p:cNvSpPr/>
          <p:nvPr/>
        </p:nvSpPr>
        <p:spPr>
          <a:xfrm>
            <a:off x="4836711" y="4294637"/>
            <a:ext cx="1678898" cy="674557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1F5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Обдув без нагрева</a:t>
            </a:r>
          </a:p>
        </p:txBody>
      </p:sp>
      <p:sp>
        <p:nvSpPr>
          <p:cNvPr id="49" name="Скругленный прямоугольник 48">
            <a:extLst>
              <a:ext uri="{FF2B5EF4-FFF2-40B4-BE49-F238E27FC236}">
                <a16:creationId xmlns:a16="http://schemas.microsoft.com/office/drawing/2014/main" id="{81E39BBB-FAE3-C75D-A6F9-1CBAF1D40B4F}"/>
              </a:ext>
            </a:extLst>
          </p:cNvPr>
          <p:cNvSpPr/>
          <p:nvPr/>
        </p:nvSpPr>
        <p:spPr>
          <a:xfrm>
            <a:off x="6636649" y="1806479"/>
            <a:ext cx="1678898" cy="674557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20</a:t>
            </a:r>
            <a:endParaRPr lang="ru-RU" b="1" dirty="0">
              <a:solidFill>
                <a:srgbClr val="00206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0" name="Скругленный прямоугольник 49">
            <a:extLst>
              <a:ext uri="{FF2B5EF4-FFF2-40B4-BE49-F238E27FC236}">
                <a16:creationId xmlns:a16="http://schemas.microsoft.com/office/drawing/2014/main" id="{6B4FFC46-CCC6-A7E6-7BDC-42F05BD4E46E}"/>
              </a:ext>
            </a:extLst>
          </p:cNvPr>
          <p:cNvSpPr/>
          <p:nvPr/>
        </p:nvSpPr>
        <p:spPr>
          <a:xfrm>
            <a:off x="6639095" y="2647074"/>
            <a:ext cx="1678898" cy="674557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6</a:t>
            </a:r>
            <a:endParaRPr lang="ru-RU" b="1" dirty="0">
              <a:solidFill>
                <a:srgbClr val="00206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5" name="Скругленный прямоугольник 54">
            <a:extLst>
              <a:ext uri="{FF2B5EF4-FFF2-40B4-BE49-F238E27FC236}">
                <a16:creationId xmlns:a16="http://schemas.microsoft.com/office/drawing/2014/main" id="{65CFA0F1-BF6B-6FC7-2045-9101D35C6B3D}"/>
              </a:ext>
            </a:extLst>
          </p:cNvPr>
          <p:cNvSpPr/>
          <p:nvPr/>
        </p:nvSpPr>
        <p:spPr>
          <a:xfrm>
            <a:off x="8427703" y="1814607"/>
            <a:ext cx="1678898" cy="674557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10</a:t>
            </a:r>
          </a:p>
        </p:txBody>
      </p:sp>
      <p:sp>
        <p:nvSpPr>
          <p:cNvPr id="56" name="Скругленный прямоугольник 55">
            <a:extLst>
              <a:ext uri="{FF2B5EF4-FFF2-40B4-BE49-F238E27FC236}">
                <a16:creationId xmlns:a16="http://schemas.microsoft.com/office/drawing/2014/main" id="{103277BA-5A76-6ED1-95D9-7E0441DCB2C3}"/>
              </a:ext>
            </a:extLst>
          </p:cNvPr>
          <p:cNvSpPr/>
          <p:nvPr/>
        </p:nvSpPr>
        <p:spPr>
          <a:xfrm>
            <a:off x="8427703" y="2647074"/>
            <a:ext cx="1678898" cy="674557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3</a:t>
            </a:r>
            <a:endParaRPr lang="ru-RU" b="1" dirty="0">
              <a:solidFill>
                <a:srgbClr val="00206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8" name="Скругленный прямоугольник 57">
            <a:extLst>
              <a:ext uri="{FF2B5EF4-FFF2-40B4-BE49-F238E27FC236}">
                <a16:creationId xmlns:a16="http://schemas.microsoft.com/office/drawing/2014/main" id="{A731A707-0C2C-0A0A-6D19-D4347751D976}"/>
              </a:ext>
            </a:extLst>
          </p:cNvPr>
          <p:cNvSpPr/>
          <p:nvPr/>
        </p:nvSpPr>
        <p:spPr>
          <a:xfrm>
            <a:off x="8427703" y="4313914"/>
            <a:ext cx="1678898" cy="674557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Да </a:t>
            </a:r>
            <a:r>
              <a:rPr lang="en-US" b="1" dirty="0">
                <a:solidFill>
                  <a:srgbClr val="00206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(</a:t>
            </a:r>
            <a:r>
              <a:rPr lang="ru-RU" b="1" dirty="0">
                <a:solidFill>
                  <a:srgbClr val="00206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нагрев) </a:t>
            </a:r>
          </a:p>
        </p:txBody>
      </p:sp>
      <p:sp>
        <p:nvSpPr>
          <p:cNvPr id="61" name="Скругленный прямоугольник 60">
            <a:extLst>
              <a:ext uri="{FF2B5EF4-FFF2-40B4-BE49-F238E27FC236}">
                <a16:creationId xmlns:a16="http://schemas.microsoft.com/office/drawing/2014/main" id="{8FE06D1C-187B-51F1-11FA-D00E41C316DE}"/>
              </a:ext>
            </a:extLst>
          </p:cNvPr>
          <p:cNvSpPr/>
          <p:nvPr/>
        </p:nvSpPr>
        <p:spPr>
          <a:xfrm>
            <a:off x="10265122" y="1822599"/>
            <a:ext cx="1678898" cy="674557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16</a:t>
            </a:r>
            <a:endParaRPr lang="ru-RU" b="1" dirty="0">
              <a:solidFill>
                <a:srgbClr val="00206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62" name="Скругленный прямоугольник 61">
            <a:extLst>
              <a:ext uri="{FF2B5EF4-FFF2-40B4-BE49-F238E27FC236}">
                <a16:creationId xmlns:a16="http://schemas.microsoft.com/office/drawing/2014/main" id="{B799219F-FD03-BC98-78C4-61653351B312}"/>
              </a:ext>
            </a:extLst>
          </p:cNvPr>
          <p:cNvSpPr/>
          <p:nvPr/>
        </p:nvSpPr>
        <p:spPr>
          <a:xfrm>
            <a:off x="10259920" y="2634036"/>
            <a:ext cx="1678898" cy="674557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6</a:t>
            </a:r>
            <a:endParaRPr lang="ru-RU" b="1" dirty="0">
              <a:solidFill>
                <a:srgbClr val="00206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" name="Полилиния 1">
            <a:extLst>
              <a:ext uri="{FF2B5EF4-FFF2-40B4-BE49-F238E27FC236}">
                <a16:creationId xmlns:a16="http://schemas.microsoft.com/office/drawing/2014/main" id="{3C66C236-FEDC-AC43-A979-ABDCDEAA0E0B}"/>
              </a:ext>
            </a:extLst>
          </p:cNvPr>
          <p:cNvSpPr/>
          <p:nvPr/>
        </p:nvSpPr>
        <p:spPr>
          <a:xfrm>
            <a:off x="11319753" y="-981898"/>
            <a:ext cx="2951747" cy="1229340"/>
          </a:xfrm>
          <a:custGeom>
            <a:avLst/>
            <a:gdLst>
              <a:gd name="connsiteX0" fmla="*/ 0 w 2951747"/>
              <a:gd name="connsiteY0" fmla="*/ 0 h 1229340"/>
              <a:gd name="connsiteX1" fmla="*/ 625642 w 2951747"/>
              <a:gd name="connsiteY1" fmla="*/ 1219200 h 1229340"/>
              <a:gd name="connsiteX2" fmla="*/ 2951747 w 2951747"/>
              <a:gd name="connsiteY2" fmla="*/ 577516 h 1229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1747" h="1229340">
                <a:moveTo>
                  <a:pt x="0" y="0"/>
                </a:moveTo>
                <a:cubicBezTo>
                  <a:pt x="66842" y="561473"/>
                  <a:pt x="133684" y="1122947"/>
                  <a:pt x="625642" y="1219200"/>
                </a:cubicBezTo>
                <a:cubicBezTo>
                  <a:pt x="1117600" y="1315453"/>
                  <a:pt x="2489200" y="697832"/>
                  <a:pt x="2951747" y="577516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олилиния 2">
            <a:extLst>
              <a:ext uri="{FF2B5EF4-FFF2-40B4-BE49-F238E27FC236}">
                <a16:creationId xmlns:a16="http://schemas.microsoft.com/office/drawing/2014/main" id="{85A6DC63-900D-7E1C-D555-EC3C9B10228E}"/>
              </a:ext>
            </a:extLst>
          </p:cNvPr>
          <p:cNvSpPr/>
          <p:nvPr/>
        </p:nvSpPr>
        <p:spPr>
          <a:xfrm>
            <a:off x="11126463" y="-786502"/>
            <a:ext cx="2951747" cy="1229340"/>
          </a:xfrm>
          <a:custGeom>
            <a:avLst/>
            <a:gdLst>
              <a:gd name="connsiteX0" fmla="*/ 0 w 2951747"/>
              <a:gd name="connsiteY0" fmla="*/ 0 h 1229340"/>
              <a:gd name="connsiteX1" fmla="*/ 625642 w 2951747"/>
              <a:gd name="connsiteY1" fmla="*/ 1219200 h 1229340"/>
              <a:gd name="connsiteX2" fmla="*/ 2951747 w 2951747"/>
              <a:gd name="connsiteY2" fmla="*/ 577516 h 1229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1747" h="1229340">
                <a:moveTo>
                  <a:pt x="0" y="0"/>
                </a:moveTo>
                <a:cubicBezTo>
                  <a:pt x="66842" y="561473"/>
                  <a:pt x="133684" y="1122947"/>
                  <a:pt x="625642" y="1219200"/>
                </a:cubicBezTo>
                <a:cubicBezTo>
                  <a:pt x="1117600" y="1315453"/>
                  <a:pt x="2489200" y="697832"/>
                  <a:pt x="2951747" y="577516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олилиния 3">
            <a:extLst>
              <a:ext uri="{FF2B5EF4-FFF2-40B4-BE49-F238E27FC236}">
                <a16:creationId xmlns:a16="http://schemas.microsoft.com/office/drawing/2014/main" id="{3E98EA9B-0644-7324-1242-3793EDA52481}"/>
              </a:ext>
            </a:extLst>
          </p:cNvPr>
          <p:cNvSpPr/>
          <p:nvPr/>
        </p:nvSpPr>
        <p:spPr>
          <a:xfrm>
            <a:off x="10935569" y="-602990"/>
            <a:ext cx="2951747" cy="1229340"/>
          </a:xfrm>
          <a:custGeom>
            <a:avLst/>
            <a:gdLst>
              <a:gd name="connsiteX0" fmla="*/ 0 w 2951747"/>
              <a:gd name="connsiteY0" fmla="*/ 0 h 1229340"/>
              <a:gd name="connsiteX1" fmla="*/ 625642 w 2951747"/>
              <a:gd name="connsiteY1" fmla="*/ 1219200 h 1229340"/>
              <a:gd name="connsiteX2" fmla="*/ 2951747 w 2951747"/>
              <a:gd name="connsiteY2" fmla="*/ 577516 h 1229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1747" h="1229340">
                <a:moveTo>
                  <a:pt x="0" y="0"/>
                </a:moveTo>
                <a:cubicBezTo>
                  <a:pt x="66842" y="561473"/>
                  <a:pt x="133684" y="1122947"/>
                  <a:pt x="625642" y="1219200"/>
                </a:cubicBezTo>
                <a:cubicBezTo>
                  <a:pt x="1117600" y="1315453"/>
                  <a:pt x="2489200" y="697832"/>
                  <a:pt x="2951747" y="577516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олилиния 5">
            <a:extLst>
              <a:ext uri="{FF2B5EF4-FFF2-40B4-BE49-F238E27FC236}">
                <a16:creationId xmlns:a16="http://schemas.microsoft.com/office/drawing/2014/main" id="{614811E0-BAF7-1525-D3E0-5857AD457859}"/>
              </a:ext>
            </a:extLst>
          </p:cNvPr>
          <p:cNvSpPr/>
          <p:nvPr/>
        </p:nvSpPr>
        <p:spPr>
          <a:xfrm rot="12978220">
            <a:off x="-2538026" y="5862517"/>
            <a:ext cx="2951747" cy="1229340"/>
          </a:xfrm>
          <a:custGeom>
            <a:avLst/>
            <a:gdLst>
              <a:gd name="connsiteX0" fmla="*/ 0 w 2951747"/>
              <a:gd name="connsiteY0" fmla="*/ 0 h 1229340"/>
              <a:gd name="connsiteX1" fmla="*/ 625642 w 2951747"/>
              <a:gd name="connsiteY1" fmla="*/ 1219200 h 1229340"/>
              <a:gd name="connsiteX2" fmla="*/ 2951747 w 2951747"/>
              <a:gd name="connsiteY2" fmla="*/ 577516 h 1229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1747" h="1229340">
                <a:moveTo>
                  <a:pt x="0" y="0"/>
                </a:moveTo>
                <a:cubicBezTo>
                  <a:pt x="66842" y="561473"/>
                  <a:pt x="133684" y="1122947"/>
                  <a:pt x="625642" y="1219200"/>
                </a:cubicBezTo>
                <a:cubicBezTo>
                  <a:pt x="1117600" y="1315453"/>
                  <a:pt x="2489200" y="697832"/>
                  <a:pt x="2951747" y="577516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олилиния 6">
            <a:extLst>
              <a:ext uri="{FF2B5EF4-FFF2-40B4-BE49-F238E27FC236}">
                <a16:creationId xmlns:a16="http://schemas.microsoft.com/office/drawing/2014/main" id="{A1C79E84-BF4A-732C-D31D-1F97A8ECF739}"/>
              </a:ext>
            </a:extLst>
          </p:cNvPr>
          <p:cNvSpPr/>
          <p:nvPr/>
        </p:nvSpPr>
        <p:spPr>
          <a:xfrm rot="12978220">
            <a:off x="-2382686" y="5848035"/>
            <a:ext cx="2951747" cy="1229340"/>
          </a:xfrm>
          <a:custGeom>
            <a:avLst/>
            <a:gdLst>
              <a:gd name="connsiteX0" fmla="*/ 0 w 2951747"/>
              <a:gd name="connsiteY0" fmla="*/ 0 h 1229340"/>
              <a:gd name="connsiteX1" fmla="*/ 625642 w 2951747"/>
              <a:gd name="connsiteY1" fmla="*/ 1219200 h 1229340"/>
              <a:gd name="connsiteX2" fmla="*/ 2951747 w 2951747"/>
              <a:gd name="connsiteY2" fmla="*/ 577516 h 1229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1747" h="1229340">
                <a:moveTo>
                  <a:pt x="0" y="0"/>
                </a:moveTo>
                <a:cubicBezTo>
                  <a:pt x="66842" y="561473"/>
                  <a:pt x="133684" y="1122947"/>
                  <a:pt x="625642" y="1219200"/>
                </a:cubicBezTo>
                <a:cubicBezTo>
                  <a:pt x="1117600" y="1315453"/>
                  <a:pt x="2489200" y="697832"/>
                  <a:pt x="2951747" y="577516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олилиния 18">
            <a:extLst>
              <a:ext uri="{FF2B5EF4-FFF2-40B4-BE49-F238E27FC236}">
                <a16:creationId xmlns:a16="http://schemas.microsoft.com/office/drawing/2014/main" id="{C2533942-EC11-82FF-6232-053811F97350}"/>
              </a:ext>
            </a:extLst>
          </p:cNvPr>
          <p:cNvSpPr/>
          <p:nvPr/>
        </p:nvSpPr>
        <p:spPr>
          <a:xfrm rot="12978220">
            <a:off x="-2690647" y="5972376"/>
            <a:ext cx="2951747" cy="1229340"/>
          </a:xfrm>
          <a:custGeom>
            <a:avLst/>
            <a:gdLst>
              <a:gd name="connsiteX0" fmla="*/ 0 w 2951747"/>
              <a:gd name="connsiteY0" fmla="*/ 0 h 1229340"/>
              <a:gd name="connsiteX1" fmla="*/ 625642 w 2951747"/>
              <a:gd name="connsiteY1" fmla="*/ 1219200 h 1229340"/>
              <a:gd name="connsiteX2" fmla="*/ 2951747 w 2951747"/>
              <a:gd name="connsiteY2" fmla="*/ 577516 h 1229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1747" h="1229340">
                <a:moveTo>
                  <a:pt x="0" y="0"/>
                </a:moveTo>
                <a:cubicBezTo>
                  <a:pt x="66842" y="561473"/>
                  <a:pt x="133684" y="1122947"/>
                  <a:pt x="625642" y="1219200"/>
                </a:cubicBezTo>
                <a:cubicBezTo>
                  <a:pt x="1117600" y="1315453"/>
                  <a:pt x="2489200" y="697832"/>
                  <a:pt x="2951747" y="577516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олилиния 30">
            <a:extLst>
              <a:ext uri="{FF2B5EF4-FFF2-40B4-BE49-F238E27FC236}">
                <a16:creationId xmlns:a16="http://schemas.microsoft.com/office/drawing/2014/main" id="{3AD06317-FB29-0A5E-D7CF-2CBA918F1147}"/>
              </a:ext>
            </a:extLst>
          </p:cNvPr>
          <p:cNvSpPr/>
          <p:nvPr/>
        </p:nvSpPr>
        <p:spPr>
          <a:xfrm>
            <a:off x="11396359" y="-1154467"/>
            <a:ext cx="2951747" cy="1229340"/>
          </a:xfrm>
          <a:custGeom>
            <a:avLst/>
            <a:gdLst>
              <a:gd name="connsiteX0" fmla="*/ 0 w 2951747"/>
              <a:gd name="connsiteY0" fmla="*/ 0 h 1229340"/>
              <a:gd name="connsiteX1" fmla="*/ 625642 w 2951747"/>
              <a:gd name="connsiteY1" fmla="*/ 1219200 h 1229340"/>
              <a:gd name="connsiteX2" fmla="*/ 2951747 w 2951747"/>
              <a:gd name="connsiteY2" fmla="*/ 577516 h 1229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1747" h="1229340">
                <a:moveTo>
                  <a:pt x="0" y="0"/>
                </a:moveTo>
                <a:cubicBezTo>
                  <a:pt x="66842" y="561473"/>
                  <a:pt x="133684" y="1122947"/>
                  <a:pt x="625642" y="1219200"/>
                </a:cubicBezTo>
                <a:cubicBezTo>
                  <a:pt x="1117600" y="1315453"/>
                  <a:pt x="2489200" y="697832"/>
                  <a:pt x="2951747" y="577516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60" name="Группа 159">
            <a:extLst>
              <a:ext uri="{FF2B5EF4-FFF2-40B4-BE49-F238E27FC236}">
                <a16:creationId xmlns:a16="http://schemas.microsoft.com/office/drawing/2014/main" id="{F52FE23F-283A-77AE-A0FA-74BA55ADA609}"/>
              </a:ext>
            </a:extLst>
          </p:cNvPr>
          <p:cNvGrpSpPr/>
          <p:nvPr/>
        </p:nvGrpSpPr>
        <p:grpSpPr>
          <a:xfrm>
            <a:off x="368660" y="940874"/>
            <a:ext cx="11557162" cy="5674444"/>
            <a:chOff x="368660" y="940874"/>
            <a:chExt cx="11557162" cy="5674444"/>
          </a:xfrm>
        </p:grpSpPr>
        <p:sp>
          <p:nvSpPr>
            <p:cNvPr id="9" name="Скругленный прямоугольник 8">
              <a:extLst>
                <a:ext uri="{FF2B5EF4-FFF2-40B4-BE49-F238E27FC236}">
                  <a16:creationId xmlns:a16="http://schemas.microsoft.com/office/drawing/2014/main" id="{CC34CFCB-F0CD-48D2-AE7A-3C0D98817EE1}"/>
                </a:ext>
              </a:extLst>
            </p:cNvPr>
            <p:cNvSpPr/>
            <p:nvPr/>
          </p:nvSpPr>
          <p:spPr>
            <a:xfrm>
              <a:off x="436727" y="942628"/>
              <a:ext cx="2458680" cy="674557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Скругленный прямоугольник 9">
              <a:extLst>
                <a:ext uri="{FF2B5EF4-FFF2-40B4-BE49-F238E27FC236}">
                  <a16:creationId xmlns:a16="http://schemas.microsoft.com/office/drawing/2014/main" id="{6DA78ECB-8777-CD18-9FBF-93D31CBAAA1C}"/>
                </a:ext>
              </a:extLst>
            </p:cNvPr>
            <p:cNvSpPr/>
            <p:nvPr/>
          </p:nvSpPr>
          <p:spPr>
            <a:xfrm>
              <a:off x="3008307" y="942628"/>
              <a:ext cx="1678898" cy="674557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Скругленный прямоугольник 10">
              <a:extLst>
                <a:ext uri="{FF2B5EF4-FFF2-40B4-BE49-F238E27FC236}">
                  <a16:creationId xmlns:a16="http://schemas.microsoft.com/office/drawing/2014/main" id="{F02BB304-FE7C-A11F-6BDA-E0AE7F58F1BB}"/>
                </a:ext>
              </a:extLst>
            </p:cNvPr>
            <p:cNvSpPr/>
            <p:nvPr/>
          </p:nvSpPr>
          <p:spPr>
            <a:xfrm>
              <a:off x="4823064" y="940874"/>
              <a:ext cx="1678898" cy="674557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Скругленный прямоугольник 11">
              <a:extLst>
                <a:ext uri="{FF2B5EF4-FFF2-40B4-BE49-F238E27FC236}">
                  <a16:creationId xmlns:a16="http://schemas.microsoft.com/office/drawing/2014/main" id="{32EDA5B5-0A1A-2414-29A4-1682D4221DA0}"/>
                </a:ext>
              </a:extLst>
            </p:cNvPr>
            <p:cNvSpPr/>
            <p:nvPr/>
          </p:nvSpPr>
          <p:spPr>
            <a:xfrm>
              <a:off x="6639095" y="940874"/>
              <a:ext cx="1678898" cy="674557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Скругленный прямоугольник 12">
              <a:extLst>
                <a:ext uri="{FF2B5EF4-FFF2-40B4-BE49-F238E27FC236}">
                  <a16:creationId xmlns:a16="http://schemas.microsoft.com/office/drawing/2014/main" id="{9949E38B-3F97-30DC-7BA6-C0035185F36F}"/>
                </a:ext>
              </a:extLst>
            </p:cNvPr>
            <p:cNvSpPr/>
            <p:nvPr/>
          </p:nvSpPr>
          <p:spPr>
            <a:xfrm>
              <a:off x="8446586" y="946374"/>
              <a:ext cx="1678898" cy="674557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Скругленный прямоугольник 13">
              <a:extLst>
                <a:ext uri="{FF2B5EF4-FFF2-40B4-BE49-F238E27FC236}">
                  <a16:creationId xmlns:a16="http://schemas.microsoft.com/office/drawing/2014/main" id="{4954BF53-4587-D49A-E6B2-64DAF85A38A4}"/>
                </a:ext>
              </a:extLst>
            </p:cNvPr>
            <p:cNvSpPr/>
            <p:nvPr/>
          </p:nvSpPr>
          <p:spPr>
            <a:xfrm>
              <a:off x="436728" y="1798588"/>
              <a:ext cx="2458680" cy="674557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Скругленный прямоугольник 14">
              <a:extLst>
                <a:ext uri="{FF2B5EF4-FFF2-40B4-BE49-F238E27FC236}">
                  <a16:creationId xmlns:a16="http://schemas.microsoft.com/office/drawing/2014/main" id="{57726DCD-6744-67F1-47C3-D3B80042D850}"/>
                </a:ext>
              </a:extLst>
            </p:cNvPr>
            <p:cNvSpPr/>
            <p:nvPr/>
          </p:nvSpPr>
          <p:spPr>
            <a:xfrm>
              <a:off x="436728" y="5940761"/>
              <a:ext cx="2458683" cy="674557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Скругленный прямоугольник 15">
              <a:extLst>
                <a:ext uri="{FF2B5EF4-FFF2-40B4-BE49-F238E27FC236}">
                  <a16:creationId xmlns:a16="http://schemas.microsoft.com/office/drawing/2014/main" id="{10CE7DB5-58AA-834A-7944-DF5151635A8E}"/>
                </a:ext>
              </a:extLst>
            </p:cNvPr>
            <p:cNvSpPr/>
            <p:nvPr/>
          </p:nvSpPr>
          <p:spPr>
            <a:xfrm>
              <a:off x="436727" y="2634037"/>
              <a:ext cx="2458681" cy="674557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Скругленный прямоугольник 16">
              <a:extLst>
                <a:ext uri="{FF2B5EF4-FFF2-40B4-BE49-F238E27FC236}">
                  <a16:creationId xmlns:a16="http://schemas.microsoft.com/office/drawing/2014/main" id="{2168A784-8986-9976-D0D0-A78ED4446139}"/>
                </a:ext>
              </a:extLst>
            </p:cNvPr>
            <p:cNvSpPr/>
            <p:nvPr/>
          </p:nvSpPr>
          <p:spPr>
            <a:xfrm>
              <a:off x="436727" y="3464337"/>
              <a:ext cx="2458681" cy="674557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Скругленный прямоугольник 17">
              <a:extLst>
                <a:ext uri="{FF2B5EF4-FFF2-40B4-BE49-F238E27FC236}">
                  <a16:creationId xmlns:a16="http://schemas.microsoft.com/office/drawing/2014/main" id="{409BE0E1-99E2-72D9-0081-DA113C9AE016}"/>
                </a:ext>
              </a:extLst>
            </p:cNvPr>
            <p:cNvSpPr/>
            <p:nvPr/>
          </p:nvSpPr>
          <p:spPr>
            <a:xfrm>
              <a:off x="436727" y="4294637"/>
              <a:ext cx="2458681" cy="674557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FAACCA5-47B5-7BD4-0BDC-5065C564797E}"/>
                </a:ext>
              </a:extLst>
            </p:cNvPr>
            <p:cNvSpPr txBox="1"/>
            <p:nvPr/>
          </p:nvSpPr>
          <p:spPr>
            <a:xfrm>
              <a:off x="1035063" y="956542"/>
              <a:ext cx="208653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>
                  <a:solidFill>
                    <a:srgbClr val="00206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Модуль / Критерий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F1309E2-4837-54EC-B766-8EC5768D4DBA}"/>
                </a:ext>
              </a:extLst>
            </p:cNvPr>
            <p:cNvSpPr txBox="1"/>
            <p:nvPr/>
          </p:nvSpPr>
          <p:spPr>
            <a:xfrm>
              <a:off x="436727" y="1842302"/>
              <a:ext cx="183423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>
                  <a:solidFill>
                    <a:srgbClr val="00206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Количество светодиодов 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97F3010-F8FA-2872-C9B5-4AE184D3B080}"/>
                </a:ext>
              </a:extLst>
            </p:cNvPr>
            <p:cNvSpPr txBox="1"/>
            <p:nvPr/>
          </p:nvSpPr>
          <p:spPr>
            <a:xfrm>
              <a:off x="466827" y="2668860"/>
              <a:ext cx="185116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>
                  <a:solidFill>
                    <a:srgbClr val="00206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Вместимость моделей 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E5E4172-1694-960C-2598-BBFD85F63E7E}"/>
                </a:ext>
              </a:extLst>
            </p:cNvPr>
            <p:cNvSpPr txBox="1"/>
            <p:nvPr/>
          </p:nvSpPr>
          <p:spPr>
            <a:xfrm>
              <a:off x="413302" y="4466527"/>
              <a:ext cx="190468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solidFill>
                    <a:srgbClr val="00206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Наличие печки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580655C-AE2F-1C20-8FFA-19E8F171C26C}"/>
                </a:ext>
              </a:extLst>
            </p:cNvPr>
            <p:cNvSpPr txBox="1"/>
            <p:nvPr/>
          </p:nvSpPr>
          <p:spPr>
            <a:xfrm>
              <a:off x="368660" y="3512204"/>
              <a:ext cx="21816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>
                  <a:solidFill>
                    <a:srgbClr val="00206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Программы под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AFAC26C-233B-B91F-1FC0-550ED1FDF85E}"/>
                </a:ext>
              </a:extLst>
            </p:cNvPr>
            <p:cNvSpPr txBox="1"/>
            <p:nvPr/>
          </p:nvSpPr>
          <p:spPr>
            <a:xfrm>
              <a:off x="396038" y="6093373"/>
              <a:ext cx="26308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solidFill>
                    <a:srgbClr val="00206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Ремонтопригодность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EBDDE5F-F2A9-5E8D-353D-83782B2662C2}"/>
                </a:ext>
              </a:extLst>
            </p:cNvPr>
            <p:cNvSpPr txBox="1"/>
            <p:nvPr/>
          </p:nvSpPr>
          <p:spPr>
            <a:xfrm>
              <a:off x="436727" y="5158328"/>
              <a:ext cx="268487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>
                  <a:solidFill>
                    <a:srgbClr val="00206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Использование разной длины волны 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BED9B01-B6B3-4239-EDC1-4FDACFA88BD5}"/>
                </a:ext>
              </a:extLst>
            </p:cNvPr>
            <p:cNvSpPr txBox="1"/>
            <p:nvPr/>
          </p:nvSpPr>
          <p:spPr>
            <a:xfrm>
              <a:off x="453091" y="3766832"/>
              <a:ext cx="98946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b="1" dirty="0">
                  <a:solidFill>
                    <a:srgbClr val="00206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смолы</a:t>
              </a:r>
              <a:r>
                <a:rPr lang="ru-RU" b="1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 </a:t>
              </a:r>
              <a:endParaRPr lang="ru-RU" dirty="0"/>
            </a:p>
          </p:txBody>
        </p:sp>
        <p:sp>
          <p:nvSpPr>
            <p:cNvPr id="30" name="Скругленный прямоугольник 29">
              <a:extLst>
                <a:ext uri="{FF2B5EF4-FFF2-40B4-BE49-F238E27FC236}">
                  <a16:creationId xmlns:a16="http://schemas.microsoft.com/office/drawing/2014/main" id="{5059AC9D-5DE2-0097-F1B2-C3B317D2C2B7}"/>
                </a:ext>
              </a:extLst>
            </p:cNvPr>
            <p:cNvSpPr/>
            <p:nvPr/>
          </p:nvSpPr>
          <p:spPr>
            <a:xfrm>
              <a:off x="10246924" y="959993"/>
              <a:ext cx="1678898" cy="674557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4BB8800-B6C7-14A1-A795-D93130C8C15C}"/>
                </a:ext>
              </a:extLst>
            </p:cNvPr>
            <p:cNvSpPr txBox="1"/>
            <p:nvPr/>
          </p:nvSpPr>
          <p:spPr>
            <a:xfrm>
              <a:off x="3040230" y="1095041"/>
              <a:ext cx="16546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solidFill>
                    <a:srgbClr val="00206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Челябинец-1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9377D9A-075D-D717-25EB-557D38FEECF6}"/>
                </a:ext>
              </a:extLst>
            </p:cNvPr>
            <p:cNvSpPr txBox="1"/>
            <p:nvPr/>
          </p:nvSpPr>
          <p:spPr>
            <a:xfrm>
              <a:off x="10280193" y="1092649"/>
              <a:ext cx="9492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err="1">
                  <a:solidFill>
                    <a:srgbClr val="00206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Elegoo</a:t>
              </a:r>
              <a:endParaRPr lang="ru-RU" b="1" dirty="0">
                <a:solidFill>
                  <a:srgbClr val="00206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7FA8B94-0FB7-3A2B-EDD2-4749A69D869A}"/>
                </a:ext>
              </a:extLst>
            </p:cNvPr>
            <p:cNvSpPr txBox="1"/>
            <p:nvPr/>
          </p:nvSpPr>
          <p:spPr>
            <a:xfrm>
              <a:off x="4883508" y="1092649"/>
              <a:ext cx="10910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err="1">
                  <a:solidFill>
                    <a:srgbClr val="00206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Phrozen</a:t>
              </a:r>
              <a:endParaRPr lang="ru-RU" b="1" dirty="0">
                <a:solidFill>
                  <a:srgbClr val="00206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5B8C566-3DB2-0E7C-6B42-826D25E3D4BB}"/>
                </a:ext>
              </a:extLst>
            </p:cNvPr>
            <p:cNvSpPr txBox="1"/>
            <p:nvPr/>
          </p:nvSpPr>
          <p:spPr>
            <a:xfrm>
              <a:off x="6663954" y="1083557"/>
              <a:ext cx="12025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err="1">
                  <a:solidFill>
                    <a:srgbClr val="00206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Anycubic</a:t>
              </a:r>
              <a:endParaRPr lang="ru-RU" b="1" dirty="0">
                <a:solidFill>
                  <a:srgbClr val="00206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2387F23C-936E-6CE8-D41E-307EAF7FBA32}"/>
                </a:ext>
              </a:extLst>
            </p:cNvPr>
            <p:cNvSpPr txBox="1"/>
            <p:nvPr/>
          </p:nvSpPr>
          <p:spPr>
            <a:xfrm>
              <a:off x="8416211" y="1092649"/>
              <a:ext cx="12170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err="1">
                  <a:solidFill>
                    <a:srgbClr val="00206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Formlabs</a:t>
              </a:r>
              <a:endParaRPr lang="ru-RU" b="1" dirty="0">
                <a:solidFill>
                  <a:srgbClr val="00206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pic>
          <p:nvPicPr>
            <p:cNvPr id="89" name="Picture 2">
              <a:extLst>
                <a:ext uri="{FF2B5EF4-FFF2-40B4-BE49-F238E27FC236}">
                  <a16:creationId xmlns:a16="http://schemas.microsoft.com/office/drawing/2014/main" id="{245C58AE-C88A-24F6-173B-398E6BD4D7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91330" y="1173006"/>
              <a:ext cx="457624" cy="2416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0" name="Picture 4">
              <a:extLst>
                <a:ext uri="{FF2B5EF4-FFF2-40B4-BE49-F238E27FC236}">
                  <a16:creationId xmlns:a16="http://schemas.microsoft.com/office/drawing/2014/main" id="{F4F844E2-3E84-50F5-DD80-F2DB3E37EE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08781" y="1180171"/>
              <a:ext cx="366421" cy="24476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1" name="Picture 4">
              <a:extLst>
                <a:ext uri="{FF2B5EF4-FFF2-40B4-BE49-F238E27FC236}">
                  <a16:creationId xmlns:a16="http://schemas.microsoft.com/office/drawing/2014/main" id="{9E0EA13F-B970-A7F5-EB91-2DBAABAA54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86034" y="1171435"/>
              <a:ext cx="366421" cy="24476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2" name="Picture 4">
              <a:extLst>
                <a:ext uri="{FF2B5EF4-FFF2-40B4-BE49-F238E27FC236}">
                  <a16:creationId xmlns:a16="http://schemas.microsoft.com/office/drawing/2014/main" id="{5313266F-3170-037D-4EBF-411F9E4D4A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19753" y="1171433"/>
              <a:ext cx="366421" cy="24476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6" name="Группа 85">
            <a:extLst>
              <a:ext uri="{FF2B5EF4-FFF2-40B4-BE49-F238E27FC236}">
                <a16:creationId xmlns:a16="http://schemas.microsoft.com/office/drawing/2014/main" id="{6A475D5A-A513-155F-EC97-889CE6B898EB}"/>
              </a:ext>
            </a:extLst>
          </p:cNvPr>
          <p:cNvGrpSpPr/>
          <p:nvPr/>
        </p:nvGrpSpPr>
        <p:grpSpPr>
          <a:xfrm>
            <a:off x="3006735" y="3461607"/>
            <a:ext cx="1678898" cy="674557"/>
            <a:chOff x="3008307" y="3474676"/>
            <a:chExt cx="1678898" cy="674557"/>
          </a:xfrm>
        </p:grpSpPr>
        <p:sp>
          <p:nvSpPr>
            <p:cNvPr id="39" name="Скругленный прямоугольник 38">
              <a:extLst>
                <a:ext uri="{FF2B5EF4-FFF2-40B4-BE49-F238E27FC236}">
                  <a16:creationId xmlns:a16="http://schemas.microsoft.com/office/drawing/2014/main" id="{2F809EA8-F595-7DBE-379E-F4724EF1516A}"/>
                </a:ext>
              </a:extLst>
            </p:cNvPr>
            <p:cNvSpPr/>
            <p:nvPr/>
          </p:nvSpPr>
          <p:spPr>
            <a:xfrm>
              <a:off x="3008307" y="3474676"/>
              <a:ext cx="1678898" cy="674557"/>
            </a:xfrm>
            <a:prstGeom prst="roundRect">
              <a:avLst/>
            </a:prstGeom>
            <a:solidFill>
              <a:srgbClr val="00B05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grpSp>
          <p:nvGrpSpPr>
            <p:cNvPr id="28" name="Группа 27">
              <a:extLst>
                <a:ext uri="{FF2B5EF4-FFF2-40B4-BE49-F238E27FC236}">
                  <a16:creationId xmlns:a16="http://schemas.microsoft.com/office/drawing/2014/main" id="{67AC9FA1-4F22-4833-7299-696D369AE86F}"/>
                </a:ext>
              </a:extLst>
            </p:cNvPr>
            <p:cNvGrpSpPr/>
            <p:nvPr/>
          </p:nvGrpSpPr>
          <p:grpSpPr>
            <a:xfrm>
              <a:off x="3644788" y="3628054"/>
              <a:ext cx="360000" cy="360000"/>
              <a:chOff x="1783568" y="2253309"/>
              <a:chExt cx="360000" cy="360000"/>
            </a:xfrm>
          </p:grpSpPr>
          <p:sp>
            <p:nvSpPr>
              <p:cNvPr id="84" name="Овал 83">
                <a:extLst>
                  <a:ext uri="{FF2B5EF4-FFF2-40B4-BE49-F238E27FC236}">
                    <a16:creationId xmlns:a16="http://schemas.microsoft.com/office/drawing/2014/main" id="{EA67FC2E-9592-5FD1-AB62-EBC34D8CF2B2}"/>
                  </a:ext>
                </a:extLst>
              </p:cNvPr>
              <p:cNvSpPr/>
              <p:nvPr/>
            </p:nvSpPr>
            <p:spPr>
              <a:xfrm>
                <a:off x="1783568" y="2253309"/>
                <a:ext cx="360000" cy="360000"/>
              </a:xfrm>
              <a:prstGeom prst="ellipse">
                <a:avLst/>
              </a:prstGeom>
              <a:solidFill>
                <a:srgbClr val="05B05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85" name="Рисунок 84" descr="Флажок со сплошной заливкой">
                <a:extLst>
                  <a:ext uri="{FF2B5EF4-FFF2-40B4-BE49-F238E27FC236}">
                    <a16:creationId xmlns:a16="http://schemas.microsoft.com/office/drawing/2014/main" id="{E677AE0C-362E-D5FD-DB69-C3B3751C0A9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1825533" y="2295274"/>
                <a:ext cx="276070" cy="276070"/>
              </a:xfrm>
              <a:prstGeom prst="rect">
                <a:avLst/>
              </a:prstGeom>
            </p:spPr>
          </p:pic>
        </p:grpSp>
      </p:grpSp>
      <p:grpSp>
        <p:nvGrpSpPr>
          <p:cNvPr id="87" name="Группа 86">
            <a:extLst>
              <a:ext uri="{FF2B5EF4-FFF2-40B4-BE49-F238E27FC236}">
                <a16:creationId xmlns:a16="http://schemas.microsoft.com/office/drawing/2014/main" id="{46770179-A12F-1682-8D40-010B0E106F6B}"/>
              </a:ext>
            </a:extLst>
          </p:cNvPr>
          <p:cNvGrpSpPr/>
          <p:nvPr/>
        </p:nvGrpSpPr>
        <p:grpSpPr>
          <a:xfrm>
            <a:off x="3008307" y="5143007"/>
            <a:ext cx="1678898" cy="674557"/>
            <a:chOff x="3008307" y="3474676"/>
            <a:chExt cx="1678898" cy="674557"/>
          </a:xfrm>
        </p:grpSpPr>
        <p:sp>
          <p:nvSpPr>
            <p:cNvPr id="88" name="Скругленный прямоугольник 87">
              <a:extLst>
                <a:ext uri="{FF2B5EF4-FFF2-40B4-BE49-F238E27FC236}">
                  <a16:creationId xmlns:a16="http://schemas.microsoft.com/office/drawing/2014/main" id="{E85D9286-A0D6-799E-758F-8D31650DE0EE}"/>
                </a:ext>
              </a:extLst>
            </p:cNvPr>
            <p:cNvSpPr/>
            <p:nvPr/>
          </p:nvSpPr>
          <p:spPr>
            <a:xfrm>
              <a:off x="3008307" y="3474676"/>
              <a:ext cx="1678898" cy="674557"/>
            </a:xfrm>
            <a:prstGeom prst="roundRect">
              <a:avLst/>
            </a:prstGeom>
            <a:solidFill>
              <a:srgbClr val="00B05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grpSp>
          <p:nvGrpSpPr>
            <p:cNvPr id="106" name="Группа 105">
              <a:extLst>
                <a:ext uri="{FF2B5EF4-FFF2-40B4-BE49-F238E27FC236}">
                  <a16:creationId xmlns:a16="http://schemas.microsoft.com/office/drawing/2014/main" id="{2AC9C680-1523-6D17-FB88-A4DCD450DB2C}"/>
                </a:ext>
              </a:extLst>
            </p:cNvPr>
            <p:cNvGrpSpPr/>
            <p:nvPr/>
          </p:nvGrpSpPr>
          <p:grpSpPr>
            <a:xfrm>
              <a:off x="3644788" y="3628054"/>
              <a:ext cx="360000" cy="360000"/>
              <a:chOff x="1783568" y="2253309"/>
              <a:chExt cx="360000" cy="360000"/>
            </a:xfrm>
          </p:grpSpPr>
          <p:sp>
            <p:nvSpPr>
              <p:cNvPr id="107" name="Овал 106">
                <a:extLst>
                  <a:ext uri="{FF2B5EF4-FFF2-40B4-BE49-F238E27FC236}">
                    <a16:creationId xmlns:a16="http://schemas.microsoft.com/office/drawing/2014/main" id="{A8F84CC5-4127-8580-CF59-43995142EF4F}"/>
                  </a:ext>
                </a:extLst>
              </p:cNvPr>
              <p:cNvSpPr/>
              <p:nvPr/>
            </p:nvSpPr>
            <p:spPr>
              <a:xfrm>
                <a:off x="1783568" y="2253309"/>
                <a:ext cx="360000" cy="360000"/>
              </a:xfrm>
              <a:prstGeom prst="ellipse">
                <a:avLst/>
              </a:prstGeom>
              <a:solidFill>
                <a:srgbClr val="05B05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08" name="Рисунок 107" descr="Флажок со сплошной заливкой">
                <a:extLst>
                  <a:ext uri="{FF2B5EF4-FFF2-40B4-BE49-F238E27FC236}">
                    <a16:creationId xmlns:a16="http://schemas.microsoft.com/office/drawing/2014/main" id="{1D2F00DE-37CC-C3FE-534C-8270A6D3E4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1825533" y="2295274"/>
                <a:ext cx="276070" cy="276070"/>
              </a:xfrm>
              <a:prstGeom prst="rect">
                <a:avLst/>
              </a:prstGeom>
            </p:spPr>
          </p:pic>
        </p:grpSp>
      </p:grpSp>
      <p:grpSp>
        <p:nvGrpSpPr>
          <p:cNvPr id="109" name="Группа 108">
            <a:extLst>
              <a:ext uri="{FF2B5EF4-FFF2-40B4-BE49-F238E27FC236}">
                <a16:creationId xmlns:a16="http://schemas.microsoft.com/office/drawing/2014/main" id="{8D51C7B0-ACBE-83A0-4AE2-388F9B82934B}"/>
              </a:ext>
            </a:extLst>
          </p:cNvPr>
          <p:cNvGrpSpPr/>
          <p:nvPr/>
        </p:nvGrpSpPr>
        <p:grpSpPr>
          <a:xfrm>
            <a:off x="3006735" y="5950768"/>
            <a:ext cx="1678898" cy="674557"/>
            <a:chOff x="3008307" y="3474676"/>
            <a:chExt cx="1678898" cy="674557"/>
          </a:xfrm>
        </p:grpSpPr>
        <p:sp>
          <p:nvSpPr>
            <p:cNvPr id="110" name="Скругленный прямоугольник 109">
              <a:extLst>
                <a:ext uri="{FF2B5EF4-FFF2-40B4-BE49-F238E27FC236}">
                  <a16:creationId xmlns:a16="http://schemas.microsoft.com/office/drawing/2014/main" id="{C57AA136-BEF6-AF81-BB72-FD6EF367A695}"/>
                </a:ext>
              </a:extLst>
            </p:cNvPr>
            <p:cNvSpPr/>
            <p:nvPr/>
          </p:nvSpPr>
          <p:spPr>
            <a:xfrm>
              <a:off x="3008307" y="3474676"/>
              <a:ext cx="1678898" cy="674557"/>
            </a:xfrm>
            <a:prstGeom prst="roundRect">
              <a:avLst/>
            </a:prstGeom>
            <a:solidFill>
              <a:srgbClr val="00B05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grpSp>
          <p:nvGrpSpPr>
            <p:cNvPr id="111" name="Группа 110">
              <a:extLst>
                <a:ext uri="{FF2B5EF4-FFF2-40B4-BE49-F238E27FC236}">
                  <a16:creationId xmlns:a16="http://schemas.microsoft.com/office/drawing/2014/main" id="{6AC8908A-08FB-AD96-32D6-5C90F30A0390}"/>
                </a:ext>
              </a:extLst>
            </p:cNvPr>
            <p:cNvGrpSpPr/>
            <p:nvPr/>
          </p:nvGrpSpPr>
          <p:grpSpPr>
            <a:xfrm>
              <a:off x="3644788" y="3628054"/>
              <a:ext cx="360000" cy="360000"/>
              <a:chOff x="1783568" y="2253309"/>
              <a:chExt cx="360000" cy="360000"/>
            </a:xfrm>
          </p:grpSpPr>
          <p:sp>
            <p:nvSpPr>
              <p:cNvPr id="112" name="Овал 111">
                <a:extLst>
                  <a:ext uri="{FF2B5EF4-FFF2-40B4-BE49-F238E27FC236}">
                    <a16:creationId xmlns:a16="http://schemas.microsoft.com/office/drawing/2014/main" id="{F5CF88A9-7AD1-C6FE-AD69-3AFF84C7C0C1}"/>
                  </a:ext>
                </a:extLst>
              </p:cNvPr>
              <p:cNvSpPr/>
              <p:nvPr/>
            </p:nvSpPr>
            <p:spPr>
              <a:xfrm>
                <a:off x="1783568" y="2253309"/>
                <a:ext cx="360000" cy="360000"/>
              </a:xfrm>
              <a:prstGeom prst="ellipse">
                <a:avLst/>
              </a:prstGeom>
              <a:solidFill>
                <a:srgbClr val="05B05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13" name="Рисунок 112" descr="Флажок со сплошной заливкой">
                <a:extLst>
                  <a:ext uri="{FF2B5EF4-FFF2-40B4-BE49-F238E27FC236}">
                    <a16:creationId xmlns:a16="http://schemas.microsoft.com/office/drawing/2014/main" id="{68F44F04-8644-681A-0AA6-0A647361B0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1825533" y="2295274"/>
                <a:ext cx="276070" cy="276070"/>
              </a:xfrm>
              <a:prstGeom prst="rect">
                <a:avLst/>
              </a:prstGeom>
            </p:spPr>
          </p:pic>
        </p:grpSp>
      </p:grpSp>
      <p:grpSp>
        <p:nvGrpSpPr>
          <p:cNvPr id="114" name="Группа 113">
            <a:extLst>
              <a:ext uri="{FF2B5EF4-FFF2-40B4-BE49-F238E27FC236}">
                <a16:creationId xmlns:a16="http://schemas.microsoft.com/office/drawing/2014/main" id="{61EF8BAF-4A80-2B6B-6BAB-4B64D4DCE256}"/>
              </a:ext>
            </a:extLst>
          </p:cNvPr>
          <p:cNvGrpSpPr/>
          <p:nvPr/>
        </p:nvGrpSpPr>
        <p:grpSpPr>
          <a:xfrm>
            <a:off x="8440996" y="3479627"/>
            <a:ext cx="1678898" cy="674557"/>
            <a:chOff x="3008307" y="3474676"/>
            <a:chExt cx="1678898" cy="674557"/>
          </a:xfrm>
        </p:grpSpPr>
        <p:sp>
          <p:nvSpPr>
            <p:cNvPr id="115" name="Скругленный прямоугольник 114">
              <a:extLst>
                <a:ext uri="{FF2B5EF4-FFF2-40B4-BE49-F238E27FC236}">
                  <a16:creationId xmlns:a16="http://schemas.microsoft.com/office/drawing/2014/main" id="{50D9279B-68C2-CB84-F0C3-6D4E3AD3BB7D}"/>
                </a:ext>
              </a:extLst>
            </p:cNvPr>
            <p:cNvSpPr/>
            <p:nvPr/>
          </p:nvSpPr>
          <p:spPr>
            <a:xfrm>
              <a:off x="3008307" y="3474676"/>
              <a:ext cx="1678898" cy="674557"/>
            </a:xfrm>
            <a:prstGeom prst="roundRect">
              <a:avLst/>
            </a:prstGeom>
            <a:solidFill>
              <a:srgbClr val="00B05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grpSp>
          <p:nvGrpSpPr>
            <p:cNvPr id="116" name="Группа 115">
              <a:extLst>
                <a:ext uri="{FF2B5EF4-FFF2-40B4-BE49-F238E27FC236}">
                  <a16:creationId xmlns:a16="http://schemas.microsoft.com/office/drawing/2014/main" id="{AA2E5EED-08D6-00D9-2269-46B9CADC19C4}"/>
                </a:ext>
              </a:extLst>
            </p:cNvPr>
            <p:cNvGrpSpPr/>
            <p:nvPr/>
          </p:nvGrpSpPr>
          <p:grpSpPr>
            <a:xfrm>
              <a:off x="3644788" y="3628054"/>
              <a:ext cx="360000" cy="360000"/>
              <a:chOff x="1783568" y="2253309"/>
              <a:chExt cx="360000" cy="360000"/>
            </a:xfrm>
          </p:grpSpPr>
          <p:sp>
            <p:nvSpPr>
              <p:cNvPr id="117" name="Овал 116">
                <a:extLst>
                  <a:ext uri="{FF2B5EF4-FFF2-40B4-BE49-F238E27FC236}">
                    <a16:creationId xmlns:a16="http://schemas.microsoft.com/office/drawing/2014/main" id="{780459E3-51F9-BFA4-CB4C-7AED30A651C6}"/>
                  </a:ext>
                </a:extLst>
              </p:cNvPr>
              <p:cNvSpPr/>
              <p:nvPr/>
            </p:nvSpPr>
            <p:spPr>
              <a:xfrm>
                <a:off x="1783568" y="2253309"/>
                <a:ext cx="360000" cy="360000"/>
              </a:xfrm>
              <a:prstGeom prst="ellipse">
                <a:avLst/>
              </a:prstGeom>
              <a:solidFill>
                <a:srgbClr val="05B05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18" name="Рисунок 117" descr="Флажок со сплошной заливкой">
                <a:extLst>
                  <a:ext uri="{FF2B5EF4-FFF2-40B4-BE49-F238E27FC236}">
                    <a16:creationId xmlns:a16="http://schemas.microsoft.com/office/drawing/2014/main" id="{237E9662-B0DE-5E28-4F3E-BF4DABAFAD5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1825533" y="2295274"/>
                <a:ext cx="276070" cy="276070"/>
              </a:xfrm>
              <a:prstGeom prst="rect">
                <a:avLst/>
              </a:prstGeom>
            </p:spPr>
          </p:pic>
        </p:grpSp>
      </p:grpSp>
      <p:grpSp>
        <p:nvGrpSpPr>
          <p:cNvPr id="119" name="Группа 118">
            <a:extLst>
              <a:ext uri="{FF2B5EF4-FFF2-40B4-BE49-F238E27FC236}">
                <a16:creationId xmlns:a16="http://schemas.microsoft.com/office/drawing/2014/main" id="{0CAAF63D-70A4-7CB7-5175-9B70A7750B27}"/>
              </a:ext>
            </a:extLst>
          </p:cNvPr>
          <p:cNvGrpSpPr/>
          <p:nvPr/>
        </p:nvGrpSpPr>
        <p:grpSpPr>
          <a:xfrm>
            <a:off x="4841492" y="5940761"/>
            <a:ext cx="1678898" cy="674557"/>
            <a:chOff x="3008307" y="3474676"/>
            <a:chExt cx="1678898" cy="674557"/>
          </a:xfrm>
        </p:grpSpPr>
        <p:sp>
          <p:nvSpPr>
            <p:cNvPr id="120" name="Скругленный прямоугольник 119">
              <a:extLst>
                <a:ext uri="{FF2B5EF4-FFF2-40B4-BE49-F238E27FC236}">
                  <a16:creationId xmlns:a16="http://schemas.microsoft.com/office/drawing/2014/main" id="{BDD29B3C-E77E-C280-DB61-A93CFE9000D1}"/>
                </a:ext>
              </a:extLst>
            </p:cNvPr>
            <p:cNvSpPr/>
            <p:nvPr/>
          </p:nvSpPr>
          <p:spPr>
            <a:xfrm>
              <a:off x="3008307" y="3474676"/>
              <a:ext cx="1678898" cy="674557"/>
            </a:xfrm>
            <a:prstGeom prst="roundRect">
              <a:avLst/>
            </a:prstGeom>
            <a:solidFill>
              <a:srgbClr val="00B05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grpSp>
          <p:nvGrpSpPr>
            <p:cNvPr id="121" name="Группа 120">
              <a:extLst>
                <a:ext uri="{FF2B5EF4-FFF2-40B4-BE49-F238E27FC236}">
                  <a16:creationId xmlns:a16="http://schemas.microsoft.com/office/drawing/2014/main" id="{5A601F19-2C85-D628-C0B2-748B41352D0A}"/>
                </a:ext>
              </a:extLst>
            </p:cNvPr>
            <p:cNvGrpSpPr/>
            <p:nvPr/>
          </p:nvGrpSpPr>
          <p:grpSpPr>
            <a:xfrm>
              <a:off x="3644788" y="3628054"/>
              <a:ext cx="360000" cy="360000"/>
              <a:chOff x="1783568" y="2253309"/>
              <a:chExt cx="360000" cy="360000"/>
            </a:xfrm>
          </p:grpSpPr>
          <p:sp>
            <p:nvSpPr>
              <p:cNvPr id="122" name="Овал 121">
                <a:extLst>
                  <a:ext uri="{FF2B5EF4-FFF2-40B4-BE49-F238E27FC236}">
                    <a16:creationId xmlns:a16="http://schemas.microsoft.com/office/drawing/2014/main" id="{52E72EFB-645C-03E8-5833-4DE2F935E7CE}"/>
                  </a:ext>
                </a:extLst>
              </p:cNvPr>
              <p:cNvSpPr/>
              <p:nvPr/>
            </p:nvSpPr>
            <p:spPr>
              <a:xfrm>
                <a:off x="1783568" y="2253309"/>
                <a:ext cx="360000" cy="360000"/>
              </a:xfrm>
              <a:prstGeom prst="ellipse">
                <a:avLst/>
              </a:prstGeom>
              <a:solidFill>
                <a:srgbClr val="05B05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23" name="Рисунок 122" descr="Флажок со сплошной заливкой">
                <a:extLst>
                  <a:ext uri="{FF2B5EF4-FFF2-40B4-BE49-F238E27FC236}">
                    <a16:creationId xmlns:a16="http://schemas.microsoft.com/office/drawing/2014/main" id="{1816420F-2947-1C07-46FB-55BEC92876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1825533" y="2295274"/>
                <a:ext cx="276070" cy="276070"/>
              </a:xfrm>
              <a:prstGeom prst="rect">
                <a:avLst/>
              </a:prstGeom>
            </p:spPr>
          </p:pic>
        </p:grpSp>
      </p:grpSp>
      <p:grpSp>
        <p:nvGrpSpPr>
          <p:cNvPr id="127" name="Группа 126">
            <a:extLst>
              <a:ext uri="{FF2B5EF4-FFF2-40B4-BE49-F238E27FC236}">
                <a16:creationId xmlns:a16="http://schemas.microsoft.com/office/drawing/2014/main" id="{C093BC14-F26D-F6A4-2DE7-358B9F76C2A4}"/>
              </a:ext>
            </a:extLst>
          </p:cNvPr>
          <p:cNvGrpSpPr/>
          <p:nvPr/>
        </p:nvGrpSpPr>
        <p:grpSpPr>
          <a:xfrm>
            <a:off x="4848745" y="5145063"/>
            <a:ext cx="1678898" cy="674557"/>
            <a:chOff x="4823064" y="3460000"/>
            <a:chExt cx="1678898" cy="674557"/>
          </a:xfrm>
        </p:grpSpPr>
        <p:sp>
          <p:nvSpPr>
            <p:cNvPr id="128" name="Скругленный прямоугольник 127">
              <a:extLst>
                <a:ext uri="{FF2B5EF4-FFF2-40B4-BE49-F238E27FC236}">
                  <a16:creationId xmlns:a16="http://schemas.microsoft.com/office/drawing/2014/main" id="{B92944D5-93EF-438D-24B2-DB3124373508}"/>
                </a:ext>
              </a:extLst>
            </p:cNvPr>
            <p:cNvSpPr/>
            <p:nvPr/>
          </p:nvSpPr>
          <p:spPr>
            <a:xfrm>
              <a:off x="4823064" y="3460000"/>
              <a:ext cx="1678898" cy="674557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pic>
          <p:nvPicPr>
            <p:cNvPr id="129" name="Рисунок 128" descr="Закрыть со сплошной заливкой">
              <a:extLst>
                <a:ext uri="{FF2B5EF4-FFF2-40B4-BE49-F238E27FC236}">
                  <a16:creationId xmlns:a16="http://schemas.microsoft.com/office/drawing/2014/main" id="{616A088B-585B-A934-AEA6-37FD7352ED0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485909" y="3606569"/>
              <a:ext cx="404570" cy="404570"/>
            </a:xfrm>
            <a:prstGeom prst="rect">
              <a:avLst/>
            </a:prstGeom>
          </p:spPr>
        </p:pic>
      </p:grpSp>
      <p:grpSp>
        <p:nvGrpSpPr>
          <p:cNvPr id="130" name="Группа 129">
            <a:extLst>
              <a:ext uri="{FF2B5EF4-FFF2-40B4-BE49-F238E27FC236}">
                <a16:creationId xmlns:a16="http://schemas.microsoft.com/office/drawing/2014/main" id="{E0722202-BCA5-23B2-3AB0-A2F58B64FF7F}"/>
              </a:ext>
            </a:extLst>
          </p:cNvPr>
          <p:cNvGrpSpPr/>
          <p:nvPr/>
        </p:nvGrpSpPr>
        <p:grpSpPr>
          <a:xfrm>
            <a:off x="6649387" y="3470775"/>
            <a:ext cx="1678898" cy="674557"/>
            <a:chOff x="4823064" y="3460000"/>
            <a:chExt cx="1678898" cy="674557"/>
          </a:xfrm>
        </p:grpSpPr>
        <p:sp>
          <p:nvSpPr>
            <p:cNvPr id="131" name="Скругленный прямоугольник 130">
              <a:extLst>
                <a:ext uri="{FF2B5EF4-FFF2-40B4-BE49-F238E27FC236}">
                  <a16:creationId xmlns:a16="http://schemas.microsoft.com/office/drawing/2014/main" id="{CF688C9E-0D6C-95BE-F1A6-446EABDB9D43}"/>
                </a:ext>
              </a:extLst>
            </p:cNvPr>
            <p:cNvSpPr/>
            <p:nvPr/>
          </p:nvSpPr>
          <p:spPr>
            <a:xfrm>
              <a:off x="4823064" y="3460000"/>
              <a:ext cx="1678898" cy="674557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pic>
          <p:nvPicPr>
            <p:cNvPr id="132" name="Рисунок 131" descr="Закрыть со сплошной заливкой">
              <a:extLst>
                <a:ext uri="{FF2B5EF4-FFF2-40B4-BE49-F238E27FC236}">
                  <a16:creationId xmlns:a16="http://schemas.microsoft.com/office/drawing/2014/main" id="{80E6B7CA-6123-48F6-174C-5ACB56691EA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485909" y="3606569"/>
              <a:ext cx="404570" cy="404570"/>
            </a:xfrm>
            <a:prstGeom prst="rect">
              <a:avLst/>
            </a:prstGeom>
          </p:spPr>
        </p:pic>
      </p:grpSp>
      <p:grpSp>
        <p:nvGrpSpPr>
          <p:cNvPr id="133" name="Группа 132">
            <a:extLst>
              <a:ext uri="{FF2B5EF4-FFF2-40B4-BE49-F238E27FC236}">
                <a16:creationId xmlns:a16="http://schemas.microsoft.com/office/drawing/2014/main" id="{75151F73-F856-6392-AF15-CAA23C394831}"/>
              </a:ext>
            </a:extLst>
          </p:cNvPr>
          <p:cNvGrpSpPr/>
          <p:nvPr/>
        </p:nvGrpSpPr>
        <p:grpSpPr>
          <a:xfrm>
            <a:off x="6635906" y="4304012"/>
            <a:ext cx="1678898" cy="674557"/>
            <a:chOff x="4823064" y="3460000"/>
            <a:chExt cx="1678898" cy="674557"/>
          </a:xfrm>
        </p:grpSpPr>
        <p:sp>
          <p:nvSpPr>
            <p:cNvPr id="134" name="Скругленный прямоугольник 133">
              <a:extLst>
                <a:ext uri="{FF2B5EF4-FFF2-40B4-BE49-F238E27FC236}">
                  <a16:creationId xmlns:a16="http://schemas.microsoft.com/office/drawing/2014/main" id="{AA7893DF-A5CD-B359-1240-AEF4B4E8899A}"/>
                </a:ext>
              </a:extLst>
            </p:cNvPr>
            <p:cNvSpPr/>
            <p:nvPr/>
          </p:nvSpPr>
          <p:spPr>
            <a:xfrm>
              <a:off x="4823064" y="3460000"/>
              <a:ext cx="1678898" cy="674557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pic>
          <p:nvPicPr>
            <p:cNvPr id="135" name="Рисунок 134" descr="Закрыть со сплошной заливкой">
              <a:extLst>
                <a:ext uri="{FF2B5EF4-FFF2-40B4-BE49-F238E27FC236}">
                  <a16:creationId xmlns:a16="http://schemas.microsoft.com/office/drawing/2014/main" id="{FA5E8E76-1CB4-5549-B2C8-FA9C1D5F955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485909" y="3606569"/>
              <a:ext cx="404570" cy="404570"/>
            </a:xfrm>
            <a:prstGeom prst="rect">
              <a:avLst/>
            </a:prstGeom>
          </p:spPr>
        </p:pic>
      </p:grpSp>
      <p:grpSp>
        <p:nvGrpSpPr>
          <p:cNvPr id="136" name="Группа 135">
            <a:extLst>
              <a:ext uri="{FF2B5EF4-FFF2-40B4-BE49-F238E27FC236}">
                <a16:creationId xmlns:a16="http://schemas.microsoft.com/office/drawing/2014/main" id="{B519AA0A-2B72-8387-04C3-7173B7A90E4E}"/>
              </a:ext>
            </a:extLst>
          </p:cNvPr>
          <p:cNvGrpSpPr/>
          <p:nvPr/>
        </p:nvGrpSpPr>
        <p:grpSpPr>
          <a:xfrm>
            <a:off x="6635906" y="5165609"/>
            <a:ext cx="1678898" cy="674557"/>
            <a:chOff x="4823064" y="3460000"/>
            <a:chExt cx="1678898" cy="674557"/>
          </a:xfrm>
        </p:grpSpPr>
        <p:sp>
          <p:nvSpPr>
            <p:cNvPr id="137" name="Скругленный прямоугольник 136">
              <a:extLst>
                <a:ext uri="{FF2B5EF4-FFF2-40B4-BE49-F238E27FC236}">
                  <a16:creationId xmlns:a16="http://schemas.microsoft.com/office/drawing/2014/main" id="{E91C4A72-D155-15DF-212B-878843E016A1}"/>
                </a:ext>
              </a:extLst>
            </p:cNvPr>
            <p:cNvSpPr/>
            <p:nvPr/>
          </p:nvSpPr>
          <p:spPr>
            <a:xfrm>
              <a:off x="4823064" y="3460000"/>
              <a:ext cx="1678898" cy="674557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pic>
          <p:nvPicPr>
            <p:cNvPr id="138" name="Рисунок 137" descr="Закрыть со сплошной заливкой">
              <a:extLst>
                <a:ext uri="{FF2B5EF4-FFF2-40B4-BE49-F238E27FC236}">
                  <a16:creationId xmlns:a16="http://schemas.microsoft.com/office/drawing/2014/main" id="{7895EE6D-B2D2-0D66-7DBF-B1E935B75A0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485909" y="3606569"/>
              <a:ext cx="404570" cy="404570"/>
            </a:xfrm>
            <a:prstGeom prst="rect">
              <a:avLst/>
            </a:prstGeom>
          </p:spPr>
        </p:pic>
      </p:grpSp>
      <p:grpSp>
        <p:nvGrpSpPr>
          <p:cNvPr id="139" name="Группа 138">
            <a:extLst>
              <a:ext uri="{FF2B5EF4-FFF2-40B4-BE49-F238E27FC236}">
                <a16:creationId xmlns:a16="http://schemas.microsoft.com/office/drawing/2014/main" id="{FE7FD829-F40E-6869-817C-67160ECE6949}"/>
              </a:ext>
            </a:extLst>
          </p:cNvPr>
          <p:cNvGrpSpPr/>
          <p:nvPr/>
        </p:nvGrpSpPr>
        <p:grpSpPr>
          <a:xfrm>
            <a:off x="6649387" y="5954127"/>
            <a:ext cx="1678898" cy="674557"/>
            <a:chOff x="4823064" y="3460000"/>
            <a:chExt cx="1678898" cy="674557"/>
          </a:xfrm>
        </p:grpSpPr>
        <p:sp>
          <p:nvSpPr>
            <p:cNvPr id="140" name="Скругленный прямоугольник 139">
              <a:extLst>
                <a:ext uri="{FF2B5EF4-FFF2-40B4-BE49-F238E27FC236}">
                  <a16:creationId xmlns:a16="http://schemas.microsoft.com/office/drawing/2014/main" id="{3AAEAABA-8584-D984-B199-CBB50E30872B}"/>
                </a:ext>
              </a:extLst>
            </p:cNvPr>
            <p:cNvSpPr/>
            <p:nvPr/>
          </p:nvSpPr>
          <p:spPr>
            <a:xfrm>
              <a:off x="4823064" y="3460000"/>
              <a:ext cx="1678898" cy="674557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pic>
          <p:nvPicPr>
            <p:cNvPr id="141" name="Рисунок 140" descr="Закрыть со сплошной заливкой">
              <a:extLst>
                <a:ext uri="{FF2B5EF4-FFF2-40B4-BE49-F238E27FC236}">
                  <a16:creationId xmlns:a16="http://schemas.microsoft.com/office/drawing/2014/main" id="{39A85B05-B1DA-51B2-152C-78433FF2CE0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485909" y="3606569"/>
              <a:ext cx="404570" cy="404570"/>
            </a:xfrm>
            <a:prstGeom prst="rect">
              <a:avLst/>
            </a:prstGeom>
          </p:spPr>
        </p:pic>
      </p:grpSp>
      <p:grpSp>
        <p:nvGrpSpPr>
          <p:cNvPr id="142" name="Группа 141">
            <a:extLst>
              <a:ext uri="{FF2B5EF4-FFF2-40B4-BE49-F238E27FC236}">
                <a16:creationId xmlns:a16="http://schemas.microsoft.com/office/drawing/2014/main" id="{26CD2AA6-B979-0988-821B-4FBE1C20C13B}"/>
              </a:ext>
            </a:extLst>
          </p:cNvPr>
          <p:cNvGrpSpPr/>
          <p:nvPr/>
        </p:nvGrpSpPr>
        <p:grpSpPr>
          <a:xfrm>
            <a:off x="10255753" y="3475904"/>
            <a:ext cx="1678898" cy="674557"/>
            <a:chOff x="4823064" y="3460000"/>
            <a:chExt cx="1678898" cy="674557"/>
          </a:xfrm>
        </p:grpSpPr>
        <p:sp>
          <p:nvSpPr>
            <p:cNvPr id="143" name="Скругленный прямоугольник 142">
              <a:extLst>
                <a:ext uri="{FF2B5EF4-FFF2-40B4-BE49-F238E27FC236}">
                  <a16:creationId xmlns:a16="http://schemas.microsoft.com/office/drawing/2014/main" id="{A115442A-3A7F-D696-7E77-529C854076A0}"/>
                </a:ext>
              </a:extLst>
            </p:cNvPr>
            <p:cNvSpPr/>
            <p:nvPr/>
          </p:nvSpPr>
          <p:spPr>
            <a:xfrm>
              <a:off x="4823064" y="3460000"/>
              <a:ext cx="1678898" cy="674557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pic>
          <p:nvPicPr>
            <p:cNvPr id="144" name="Рисунок 143" descr="Закрыть со сплошной заливкой">
              <a:extLst>
                <a:ext uri="{FF2B5EF4-FFF2-40B4-BE49-F238E27FC236}">
                  <a16:creationId xmlns:a16="http://schemas.microsoft.com/office/drawing/2014/main" id="{817C3993-753F-18C3-B0AF-2AA2BF6E86F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485909" y="3606569"/>
              <a:ext cx="404570" cy="404570"/>
            </a:xfrm>
            <a:prstGeom prst="rect">
              <a:avLst/>
            </a:prstGeom>
          </p:spPr>
        </p:pic>
      </p:grpSp>
      <p:grpSp>
        <p:nvGrpSpPr>
          <p:cNvPr id="145" name="Группа 144">
            <a:extLst>
              <a:ext uri="{FF2B5EF4-FFF2-40B4-BE49-F238E27FC236}">
                <a16:creationId xmlns:a16="http://schemas.microsoft.com/office/drawing/2014/main" id="{CE708C92-D08F-1DEC-44C6-86A6E08BB8B4}"/>
              </a:ext>
            </a:extLst>
          </p:cNvPr>
          <p:cNvGrpSpPr/>
          <p:nvPr/>
        </p:nvGrpSpPr>
        <p:grpSpPr>
          <a:xfrm>
            <a:off x="10265122" y="4331394"/>
            <a:ext cx="1678898" cy="674557"/>
            <a:chOff x="4823064" y="3460000"/>
            <a:chExt cx="1678898" cy="674557"/>
          </a:xfrm>
        </p:grpSpPr>
        <p:sp>
          <p:nvSpPr>
            <p:cNvPr id="146" name="Скругленный прямоугольник 145">
              <a:extLst>
                <a:ext uri="{FF2B5EF4-FFF2-40B4-BE49-F238E27FC236}">
                  <a16:creationId xmlns:a16="http://schemas.microsoft.com/office/drawing/2014/main" id="{18147782-9920-FEF0-B648-02FDF40E6A9E}"/>
                </a:ext>
              </a:extLst>
            </p:cNvPr>
            <p:cNvSpPr/>
            <p:nvPr/>
          </p:nvSpPr>
          <p:spPr>
            <a:xfrm>
              <a:off x="4823064" y="3460000"/>
              <a:ext cx="1678898" cy="674557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pic>
          <p:nvPicPr>
            <p:cNvPr id="147" name="Рисунок 146" descr="Закрыть со сплошной заливкой">
              <a:extLst>
                <a:ext uri="{FF2B5EF4-FFF2-40B4-BE49-F238E27FC236}">
                  <a16:creationId xmlns:a16="http://schemas.microsoft.com/office/drawing/2014/main" id="{0B3516FF-8D48-CE0A-AA43-3C559DCA95D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485909" y="3606569"/>
              <a:ext cx="404570" cy="404570"/>
            </a:xfrm>
            <a:prstGeom prst="rect">
              <a:avLst/>
            </a:prstGeom>
          </p:spPr>
        </p:pic>
      </p:grpSp>
      <p:grpSp>
        <p:nvGrpSpPr>
          <p:cNvPr id="148" name="Группа 147">
            <a:extLst>
              <a:ext uri="{FF2B5EF4-FFF2-40B4-BE49-F238E27FC236}">
                <a16:creationId xmlns:a16="http://schemas.microsoft.com/office/drawing/2014/main" id="{ACC06DAE-C9A8-5094-D6A0-153A299E2A6B}"/>
              </a:ext>
            </a:extLst>
          </p:cNvPr>
          <p:cNvGrpSpPr/>
          <p:nvPr/>
        </p:nvGrpSpPr>
        <p:grpSpPr>
          <a:xfrm>
            <a:off x="8440996" y="5165609"/>
            <a:ext cx="1678898" cy="674557"/>
            <a:chOff x="4823064" y="3460000"/>
            <a:chExt cx="1678898" cy="674557"/>
          </a:xfrm>
        </p:grpSpPr>
        <p:sp>
          <p:nvSpPr>
            <p:cNvPr id="149" name="Скругленный прямоугольник 148">
              <a:extLst>
                <a:ext uri="{FF2B5EF4-FFF2-40B4-BE49-F238E27FC236}">
                  <a16:creationId xmlns:a16="http://schemas.microsoft.com/office/drawing/2014/main" id="{E537DE23-0362-440A-725C-2994791F9596}"/>
                </a:ext>
              </a:extLst>
            </p:cNvPr>
            <p:cNvSpPr/>
            <p:nvPr/>
          </p:nvSpPr>
          <p:spPr>
            <a:xfrm>
              <a:off x="4823064" y="3460000"/>
              <a:ext cx="1678898" cy="674557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pic>
          <p:nvPicPr>
            <p:cNvPr id="150" name="Рисунок 149" descr="Закрыть со сплошной заливкой">
              <a:extLst>
                <a:ext uri="{FF2B5EF4-FFF2-40B4-BE49-F238E27FC236}">
                  <a16:creationId xmlns:a16="http://schemas.microsoft.com/office/drawing/2014/main" id="{6A3D93EE-5A09-02CF-AA0A-58FB6590481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485909" y="3606569"/>
              <a:ext cx="404570" cy="404570"/>
            </a:xfrm>
            <a:prstGeom prst="rect">
              <a:avLst/>
            </a:prstGeom>
          </p:spPr>
        </p:pic>
      </p:grpSp>
      <p:grpSp>
        <p:nvGrpSpPr>
          <p:cNvPr id="151" name="Группа 150">
            <a:extLst>
              <a:ext uri="{FF2B5EF4-FFF2-40B4-BE49-F238E27FC236}">
                <a16:creationId xmlns:a16="http://schemas.microsoft.com/office/drawing/2014/main" id="{3E38E0BE-0F5D-A400-50F1-3B0C7861A82C}"/>
              </a:ext>
            </a:extLst>
          </p:cNvPr>
          <p:cNvGrpSpPr/>
          <p:nvPr/>
        </p:nvGrpSpPr>
        <p:grpSpPr>
          <a:xfrm>
            <a:off x="8440996" y="5965702"/>
            <a:ext cx="1678898" cy="674557"/>
            <a:chOff x="4823064" y="3460000"/>
            <a:chExt cx="1678898" cy="674557"/>
          </a:xfrm>
        </p:grpSpPr>
        <p:sp>
          <p:nvSpPr>
            <p:cNvPr id="152" name="Скругленный прямоугольник 151">
              <a:extLst>
                <a:ext uri="{FF2B5EF4-FFF2-40B4-BE49-F238E27FC236}">
                  <a16:creationId xmlns:a16="http://schemas.microsoft.com/office/drawing/2014/main" id="{5F005A98-7612-EDE3-95BA-D97178C8C40A}"/>
                </a:ext>
              </a:extLst>
            </p:cNvPr>
            <p:cNvSpPr/>
            <p:nvPr/>
          </p:nvSpPr>
          <p:spPr>
            <a:xfrm>
              <a:off x="4823064" y="3460000"/>
              <a:ext cx="1678898" cy="674557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pic>
          <p:nvPicPr>
            <p:cNvPr id="153" name="Рисунок 152" descr="Закрыть со сплошной заливкой">
              <a:extLst>
                <a:ext uri="{FF2B5EF4-FFF2-40B4-BE49-F238E27FC236}">
                  <a16:creationId xmlns:a16="http://schemas.microsoft.com/office/drawing/2014/main" id="{60D01AD9-E49E-593E-4A6E-5E359FFAF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485909" y="3606569"/>
              <a:ext cx="404570" cy="404570"/>
            </a:xfrm>
            <a:prstGeom prst="rect">
              <a:avLst/>
            </a:prstGeom>
          </p:spPr>
        </p:pic>
      </p:grpSp>
      <p:grpSp>
        <p:nvGrpSpPr>
          <p:cNvPr id="154" name="Группа 153">
            <a:extLst>
              <a:ext uri="{FF2B5EF4-FFF2-40B4-BE49-F238E27FC236}">
                <a16:creationId xmlns:a16="http://schemas.microsoft.com/office/drawing/2014/main" id="{7BEB8877-D745-39B5-DF20-32A48F3805E5}"/>
              </a:ext>
            </a:extLst>
          </p:cNvPr>
          <p:cNvGrpSpPr/>
          <p:nvPr/>
        </p:nvGrpSpPr>
        <p:grpSpPr>
          <a:xfrm>
            <a:off x="10265122" y="5165609"/>
            <a:ext cx="1678898" cy="674557"/>
            <a:chOff x="4823064" y="3460000"/>
            <a:chExt cx="1678898" cy="674557"/>
          </a:xfrm>
        </p:grpSpPr>
        <p:sp>
          <p:nvSpPr>
            <p:cNvPr id="155" name="Скругленный прямоугольник 154">
              <a:extLst>
                <a:ext uri="{FF2B5EF4-FFF2-40B4-BE49-F238E27FC236}">
                  <a16:creationId xmlns:a16="http://schemas.microsoft.com/office/drawing/2014/main" id="{2E31813B-6AE4-C25B-1B8D-32C7329B2D6E}"/>
                </a:ext>
              </a:extLst>
            </p:cNvPr>
            <p:cNvSpPr/>
            <p:nvPr/>
          </p:nvSpPr>
          <p:spPr>
            <a:xfrm>
              <a:off x="4823064" y="3460000"/>
              <a:ext cx="1678898" cy="674557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pic>
          <p:nvPicPr>
            <p:cNvPr id="156" name="Рисунок 155" descr="Закрыть со сплошной заливкой">
              <a:extLst>
                <a:ext uri="{FF2B5EF4-FFF2-40B4-BE49-F238E27FC236}">
                  <a16:creationId xmlns:a16="http://schemas.microsoft.com/office/drawing/2014/main" id="{3B5522CC-D9AD-783E-7D17-6D62838091F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485909" y="3606569"/>
              <a:ext cx="404570" cy="404570"/>
            </a:xfrm>
            <a:prstGeom prst="rect">
              <a:avLst/>
            </a:prstGeom>
          </p:spPr>
        </p:pic>
      </p:grpSp>
      <p:grpSp>
        <p:nvGrpSpPr>
          <p:cNvPr id="157" name="Группа 156">
            <a:extLst>
              <a:ext uri="{FF2B5EF4-FFF2-40B4-BE49-F238E27FC236}">
                <a16:creationId xmlns:a16="http://schemas.microsoft.com/office/drawing/2014/main" id="{100EA232-FA2D-B0FA-B9A0-E861031E1003}"/>
              </a:ext>
            </a:extLst>
          </p:cNvPr>
          <p:cNvGrpSpPr/>
          <p:nvPr/>
        </p:nvGrpSpPr>
        <p:grpSpPr>
          <a:xfrm>
            <a:off x="10265122" y="5977277"/>
            <a:ext cx="1678898" cy="674557"/>
            <a:chOff x="4823064" y="3460000"/>
            <a:chExt cx="1678898" cy="674557"/>
          </a:xfrm>
        </p:grpSpPr>
        <p:sp>
          <p:nvSpPr>
            <p:cNvPr id="158" name="Скругленный прямоугольник 157">
              <a:extLst>
                <a:ext uri="{FF2B5EF4-FFF2-40B4-BE49-F238E27FC236}">
                  <a16:creationId xmlns:a16="http://schemas.microsoft.com/office/drawing/2014/main" id="{00B9E6A0-48E2-3C3C-7739-EED479C6A0D0}"/>
                </a:ext>
              </a:extLst>
            </p:cNvPr>
            <p:cNvSpPr/>
            <p:nvPr/>
          </p:nvSpPr>
          <p:spPr>
            <a:xfrm>
              <a:off x="4823064" y="3460000"/>
              <a:ext cx="1678898" cy="674557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pic>
          <p:nvPicPr>
            <p:cNvPr id="159" name="Рисунок 158" descr="Закрыть со сплошной заливкой">
              <a:extLst>
                <a:ext uri="{FF2B5EF4-FFF2-40B4-BE49-F238E27FC236}">
                  <a16:creationId xmlns:a16="http://schemas.microsoft.com/office/drawing/2014/main" id="{CA274D89-F8DC-BBC7-56FB-B159BF8D348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485909" y="3606569"/>
              <a:ext cx="404570" cy="404570"/>
            </a:xfrm>
            <a:prstGeom prst="rect">
              <a:avLst/>
            </a:prstGeom>
          </p:spPr>
        </p:pic>
      </p:grpSp>
      <p:grpSp>
        <p:nvGrpSpPr>
          <p:cNvPr id="161" name="Группа 160">
            <a:extLst>
              <a:ext uri="{FF2B5EF4-FFF2-40B4-BE49-F238E27FC236}">
                <a16:creationId xmlns:a16="http://schemas.microsoft.com/office/drawing/2014/main" id="{16D59559-F3FC-08CF-E261-8DB13508016B}"/>
              </a:ext>
            </a:extLst>
          </p:cNvPr>
          <p:cNvGrpSpPr/>
          <p:nvPr/>
        </p:nvGrpSpPr>
        <p:grpSpPr>
          <a:xfrm>
            <a:off x="4836796" y="3470775"/>
            <a:ext cx="1678898" cy="674557"/>
            <a:chOff x="4823064" y="3460000"/>
            <a:chExt cx="1678898" cy="674557"/>
          </a:xfrm>
        </p:grpSpPr>
        <p:sp>
          <p:nvSpPr>
            <p:cNvPr id="162" name="Скругленный прямоугольник 161">
              <a:extLst>
                <a:ext uri="{FF2B5EF4-FFF2-40B4-BE49-F238E27FC236}">
                  <a16:creationId xmlns:a16="http://schemas.microsoft.com/office/drawing/2014/main" id="{D4859B85-0301-F3BB-5DFB-53EF45B5564B}"/>
                </a:ext>
              </a:extLst>
            </p:cNvPr>
            <p:cNvSpPr/>
            <p:nvPr/>
          </p:nvSpPr>
          <p:spPr>
            <a:xfrm>
              <a:off x="4823064" y="3460000"/>
              <a:ext cx="1678898" cy="674557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pic>
          <p:nvPicPr>
            <p:cNvPr id="163" name="Рисунок 162" descr="Закрыть со сплошной заливкой">
              <a:extLst>
                <a:ext uri="{FF2B5EF4-FFF2-40B4-BE49-F238E27FC236}">
                  <a16:creationId xmlns:a16="http://schemas.microsoft.com/office/drawing/2014/main" id="{6C1C1568-7A8B-6A3D-70CF-AC787BF902D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485909" y="3606569"/>
              <a:ext cx="404570" cy="404570"/>
            </a:xfrm>
            <a:prstGeom prst="rect">
              <a:avLst/>
            </a:prstGeom>
          </p:spPr>
        </p:pic>
      </p:grpSp>
      <p:grpSp>
        <p:nvGrpSpPr>
          <p:cNvPr id="41" name="Группа 40">
            <a:extLst>
              <a:ext uri="{FF2B5EF4-FFF2-40B4-BE49-F238E27FC236}">
                <a16:creationId xmlns:a16="http://schemas.microsoft.com/office/drawing/2014/main" id="{7F4810F4-3519-DEB3-7000-94DD9BD05936}"/>
              </a:ext>
            </a:extLst>
          </p:cNvPr>
          <p:cNvGrpSpPr/>
          <p:nvPr/>
        </p:nvGrpSpPr>
        <p:grpSpPr>
          <a:xfrm>
            <a:off x="3249258" y="7166380"/>
            <a:ext cx="5519045" cy="5356294"/>
            <a:chOff x="3336477" y="932667"/>
            <a:chExt cx="5519045" cy="5356294"/>
          </a:xfrm>
        </p:grpSpPr>
        <p:sp>
          <p:nvSpPr>
            <p:cNvPr id="42" name="Овал 41">
              <a:extLst>
                <a:ext uri="{FF2B5EF4-FFF2-40B4-BE49-F238E27FC236}">
                  <a16:creationId xmlns:a16="http://schemas.microsoft.com/office/drawing/2014/main" id="{40645F35-E1E7-3D4D-FE6F-3782B5193F04}"/>
                </a:ext>
              </a:extLst>
            </p:cNvPr>
            <p:cNvSpPr/>
            <p:nvPr/>
          </p:nvSpPr>
          <p:spPr>
            <a:xfrm>
              <a:off x="3336477" y="932667"/>
              <a:ext cx="5519045" cy="5356294"/>
            </a:xfrm>
            <a:prstGeom prst="ellipse">
              <a:avLst/>
            </a:prstGeom>
            <a:solidFill>
              <a:srgbClr val="089CD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Овал 44">
              <a:extLst>
                <a:ext uri="{FF2B5EF4-FFF2-40B4-BE49-F238E27FC236}">
                  <a16:creationId xmlns:a16="http://schemas.microsoft.com/office/drawing/2014/main" id="{E4350890-3A67-827D-3987-361E25A2019C}"/>
                </a:ext>
              </a:extLst>
            </p:cNvPr>
            <p:cNvSpPr/>
            <p:nvPr/>
          </p:nvSpPr>
          <p:spPr>
            <a:xfrm>
              <a:off x="4115999" y="2328961"/>
              <a:ext cx="3960000" cy="39600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47" name="Овал 46">
              <a:extLst>
                <a:ext uri="{FF2B5EF4-FFF2-40B4-BE49-F238E27FC236}">
                  <a16:creationId xmlns:a16="http://schemas.microsoft.com/office/drawing/2014/main" id="{69788AF1-29F6-5713-BCF0-DEE1B67CFE5F}"/>
                </a:ext>
              </a:extLst>
            </p:cNvPr>
            <p:cNvSpPr/>
            <p:nvPr/>
          </p:nvSpPr>
          <p:spPr>
            <a:xfrm>
              <a:off x="4846691" y="3790167"/>
              <a:ext cx="2498616" cy="2498794"/>
            </a:xfrm>
            <a:prstGeom prst="ellipse">
              <a:avLst/>
            </a:prstGeom>
            <a:solidFill>
              <a:srgbClr val="05B0F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F015DA9C-16E4-BF1C-13BC-A3990CEB1E34}"/>
                </a:ext>
              </a:extLst>
            </p:cNvPr>
            <p:cNvSpPr txBox="1"/>
            <p:nvPr/>
          </p:nvSpPr>
          <p:spPr>
            <a:xfrm>
              <a:off x="5759400" y="1122752"/>
              <a:ext cx="6731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bg1">
                      <a:lumMod val="95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TAM</a:t>
              </a:r>
              <a:endParaRPr lang="ru-RU" b="1" dirty="0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41A7892E-8BA2-4DC0-9075-373603F9F3FB}"/>
                </a:ext>
              </a:extLst>
            </p:cNvPr>
            <p:cNvSpPr txBox="1"/>
            <p:nvPr/>
          </p:nvSpPr>
          <p:spPr>
            <a:xfrm>
              <a:off x="5722164" y="2538022"/>
              <a:ext cx="7665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bg1">
                      <a:lumMod val="95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SAM </a:t>
              </a:r>
              <a:endParaRPr lang="ru-RU" b="1" dirty="0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95B35117-16D2-F676-D249-8FA7A25F517D}"/>
                </a:ext>
              </a:extLst>
            </p:cNvPr>
            <p:cNvSpPr txBox="1"/>
            <p:nvPr/>
          </p:nvSpPr>
          <p:spPr>
            <a:xfrm>
              <a:off x="5725669" y="3934316"/>
              <a:ext cx="78739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bg1">
                      <a:lumMod val="95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SOM </a:t>
              </a:r>
              <a:endParaRPr lang="ru-RU" b="1" dirty="0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81DBAF20-2A6A-B09B-9321-C5B595395102}"/>
                </a:ext>
              </a:extLst>
            </p:cNvPr>
            <p:cNvSpPr txBox="1"/>
            <p:nvPr/>
          </p:nvSpPr>
          <p:spPr>
            <a:xfrm>
              <a:off x="5480310" y="4808438"/>
              <a:ext cx="117852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>
                  <a:solidFill>
                    <a:srgbClr val="FFC00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К 2030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901530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Контактная информация">
            <a:extLst>
              <a:ext uri="{FF2B5EF4-FFF2-40B4-BE49-F238E27FC236}">
                <a16:creationId xmlns:a16="http://schemas.microsoft.com/office/drawing/2014/main" id="{6A5D9109-2D62-4F9E-E890-34FAD042B4BB}"/>
              </a:ext>
            </a:extLst>
          </p:cNvPr>
          <p:cNvSpPr txBox="1">
            <a:spLocks/>
          </p:cNvSpPr>
          <p:nvPr/>
        </p:nvSpPr>
        <p:spPr>
          <a:xfrm>
            <a:off x="4007246" y="79110"/>
            <a:ext cx="4112438" cy="71658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238957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330" kern="1200" spc="-166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400" b="1" dirty="0">
                <a:solidFill>
                  <a:schemeClr val="accent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Оценка рынка</a:t>
            </a:r>
            <a:endParaRPr lang="ru-RU" sz="4400" dirty="0">
              <a:solidFill>
                <a:schemeClr val="accent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C4B2C4-4831-B36E-6695-EE9230C15BBB}"/>
              </a:ext>
            </a:extLst>
          </p:cNvPr>
          <p:cNvSpPr txBox="1"/>
          <p:nvPr/>
        </p:nvSpPr>
        <p:spPr>
          <a:xfrm>
            <a:off x="9226283" y="1603588"/>
            <a:ext cx="20425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rgbClr val="F1A6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260 МЛН </a:t>
            </a:r>
            <a:r>
              <a:rPr lang="ru-RU" sz="2800" dirty="0">
                <a:solidFill>
                  <a:srgbClr val="F1A600"/>
                </a:solidFill>
                <a:effectLst/>
                <a:latin typeface="Helvetica Neue" panose="02000503000000020004" pitchFamily="2" charset="0"/>
              </a:rPr>
              <a:t>₽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F6C4616-F7EC-0D15-3590-26D83367D331}"/>
              </a:ext>
            </a:extLst>
          </p:cNvPr>
          <p:cNvSpPr txBox="1"/>
          <p:nvPr/>
        </p:nvSpPr>
        <p:spPr>
          <a:xfrm>
            <a:off x="9248003" y="3579991"/>
            <a:ext cx="20425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rgbClr val="F1A6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210 МЛН </a:t>
            </a:r>
            <a:r>
              <a:rPr lang="ru-RU" sz="2800" dirty="0">
                <a:solidFill>
                  <a:srgbClr val="F1A600"/>
                </a:solidFill>
                <a:effectLst/>
                <a:latin typeface="Helvetica Neue" panose="02000503000000020004" pitchFamily="2" charset="0"/>
              </a:rPr>
              <a:t>₽</a:t>
            </a:r>
          </a:p>
        </p:txBody>
      </p:sp>
      <p:sp>
        <p:nvSpPr>
          <p:cNvPr id="13" name="Полилиния 12">
            <a:extLst>
              <a:ext uri="{FF2B5EF4-FFF2-40B4-BE49-F238E27FC236}">
                <a16:creationId xmlns:a16="http://schemas.microsoft.com/office/drawing/2014/main" id="{3E01929F-C95D-AF0B-772A-C38159447224}"/>
              </a:ext>
            </a:extLst>
          </p:cNvPr>
          <p:cNvSpPr/>
          <p:nvPr/>
        </p:nvSpPr>
        <p:spPr>
          <a:xfrm>
            <a:off x="11268830" y="-1049584"/>
            <a:ext cx="2951747" cy="1229340"/>
          </a:xfrm>
          <a:custGeom>
            <a:avLst/>
            <a:gdLst>
              <a:gd name="connsiteX0" fmla="*/ 0 w 2951747"/>
              <a:gd name="connsiteY0" fmla="*/ 0 h 1229340"/>
              <a:gd name="connsiteX1" fmla="*/ 625642 w 2951747"/>
              <a:gd name="connsiteY1" fmla="*/ 1219200 h 1229340"/>
              <a:gd name="connsiteX2" fmla="*/ 2951747 w 2951747"/>
              <a:gd name="connsiteY2" fmla="*/ 577516 h 1229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1747" h="1229340">
                <a:moveTo>
                  <a:pt x="0" y="0"/>
                </a:moveTo>
                <a:cubicBezTo>
                  <a:pt x="66842" y="561473"/>
                  <a:pt x="133684" y="1122947"/>
                  <a:pt x="625642" y="1219200"/>
                </a:cubicBezTo>
                <a:cubicBezTo>
                  <a:pt x="1117600" y="1315453"/>
                  <a:pt x="2489200" y="697832"/>
                  <a:pt x="2951747" y="577516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олилиния 13">
            <a:extLst>
              <a:ext uri="{FF2B5EF4-FFF2-40B4-BE49-F238E27FC236}">
                <a16:creationId xmlns:a16="http://schemas.microsoft.com/office/drawing/2014/main" id="{593C768A-B220-E82F-47FE-320FA1BF7273}"/>
              </a:ext>
            </a:extLst>
          </p:cNvPr>
          <p:cNvSpPr/>
          <p:nvPr/>
        </p:nvSpPr>
        <p:spPr>
          <a:xfrm>
            <a:off x="11101909" y="-751907"/>
            <a:ext cx="2951747" cy="1229340"/>
          </a:xfrm>
          <a:custGeom>
            <a:avLst/>
            <a:gdLst>
              <a:gd name="connsiteX0" fmla="*/ 0 w 2951747"/>
              <a:gd name="connsiteY0" fmla="*/ 0 h 1229340"/>
              <a:gd name="connsiteX1" fmla="*/ 625642 w 2951747"/>
              <a:gd name="connsiteY1" fmla="*/ 1219200 h 1229340"/>
              <a:gd name="connsiteX2" fmla="*/ 2951747 w 2951747"/>
              <a:gd name="connsiteY2" fmla="*/ 577516 h 1229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1747" h="1229340">
                <a:moveTo>
                  <a:pt x="0" y="0"/>
                </a:moveTo>
                <a:cubicBezTo>
                  <a:pt x="66842" y="561473"/>
                  <a:pt x="133684" y="1122947"/>
                  <a:pt x="625642" y="1219200"/>
                </a:cubicBezTo>
                <a:cubicBezTo>
                  <a:pt x="1117600" y="1315453"/>
                  <a:pt x="2489200" y="697832"/>
                  <a:pt x="2951747" y="577516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олилиния 14">
            <a:extLst>
              <a:ext uri="{FF2B5EF4-FFF2-40B4-BE49-F238E27FC236}">
                <a16:creationId xmlns:a16="http://schemas.microsoft.com/office/drawing/2014/main" id="{8D43F652-6CEB-90B0-585F-B004A587B4E8}"/>
              </a:ext>
            </a:extLst>
          </p:cNvPr>
          <p:cNvSpPr/>
          <p:nvPr/>
        </p:nvSpPr>
        <p:spPr>
          <a:xfrm>
            <a:off x="10954973" y="-507437"/>
            <a:ext cx="2951747" cy="1229340"/>
          </a:xfrm>
          <a:custGeom>
            <a:avLst/>
            <a:gdLst>
              <a:gd name="connsiteX0" fmla="*/ 0 w 2951747"/>
              <a:gd name="connsiteY0" fmla="*/ 0 h 1229340"/>
              <a:gd name="connsiteX1" fmla="*/ 625642 w 2951747"/>
              <a:gd name="connsiteY1" fmla="*/ 1219200 h 1229340"/>
              <a:gd name="connsiteX2" fmla="*/ 2951747 w 2951747"/>
              <a:gd name="connsiteY2" fmla="*/ 577516 h 1229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1747" h="1229340">
                <a:moveTo>
                  <a:pt x="0" y="0"/>
                </a:moveTo>
                <a:cubicBezTo>
                  <a:pt x="66842" y="561473"/>
                  <a:pt x="133684" y="1122947"/>
                  <a:pt x="625642" y="1219200"/>
                </a:cubicBezTo>
                <a:cubicBezTo>
                  <a:pt x="1117600" y="1315453"/>
                  <a:pt x="2489200" y="697832"/>
                  <a:pt x="2951747" y="577516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олилиния 15">
            <a:extLst>
              <a:ext uri="{FF2B5EF4-FFF2-40B4-BE49-F238E27FC236}">
                <a16:creationId xmlns:a16="http://schemas.microsoft.com/office/drawing/2014/main" id="{4C9D9ED8-08F1-DD93-AE76-894FE8F15C82}"/>
              </a:ext>
            </a:extLst>
          </p:cNvPr>
          <p:cNvSpPr/>
          <p:nvPr/>
        </p:nvSpPr>
        <p:spPr>
          <a:xfrm>
            <a:off x="10825290" y="-312679"/>
            <a:ext cx="2951747" cy="1229340"/>
          </a:xfrm>
          <a:custGeom>
            <a:avLst/>
            <a:gdLst>
              <a:gd name="connsiteX0" fmla="*/ 0 w 2951747"/>
              <a:gd name="connsiteY0" fmla="*/ 0 h 1229340"/>
              <a:gd name="connsiteX1" fmla="*/ 625642 w 2951747"/>
              <a:gd name="connsiteY1" fmla="*/ 1219200 h 1229340"/>
              <a:gd name="connsiteX2" fmla="*/ 2951747 w 2951747"/>
              <a:gd name="connsiteY2" fmla="*/ 577516 h 1229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1747" h="1229340">
                <a:moveTo>
                  <a:pt x="0" y="0"/>
                </a:moveTo>
                <a:cubicBezTo>
                  <a:pt x="66842" y="561473"/>
                  <a:pt x="133684" y="1122947"/>
                  <a:pt x="625642" y="1219200"/>
                </a:cubicBezTo>
                <a:cubicBezTo>
                  <a:pt x="1117600" y="1315453"/>
                  <a:pt x="2489200" y="697832"/>
                  <a:pt x="2951747" y="577516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олилиния 16">
            <a:extLst>
              <a:ext uri="{FF2B5EF4-FFF2-40B4-BE49-F238E27FC236}">
                <a16:creationId xmlns:a16="http://schemas.microsoft.com/office/drawing/2014/main" id="{7C97E10B-47D9-CAFE-775A-46F106C984A9}"/>
              </a:ext>
            </a:extLst>
          </p:cNvPr>
          <p:cNvSpPr/>
          <p:nvPr/>
        </p:nvSpPr>
        <p:spPr>
          <a:xfrm rot="10552651">
            <a:off x="-1849702" y="6319365"/>
            <a:ext cx="2951747" cy="1229340"/>
          </a:xfrm>
          <a:custGeom>
            <a:avLst/>
            <a:gdLst>
              <a:gd name="connsiteX0" fmla="*/ 0 w 2951747"/>
              <a:gd name="connsiteY0" fmla="*/ 0 h 1229340"/>
              <a:gd name="connsiteX1" fmla="*/ 625642 w 2951747"/>
              <a:gd name="connsiteY1" fmla="*/ 1219200 h 1229340"/>
              <a:gd name="connsiteX2" fmla="*/ 2951747 w 2951747"/>
              <a:gd name="connsiteY2" fmla="*/ 577516 h 1229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1747" h="1229340">
                <a:moveTo>
                  <a:pt x="0" y="0"/>
                </a:moveTo>
                <a:cubicBezTo>
                  <a:pt x="66842" y="561473"/>
                  <a:pt x="133684" y="1122947"/>
                  <a:pt x="625642" y="1219200"/>
                </a:cubicBezTo>
                <a:cubicBezTo>
                  <a:pt x="1117600" y="1315453"/>
                  <a:pt x="2489200" y="697832"/>
                  <a:pt x="2951747" y="577516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олилиния 17">
            <a:extLst>
              <a:ext uri="{FF2B5EF4-FFF2-40B4-BE49-F238E27FC236}">
                <a16:creationId xmlns:a16="http://schemas.microsoft.com/office/drawing/2014/main" id="{513B93CC-4547-B8DA-0711-84837C3D0A35}"/>
              </a:ext>
            </a:extLst>
          </p:cNvPr>
          <p:cNvSpPr/>
          <p:nvPr/>
        </p:nvSpPr>
        <p:spPr>
          <a:xfrm rot="10552651">
            <a:off x="-1975598" y="6498269"/>
            <a:ext cx="2951747" cy="1229340"/>
          </a:xfrm>
          <a:custGeom>
            <a:avLst/>
            <a:gdLst>
              <a:gd name="connsiteX0" fmla="*/ 0 w 2951747"/>
              <a:gd name="connsiteY0" fmla="*/ 0 h 1229340"/>
              <a:gd name="connsiteX1" fmla="*/ 625642 w 2951747"/>
              <a:gd name="connsiteY1" fmla="*/ 1219200 h 1229340"/>
              <a:gd name="connsiteX2" fmla="*/ 2951747 w 2951747"/>
              <a:gd name="connsiteY2" fmla="*/ 577516 h 1229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1747" h="1229340">
                <a:moveTo>
                  <a:pt x="0" y="0"/>
                </a:moveTo>
                <a:cubicBezTo>
                  <a:pt x="66842" y="561473"/>
                  <a:pt x="133684" y="1122947"/>
                  <a:pt x="625642" y="1219200"/>
                </a:cubicBezTo>
                <a:cubicBezTo>
                  <a:pt x="1117600" y="1315453"/>
                  <a:pt x="2489200" y="697832"/>
                  <a:pt x="2951747" y="577516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олилиния 18">
            <a:extLst>
              <a:ext uri="{FF2B5EF4-FFF2-40B4-BE49-F238E27FC236}">
                <a16:creationId xmlns:a16="http://schemas.microsoft.com/office/drawing/2014/main" id="{16F43024-BC1D-BF66-AB63-33EBD58D8342}"/>
              </a:ext>
            </a:extLst>
          </p:cNvPr>
          <p:cNvSpPr/>
          <p:nvPr/>
        </p:nvSpPr>
        <p:spPr>
          <a:xfrm rot="10552651">
            <a:off x="-2075566" y="6659991"/>
            <a:ext cx="2951747" cy="1229340"/>
          </a:xfrm>
          <a:custGeom>
            <a:avLst/>
            <a:gdLst>
              <a:gd name="connsiteX0" fmla="*/ 0 w 2951747"/>
              <a:gd name="connsiteY0" fmla="*/ 0 h 1229340"/>
              <a:gd name="connsiteX1" fmla="*/ 625642 w 2951747"/>
              <a:gd name="connsiteY1" fmla="*/ 1219200 h 1229340"/>
              <a:gd name="connsiteX2" fmla="*/ 2951747 w 2951747"/>
              <a:gd name="connsiteY2" fmla="*/ 577516 h 1229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1747" h="1229340">
                <a:moveTo>
                  <a:pt x="0" y="0"/>
                </a:moveTo>
                <a:cubicBezTo>
                  <a:pt x="66842" y="561473"/>
                  <a:pt x="133684" y="1122947"/>
                  <a:pt x="625642" y="1219200"/>
                </a:cubicBezTo>
                <a:cubicBezTo>
                  <a:pt x="1117600" y="1315453"/>
                  <a:pt x="2489200" y="697832"/>
                  <a:pt x="2951747" y="577516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олилиния 19">
            <a:extLst>
              <a:ext uri="{FF2B5EF4-FFF2-40B4-BE49-F238E27FC236}">
                <a16:creationId xmlns:a16="http://schemas.microsoft.com/office/drawing/2014/main" id="{9BA4162B-F95C-8D39-85F8-B590645723A5}"/>
              </a:ext>
            </a:extLst>
          </p:cNvPr>
          <p:cNvSpPr/>
          <p:nvPr/>
        </p:nvSpPr>
        <p:spPr>
          <a:xfrm rot="10552651">
            <a:off x="-2175535" y="6821714"/>
            <a:ext cx="2951747" cy="1229340"/>
          </a:xfrm>
          <a:custGeom>
            <a:avLst/>
            <a:gdLst>
              <a:gd name="connsiteX0" fmla="*/ 0 w 2951747"/>
              <a:gd name="connsiteY0" fmla="*/ 0 h 1229340"/>
              <a:gd name="connsiteX1" fmla="*/ 625642 w 2951747"/>
              <a:gd name="connsiteY1" fmla="*/ 1219200 h 1229340"/>
              <a:gd name="connsiteX2" fmla="*/ 2951747 w 2951747"/>
              <a:gd name="connsiteY2" fmla="*/ 577516 h 1229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1747" h="1229340">
                <a:moveTo>
                  <a:pt x="0" y="0"/>
                </a:moveTo>
                <a:cubicBezTo>
                  <a:pt x="66842" y="561473"/>
                  <a:pt x="133684" y="1122947"/>
                  <a:pt x="625642" y="1219200"/>
                </a:cubicBezTo>
                <a:cubicBezTo>
                  <a:pt x="1117600" y="1315453"/>
                  <a:pt x="2489200" y="697832"/>
                  <a:pt x="2951747" y="577516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125E8AD-8327-C4D2-5888-0EFE68C68523}"/>
              </a:ext>
            </a:extLst>
          </p:cNvPr>
          <p:cNvSpPr txBox="1"/>
          <p:nvPr/>
        </p:nvSpPr>
        <p:spPr>
          <a:xfrm>
            <a:off x="3828392" y="6398451"/>
            <a:ext cx="45352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bg1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Расчет рынка проводили снизу вверх</a:t>
            </a:r>
          </a:p>
        </p:txBody>
      </p:sp>
      <p:grpSp>
        <p:nvGrpSpPr>
          <p:cNvPr id="50" name="Группа 49">
            <a:extLst>
              <a:ext uri="{FF2B5EF4-FFF2-40B4-BE49-F238E27FC236}">
                <a16:creationId xmlns:a16="http://schemas.microsoft.com/office/drawing/2014/main" id="{27BE1AC7-00BD-EEDC-2090-4EF98DBA502C}"/>
              </a:ext>
            </a:extLst>
          </p:cNvPr>
          <p:cNvGrpSpPr/>
          <p:nvPr/>
        </p:nvGrpSpPr>
        <p:grpSpPr>
          <a:xfrm>
            <a:off x="319326" y="7492986"/>
            <a:ext cx="2519393" cy="2352164"/>
            <a:chOff x="368989" y="2031016"/>
            <a:chExt cx="2519393" cy="2352164"/>
          </a:xfrm>
        </p:grpSpPr>
        <p:sp>
          <p:nvSpPr>
            <p:cNvPr id="51" name="Скругленный прямоугольник 50">
              <a:extLst>
                <a:ext uri="{FF2B5EF4-FFF2-40B4-BE49-F238E27FC236}">
                  <a16:creationId xmlns:a16="http://schemas.microsoft.com/office/drawing/2014/main" id="{48FB1EED-DE55-E518-C050-022CB47ECB57}"/>
                </a:ext>
              </a:extLst>
            </p:cNvPr>
            <p:cNvSpPr/>
            <p:nvPr/>
          </p:nvSpPr>
          <p:spPr>
            <a:xfrm>
              <a:off x="368989" y="2031016"/>
              <a:ext cx="2443350" cy="23521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381000" dist="381000" dir="10800000" sx="90000" sy="90000" algn="r" rotWithShape="0">
                <a:srgbClr val="00B0F0">
                  <a:alpha val="40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96CC8210-793D-46FE-6DDA-7551B0017BEA}"/>
                </a:ext>
              </a:extLst>
            </p:cNvPr>
            <p:cNvSpPr txBox="1"/>
            <p:nvPr/>
          </p:nvSpPr>
          <p:spPr>
            <a:xfrm>
              <a:off x="433134" y="2612431"/>
              <a:ext cx="2455248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b="1" dirty="0">
                  <a:solidFill>
                    <a:srgbClr val="7A97C3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*Формулирование идеи </a:t>
              </a:r>
            </a:p>
            <a:p>
              <a:r>
                <a:rPr lang="ru-RU" sz="1400" b="1" dirty="0">
                  <a:solidFill>
                    <a:srgbClr val="7A97C3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*Создание цифрового прототипа</a:t>
              </a:r>
              <a:br>
                <a:rPr lang="ru-RU" sz="1400" b="1" dirty="0">
                  <a:solidFill>
                    <a:srgbClr val="7A97C3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</a:br>
              <a:r>
                <a:rPr lang="ru-RU" sz="1400" b="1" dirty="0">
                  <a:solidFill>
                    <a:srgbClr val="7A97C3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*Поиск технологического партнера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BA341268-DCBE-C391-C3FA-8F1D01F14662}"/>
                </a:ext>
              </a:extLst>
            </p:cNvPr>
            <p:cNvSpPr txBox="1"/>
            <p:nvPr/>
          </p:nvSpPr>
          <p:spPr>
            <a:xfrm>
              <a:off x="874538" y="2048848"/>
              <a:ext cx="128410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b="1" dirty="0">
                  <a:solidFill>
                    <a:srgbClr val="00B0F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ИДЕЯ</a:t>
              </a:r>
              <a:r>
                <a:rPr lang="ru-RU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 </a:t>
              </a:r>
            </a:p>
          </p:txBody>
        </p:sp>
        <p:pic>
          <p:nvPicPr>
            <p:cNvPr id="54" name="Рисунок 53">
              <a:extLst>
                <a:ext uri="{FF2B5EF4-FFF2-40B4-BE49-F238E27FC236}">
                  <a16:creationId xmlns:a16="http://schemas.microsoft.com/office/drawing/2014/main" id="{51A65E5A-4250-3819-D11C-6727846601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316913" y="3815750"/>
              <a:ext cx="417216" cy="461618"/>
            </a:xfrm>
            <a:prstGeom prst="rect">
              <a:avLst/>
            </a:prstGeom>
          </p:spPr>
        </p:pic>
      </p:grpSp>
      <p:grpSp>
        <p:nvGrpSpPr>
          <p:cNvPr id="55" name="Группа 54">
            <a:extLst>
              <a:ext uri="{FF2B5EF4-FFF2-40B4-BE49-F238E27FC236}">
                <a16:creationId xmlns:a16="http://schemas.microsoft.com/office/drawing/2014/main" id="{5070B668-A68D-773B-E976-A87E5D034DF8}"/>
              </a:ext>
            </a:extLst>
          </p:cNvPr>
          <p:cNvGrpSpPr/>
          <p:nvPr/>
        </p:nvGrpSpPr>
        <p:grpSpPr>
          <a:xfrm>
            <a:off x="2213590" y="9914739"/>
            <a:ext cx="2693145" cy="2352164"/>
            <a:chOff x="2263253" y="4452769"/>
            <a:chExt cx="2693145" cy="2352164"/>
          </a:xfrm>
        </p:grpSpPr>
        <p:sp>
          <p:nvSpPr>
            <p:cNvPr id="56" name="Скругленный прямоугольник 55">
              <a:extLst>
                <a:ext uri="{FF2B5EF4-FFF2-40B4-BE49-F238E27FC236}">
                  <a16:creationId xmlns:a16="http://schemas.microsoft.com/office/drawing/2014/main" id="{1088BA94-5705-A290-F034-C2C9302BBB27}"/>
                </a:ext>
              </a:extLst>
            </p:cNvPr>
            <p:cNvSpPr/>
            <p:nvPr/>
          </p:nvSpPr>
          <p:spPr>
            <a:xfrm>
              <a:off x="2263253" y="4452769"/>
              <a:ext cx="2655812" cy="23521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381000" dist="381000" dir="10800000" sx="90000" sy="90000" algn="r" rotWithShape="0">
                <a:srgbClr val="00B0F0">
                  <a:alpha val="40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BD44AABC-FED0-7FF1-CD08-4A994FCDC122}"/>
                </a:ext>
              </a:extLst>
            </p:cNvPr>
            <p:cNvSpPr txBox="1"/>
            <p:nvPr/>
          </p:nvSpPr>
          <p:spPr>
            <a:xfrm>
              <a:off x="2270420" y="4521829"/>
              <a:ext cx="265580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b="1" dirty="0">
                  <a:solidFill>
                    <a:srgbClr val="05B0F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РАЗРАБОТКА</a:t>
              </a:r>
              <a:endParaRPr lang="ru-RU" sz="2800" dirty="0">
                <a:solidFill>
                  <a:srgbClr val="05B0F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89FCB985-1420-7767-499C-E8AAA250B271}"/>
                </a:ext>
              </a:extLst>
            </p:cNvPr>
            <p:cNvSpPr txBox="1"/>
            <p:nvPr/>
          </p:nvSpPr>
          <p:spPr>
            <a:xfrm>
              <a:off x="2433019" y="5072354"/>
              <a:ext cx="2523379" cy="15588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b="1" dirty="0">
                  <a:solidFill>
                    <a:srgbClr val="7C97C3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*Научное обоснование инновационной идеи </a:t>
              </a:r>
            </a:p>
            <a:p>
              <a:pPr>
                <a:lnSpc>
                  <a:spcPct val="150000"/>
                </a:lnSpc>
              </a:pPr>
              <a:r>
                <a:rPr lang="ru-RU" sz="1400" b="1" dirty="0">
                  <a:solidFill>
                    <a:srgbClr val="7C97C3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*Написание программы </a:t>
              </a:r>
            </a:p>
            <a:p>
              <a:r>
                <a:rPr lang="ru-RU" sz="1400" b="1" dirty="0">
                  <a:solidFill>
                    <a:srgbClr val="7C97C3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*Сбор первой итерации  прототипа </a:t>
              </a:r>
            </a:p>
            <a:p>
              <a:pPr>
                <a:lnSpc>
                  <a:spcPct val="150000"/>
                </a:lnSpc>
              </a:pPr>
              <a:r>
                <a:rPr lang="ru-RU" sz="1400" b="1" dirty="0">
                  <a:solidFill>
                    <a:srgbClr val="7C97C3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*Анализ рынка </a:t>
              </a:r>
            </a:p>
          </p:txBody>
        </p:sp>
        <p:pic>
          <p:nvPicPr>
            <p:cNvPr id="59" name="Рисунок 58">
              <a:extLst>
                <a:ext uri="{FF2B5EF4-FFF2-40B4-BE49-F238E27FC236}">
                  <a16:creationId xmlns:a16="http://schemas.microsoft.com/office/drawing/2014/main" id="{48B55E46-B465-6C9E-9A9D-E2BC0BC5AB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00833" y="6257670"/>
              <a:ext cx="455825" cy="455825"/>
            </a:xfrm>
            <a:prstGeom prst="rect">
              <a:avLst/>
            </a:prstGeom>
          </p:spPr>
        </p:pic>
      </p:grpSp>
      <p:grpSp>
        <p:nvGrpSpPr>
          <p:cNvPr id="65" name="Группа 64">
            <a:extLst>
              <a:ext uri="{FF2B5EF4-FFF2-40B4-BE49-F238E27FC236}">
                <a16:creationId xmlns:a16="http://schemas.microsoft.com/office/drawing/2014/main" id="{4AB83B66-A1B1-7883-D169-66CE43EA1329}"/>
              </a:ext>
            </a:extLst>
          </p:cNvPr>
          <p:cNvGrpSpPr/>
          <p:nvPr/>
        </p:nvGrpSpPr>
        <p:grpSpPr>
          <a:xfrm>
            <a:off x="7090342" y="9914739"/>
            <a:ext cx="2442607" cy="2405229"/>
            <a:chOff x="7140005" y="4452769"/>
            <a:chExt cx="2442607" cy="2405229"/>
          </a:xfrm>
        </p:grpSpPr>
        <p:sp>
          <p:nvSpPr>
            <p:cNvPr id="66" name="Скругленный прямоугольник 65">
              <a:extLst>
                <a:ext uri="{FF2B5EF4-FFF2-40B4-BE49-F238E27FC236}">
                  <a16:creationId xmlns:a16="http://schemas.microsoft.com/office/drawing/2014/main" id="{E3420071-0F05-46D8-409D-D608FAB1E0D2}"/>
                </a:ext>
              </a:extLst>
            </p:cNvPr>
            <p:cNvSpPr/>
            <p:nvPr/>
          </p:nvSpPr>
          <p:spPr>
            <a:xfrm>
              <a:off x="7140005" y="4452769"/>
              <a:ext cx="2381359" cy="240522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381000" dist="381000" dir="10800000" sx="90000" sy="90000" algn="r" rotWithShape="0">
                <a:srgbClr val="00B0F0">
                  <a:alpha val="40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AD616DCA-D231-E757-E371-BBBB2132BA2E}"/>
                </a:ext>
              </a:extLst>
            </p:cNvPr>
            <p:cNvSpPr txBox="1"/>
            <p:nvPr/>
          </p:nvSpPr>
          <p:spPr>
            <a:xfrm>
              <a:off x="7279075" y="4521829"/>
              <a:ext cx="230353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b="1" dirty="0">
                  <a:solidFill>
                    <a:srgbClr val="05B0F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ФИНАНСЫ</a:t>
              </a:r>
              <a:endParaRPr lang="ru-RU" sz="2800" dirty="0">
                <a:solidFill>
                  <a:srgbClr val="05B0F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B793710F-1659-DEA9-0C42-A0C7D627113B}"/>
                </a:ext>
              </a:extLst>
            </p:cNvPr>
            <p:cNvSpPr txBox="1"/>
            <p:nvPr/>
          </p:nvSpPr>
          <p:spPr>
            <a:xfrm>
              <a:off x="7186621" y="4961045"/>
              <a:ext cx="2395991" cy="181588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400" b="1" dirty="0">
                  <a:solidFill>
                    <a:srgbClr val="7C97C3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*Построение финансовой модели</a:t>
              </a:r>
              <a:endParaRPr lang="en-US" sz="1400" b="1" dirty="0">
                <a:solidFill>
                  <a:srgbClr val="7C97C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  <a:p>
              <a:r>
                <a:rPr lang="ru-RU" sz="1400" b="1" dirty="0">
                  <a:solidFill>
                    <a:srgbClr val="7C97C3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*Подача заявки стартап «Умник» </a:t>
              </a:r>
            </a:p>
            <a:p>
              <a:r>
                <a:rPr lang="ru-RU" sz="1400" b="1" dirty="0">
                  <a:solidFill>
                    <a:srgbClr val="7C97C3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*«Фонд содействия инновациям» </a:t>
              </a:r>
            </a:p>
            <a:p>
              <a:r>
                <a:rPr lang="ru-RU" sz="1400" b="1" dirty="0">
                  <a:solidFill>
                    <a:srgbClr val="7C97C3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*Российский научный фонд </a:t>
              </a:r>
            </a:p>
          </p:txBody>
        </p:sp>
        <p:pic>
          <p:nvPicPr>
            <p:cNvPr id="69" name="Рисунок 68">
              <a:extLst>
                <a:ext uri="{FF2B5EF4-FFF2-40B4-BE49-F238E27FC236}">
                  <a16:creationId xmlns:a16="http://schemas.microsoft.com/office/drawing/2014/main" id="{A8D305C6-B8DD-BA6D-0664-91DB9DB078C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221399" y="6494487"/>
              <a:ext cx="299965" cy="312355"/>
            </a:xfrm>
            <a:prstGeom prst="rect">
              <a:avLst/>
            </a:prstGeom>
          </p:spPr>
        </p:pic>
      </p:grpSp>
      <p:grpSp>
        <p:nvGrpSpPr>
          <p:cNvPr id="70" name="Группа 69">
            <a:extLst>
              <a:ext uri="{FF2B5EF4-FFF2-40B4-BE49-F238E27FC236}">
                <a16:creationId xmlns:a16="http://schemas.microsoft.com/office/drawing/2014/main" id="{749CD4A3-D651-6072-C791-82A311971FC9}"/>
              </a:ext>
            </a:extLst>
          </p:cNvPr>
          <p:cNvGrpSpPr/>
          <p:nvPr/>
        </p:nvGrpSpPr>
        <p:grpSpPr>
          <a:xfrm>
            <a:off x="9129856" y="7385739"/>
            <a:ext cx="2970597" cy="2526609"/>
            <a:chOff x="9179519" y="1923769"/>
            <a:chExt cx="2970597" cy="2526609"/>
          </a:xfrm>
        </p:grpSpPr>
        <p:sp>
          <p:nvSpPr>
            <p:cNvPr id="71" name="Скругленный прямоугольник 70">
              <a:extLst>
                <a:ext uri="{FF2B5EF4-FFF2-40B4-BE49-F238E27FC236}">
                  <a16:creationId xmlns:a16="http://schemas.microsoft.com/office/drawing/2014/main" id="{0D3E3FE6-85A8-2B8C-BE94-65897B98CA18}"/>
                </a:ext>
              </a:extLst>
            </p:cNvPr>
            <p:cNvSpPr/>
            <p:nvPr/>
          </p:nvSpPr>
          <p:spPr>
            <a:xfrm>
              <a:off x="9179519" y="1923940"/>
              <a:ext cx="2928713" cy="2526438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381000" dist="381000" dir="10800000" sx="90000" sy="90000" algn="r" rotWithShape="0">
                <a:srgbClr val="00B0F0">
                  <a:alpha val="40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1C936010-71ED-7732-3B8F-2D36A3D4E5DF}"/>
                </a:ext>
              </a:extLst>
            </p:cNvPr>
            <p:cNvSpPr txBox="1"/>
            <p:nvPr/>
          </p:nvSpPr>
          <p:spPr>
            <a:xfrm>
              <a:off x="9297666" y="1923769"/>
              <a:ext cx="250785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b="1" dirty="0">
                  <a:solidFill>
                    <a:srgbClr val="05B0F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ДОРАБОТКА</a:t>
              </a:r>
              <a:endParaRPr lang="ru-RU" sz="2800" dirty="0">
                <a:solidFill>
                  <a:srgbClr val="05B0F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711155A6-E5D7-95FE-884E-ECD15BE19854}"/>
                </a:ext>
              </a:extLst>
            </p:cNvPr>
            <p:cNvSpPr txBox="1"/>
            <p:nvPr/>
          </p:nvSpPr>
          <p:spPr>
            <a:xfrm>
              <a:off x="9221399" y="2540248"/>
              <a:ext cx="2928717" cy="181588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400" b="1" dirty="0">
                  <a:solidFill>
                    <a:srgbClr val="7C97C3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*Создание второй итерации продукта</a:t>
              </a:r>
            </a:p>
            <a:p>
              <a:r>
                <a:rPr lang="ru-RU" sz="1400" b="1" dirty="0">
                  <a:solidFill>
                    <a:srgbClr val="7C97C3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*Создание технологической карты продукта  </a:t>
              </a:r>
            </a:p>
            <a:p>
              <a:r>
                <a:rPr lang="ru-RU" sz="1400" b="1" dirty="0">
                  <a:solidFill>
                    <a:srgbClr val="7C97C3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*Получение регистрационного удостоверения </a:t>
              </a:r>
              <a:br>
                <a:rPr lang="ru-RU" sz="1400" b="1" dirty="0">
                  <a:solidFill>
                    <a:srgbClr val="7C97C3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</a:br>
              <a:r>
                <a:rPr lang="ru-RU" sz="1400" b="1" dirty="0">
                  <a:solidFill>
                    <a:srgbClr val="7C97C3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*Выход в серийное производство</a:t>
              </a:r>
            </a:p>
          </p:txBody>
        </p:sp>
        <p:pic>
          <p:nvPicPr>
            <p:cNvPr id="74" name="Рисунок 73">
              <a:extLst>
                <a:ext uri="{FF2B5EF4-FFF2-40B4-BE49-F238E27FC236}">
                  <a16:creationId xmlns:a16="http://schemas.microsoft.com/office/drawing/2014/main" id="{94875556-5314-ACC9-EA60-D90DD2873CD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318493" y="3787520"/>
              <a:ext cx="595660" cy="595660"/>
            </a:xfrm>
            <a:prstGeom prst="rect">
              <a:avLst/>
            </a:prstGeom>
          </p:spPr>
        </p:pic>
      </p:grpSp>
      <p:grpSp>
        <p:nvGrpSpPr>
          <p:cNvPr id="101" name="Группа 100">
            <a:extLst>
              <a:ext uri="{FF2B5EF4-FFF2-40B4-BE49-F238E27FC236}">
                <a16:creationId xmlns:a16="http://schemas.microsoft.com/office/drawing/2014/main" id="{E9787D8A-032D-B18F-76B4-DF24F1145D95}"/>
              </a:ext>
            </a:extLst>
          </p:cNvPr>
          <p:cNvGrpSpPr/>
          <p:nvPr/>
        </p:nvGrpSpPr>
        <p:grpSpPr>
          <a:xfrm>
            <a:off x="4432216" y="7436384"/>
            <a:ext cx="3250098" cy="2518448"/>
            <a:chOff x="4458641" y="1907016"/>
            <a:chExt cx="3250098" cy="2518448"/>
          </a:xfrm>
        </p:grpSpPr>
        <p:sp>
          <p:nvSpPr>
            <p:cNvPr id="102" name="Скругленный прямоугольник 101">
              <a:extLst>
                <a:ext uri="{FF2B5EF4-FFF2-40B4-BE49-F238E27FC236}">
                  <a16:creationId xmlns:a16="http://schemas.microsoft.com/office/drawing/2014/main" id="{589DE231-81A5-0BBA-6E29-E64949587EA0}"/>
                </a:ext>
              </a:extLst>
            </p:cNvPr>
            <p:cNvSpPr/>
            <p:nvPr/>
          </p:nvSpPr>
          <p:spPr>
            <a:xfrm>
              <a:off x="4458641" y="1921236"/>
              <a:ext cx="3250098" cy="2504228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381000" dist="381000" dir="10800000" sx="90000" sy="90000" algn="r" rotWithShape="0">
                <a:srgbClr val="00B0F0">
                  <a:alpha val="40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2D1E1F3A-07BA-78DC-9966-528948CC1F94}"/>
                </a:ext>
              </a:extLst>
            </p:cNvPr>
            <p:cNvSpPr txBox="1"/>
            <p:nvPr/>
          </p:nvSpPr>
          <p:spPr>
            <a:xfrm>
              <a:off x="5167672" y="1907016"/>
              <a:ext cx="1856655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>
                  <a:solidFill>
                    <a:srgbClr val="05B0F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ПУБЛИЧНОЕ</a:t>
              </a:r>
              <a:r>
                <a:rPr lang="ru-RU" b="1" dirty="0">
                  <a:solidFill>
                    <a:srgbClr val="05B0F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 ПРИЗНАНИЕ 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768D8409-B418-A2C4-F3D1-29B9CC90AE1F}"/>
                </a:ext>
              </a:extLst>
            </p:cNvPr>
            <p:cNvSpPr txBox="1"/>
            <p:nvPr/>
          </p:nvSpPr>
          <p:spPr>
            <a:xfrm>
              <a:off x="4615847" y="2524752"/>
              <a:ext cx="2960306" cy="17543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200" b="1" dirty="0">
                  <a:solidFill>
                    <a:srgbClr val="7C97C3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*Выступление ВНИИМТ, получение поддержки в получении регистрационного удостоверения </a:t>
              </a:r>
            </a:p>
            <a:p>
              <a:r>
                <a:rPr lang="ru-RU" sz="1200" b="1" dirty="0">
                  <a:solidFill>
                    <a:srgbClr val="7C97C3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*Питч сессия проекта Министру здравоохранения Мурашко Михаилу Альбертовичу </a:t>
              </a:r>
            </a:p>
            <a:p>
              <a:r>
                <a:rPr lang="ru-RU" sz="1200" b="1" dirty="0">
                  <a:solidFill>
                    <a:srgbClr val="7C97C3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* Акселерационная программа </a:t>
              </a:r>
              <a:r>
                <a:rPr lang="ru-RU" sz="1200" b="1" dirty="0" err="1">
                  <a:solidFill>
                    <a:srgbClr val="7C97C3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СамГМУ</a:t>
              </a:r>
              <a:r>
                <a:rPr lang="ru-RU" sz="1200" b="1" dirty="0">
                  <a:solidFill>
                    <a:srgbClr val="7C97C3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 </a:t>
              </a:r>
            </a:p>
            <a:p>
              <a:r>
                <a:rPr lang="ru-RU" sz="1200" b="1" dirty="0">
                  <a:solidFill>
                    <a:srgbClr val="7C97C3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* Питч сессия </a:t>
              </a:r>
              <a:r>
                <a:rPr lang="en-US" sz="1200" b="1" dirty="0">
                  <a:solidFill>
                    <a:srgbClr val="7C97C3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NOVAMED 2024</a:t>
              </a:r>
              <a:endParaRPr lang="ru-RU" sz="1200" b="1" dirty="0">
                <a:solidFill>
                  <a:srgbClr val="7C97C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pic>
          <p:nvPicPr>
            <p:cNvPr id="105" name="Рисунок 104">
              <a:extLst>
                <a:ext uri="{FF2B5EF4-FFF2-40B4-BE49-F238E27FC236}">
                  <a16:creationId xmlns:a16="http://schemas.microsoft.com/office/drawing/2014/main" id="{2202494D-A2D9-5D8E-B106-37440F25808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186621" y="3831258"/>
              <a:ext cx="430602" cy="430602"/>
            </a:xfrm>
            <a:prstGeom prst="rect">
              <a:avLst/>
            </a:prstGeom>
          </p:spPr>
        </p:pic>
      </p:grp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B57660E1-AE92-E3D9-988B-0EFBE19EDEEE}"/>
              </a:ext>
            </a:extLst>
          </p:cNvPr>
          <p:cNvCxnSpPr>
            <a:cxnSpLocks/>
            <a:stCxn id="7" idx="2"/>
          </p:cNvCxnSpPr>
          <p:nvPr/>
        </p:nvCxnSpPr>
        <p:spPr>
          <a:xfrm flipH="1">
            <a:off x="383471" y="5039564"/>
            <a:ext cx="4463220" cy="0"/>
          </a:xfrm>
          <a:prstGeom prst="line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D331C289-ED2E-4574-D7A2-F2CCAA98028C}"/>
              </a:ext>
            </a:extLst>
          </p:cNvPr>
          <p:cNvCxnSpPr>
            <a:cxnSpLocks/>
          </p:cNvCxnSpPr>
          <p:nvPr/>
        </p:nvCxnSpPr>
        <p:spPr>
          <a:xfrm flipH="1">
            <a:off x="7345306" y="5039271"/>
            <a:ext cx="4410553" cy="0"/>
          </a:xfrm>
          <a:prstGeom prst="line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655ECD65-E25D-2111-10D1-07697AD09387}"/>
              </a:ext>
            </a:extLst>
          </p:cNvPr>
          <p:cNvCxnSpPr>
            <a:cxnSpLocks/>
          </p:cNvCxnSpPr>
          <p:nvPr/>
        </p:nvCxnSpPr>
        <p:spPr>
          <a:xfrm flipH="1">
            <a:off x="8154144" y="3429000"/>
            <a:ext cx="3661200" cy="0"/>
          </a:xfrm>
          <a:prstGeom prst="line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id="{05396088-FADE-3FE3-C65E-F1340C1698E8}"/>
              </a:ext>
            </a:extLst>
          </p:cNvPr>
          <p:cNvCxnSpPr>
            <a:cxnSpLocks/>
          </p:cNvCxnSpPr>
          <p:nvPr/>
        </p:nvCxnSpPr>
        <p:spPr>
          <a:xfrm flipH="1">
            <a:off x="383471" y="3415618"/>
            <a:ext cx="3662899" cy="0"/>
          </a:xfrm>
          <a:prstGeom prst="line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C2D3E708-ECC6-CE17-139F-1DD924047953}"/>
              </a:ext>
            </a:extLst>
          </p:cNvPr>
          <p:cNvCxnSpPr>
            <a:cxnSpLocks/>
          </p:cNvCxnSpPr>
          <p:nvPr/>
        </p:nvCxnSpPr>
        <p:spPr>
          <a:xfrm flipH="1">
            <a:off x="7927975" y="3429000"/>
            <a:ext cx="232536" cy="120502"/>
          </a:xfrm>
          <a:prstGeom prst="line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id="{755FC610-388E-6F25-9600-E40F8B55828D}"/>
              </a:ext>
            </a:extLst>
          </p:cNvPr>
          <p:cNvCxnSpPr>
            <a:cxnSpLocks/>
          </p:cNvCxnSpPr>
          <p:nvPr/>
        </p:nvCxnSpPr>
        <p:spPr>
          <a:xfrm flipH="1" flipV="1">
            <a:off x="4037854" y="3415618"/>
            <a:ext cx="230400" cy="118800"/>
          </a:xfrm>
          <a:prstGeom prst="line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id="{7378A990-329A-E298-C59B-B718BD216FA6}"/>
              </a:ext>
            </a:extLst>
          </p:cNvPr>
          <p:cNvCxnSpPr>
            <a:cxnSpLocks/>
          </p:cNvCxnSpPr>
          <p:nvPr/>
        </p:nvCxnSpPr>
        <p:spPr>
          <a:xfrm flipH="1">
            <a:off x="8203290" y="1488283"/>
            <a:ext cx="3661200" cy="0"/>
          </a:xfrm>
          <a:prstGeom prst="line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id="{A4040821-60D1-503A-EED9-645D311C3DB2}"/>
              </a:ext>
            </a:extLst>
          </p:cNvPr>
          <p:cNvCxnSpPr>
            <a:cxnSpLocks/>
          </p:cNvCxnSpPr>
          <p:nvPr/>
        </p:nvCxnSpPr>
        <p:spPr>
          <a:xfrm flipH="1">
            <a:off x="7977121" y="1488283"/>
            <a:ext cx="232536" cy="120502"/>
          </a:xfrm>
          <a:prstGeom prst="line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>
            <a:extLst>
              <a:ext uri="{FF2B5EF4-FFF2-40B4-BE49-F238E27FC236}">
                <a16:creationId xmlns:a16="http://schemas.microsoft.com/office/drawing/2014/main" id="{9E830479-881C-449E-1850-43617266306B}"/>
              </a:ext>
            </a:extLst>
          </p:cNvPr>
          <p:cNvCxnSpPr>
            <a:cxnSpLocks/>
          </p:cNvCxnSpPr>
          <p:nvPr/>
        </p:nvCxnSpPr>
        <p:spPr>
          <a:xfrm flipH="1" flipV="1">
            <a:off x="383471" y="1480877"/>
            <a:ext cx="3657772" cy="1594"/>
          </a:xfrm>
          <a:prstGeom prst="line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>
            <a:extLst>
              <a:ext uri="{FF2B5EF4-FFF2-40B4-BE49-F238E27FC236}">
                <a16:creationId xmlns:a16="http://schemas.microsoft.com/office/drawing/2014/main" id="{B884286C-91E9-227F-7EA3-753DB2583DD8}"/>
              </a:ext>
            </a:extLst>
          </p:cNvPr>
          <p:cNvCxnSpPr>
            <a:cxnSpLocks/>
          </p:cNvCxnSpPr>
          <p:nvPr/>
        </p:nvCxnSpPr>
        <p:spPr>
          <a:xfrm flipH="1" flipV="1">
            <a:off x="4032727" y="1482471"/>
            <a:ext cx="230400" cy="118800"/>
          </a:xfrm>
          <a:prstGeom prst="line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8A71DDC7-67CF-4087-3FEC-89C0A893A8F7}"/>
              </a:ext>
            </a:extLst>
          </p:cNvPr>
          <p:cNvSpPr txBox="1"/>
          <p:nvPr/>
        </p:nvSpPr>
        <p:spPr>
          <a:xfrm>
            <a:off x="640343" y="636904"/>
            <a:ext cx="32864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В натуральном выражении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4714CE8-2AA9-610C-9BB4-DBED0C67587F}"/>
              </a:ext>
            </a:extLst>
          </p:cNvPr>
          <p:cNvSpPr txBox="1"/>
          <p:nvPr/>
        </p:nvSpPr>
        <p:spPr>
          <a:xfrm>
            <a:off x="9274881" y="597347"/>
            <a:ext cx="15921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В денежном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6375F920-1E95-4CB5-FA48-F97D058EAF4E}"/>
              </a:ext>
            </a:extLst>
          </p:cNvPr>
          <p:cNvSpPr txBox="1"/>
          <p:nvPr/>
        </p:nvSpPr>
        <p:spPr>
          <a:xfrm>
            <a:off x="9348190" y="5130641"/>
            <a:ext cx="18421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rgbClr val="F1A6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56 МЛН </a:t>
            </a:r>
            <a:r>
              <a:rPr lang="ru-RU" sz="2800" dirty="0">
                <a:solidFill>
                  <a:srgbClr val="F1A600"/>
                </a:solidFill>
                <a:effectLst/>
                <a:latin typeface="Helvetica Neue" panose="02000503000000020004" pitchFamily="2" charset="0"/>
              </a:rPr>
              <a:t>₽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32A02A54-5A6E-7755-D102-4693225AFD17}"/>
              </a:ext>
            </a:extLst>
          </p:cNvPr>
          <p:cNvSpPr txBox="1"/>
          <p:nvPr/>
        </p:nvSpPr>
        <p:spPr>
          <a:xfrm>
            <a:off x="552142" y="5125722"/>
            <a:ext cx="27061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rgbClr val="F1A6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800 устройств</a:t>
            </a:r>
            <a:endParaRPr lang="ru-RU" sz="2000" dirty="0">
              <a:solidFill>
                <a:srgbClr val="F1A600"/>
              </a:solidFill>
              <a:effectLst/>
              <a:latin typeface="Helvetica Neue" panose="02000503000000020004" pitchFamily="2" charset="0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14D13B0A-1332-2157-36CC-4EE142E4AE1D}"/>
              </a:ext>
            </a:extLst>
          </p:cNvPr>
          <p:cNvSpPr txBox="1"/>
          <p:nvPr/>
        </p:nvSpPr>
        <p:spPr>
          <a:xfrm>
            <a:off x="402378" y="3585982"/>
            <a:ext cx="29065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rgbClr val="F1A6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3000 устройств</a:t>
            </a:r>
            <a:endParaRPr lang="ru-RU" sz="2000" dirty="0">
              <a:solidFill>
                <a:srgbClr val="F1A600"/>
              </a:solidFill>
              <a:effectLst/>
              <a:latin typeface="Helvetica Neue" panose="02000503000000020004" pitchFamily="2" charset="0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F3AE05B0-4346-0E70-1455-101683001265}"/>
              </a:ext>
            </a:extLst>
          </p:cNvPr>
          <p:cNvSpPr txBox="1"/>
          <p:nvPr/>
        </p:nvSpPr>
        <p:spPr>
          <a:xfrm>
            <a:off x="436140" y="1605461"/>
            <a:ext cx="2906565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rgbClr val="F1A6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3800 устройств</a:t>
            </a:r>
            <a:endParaRPr lang="ru-RU" sz="2000" dirty="0">
              <a:solidFill>
                <a:srgbClr val="F1A600"/>
              </a:solidFill>
              <a:effectLst/>
              <a:latin typeface="Helvetica Neue" panose="02000503000000020004" pitchFamily="2" charset="0"/>
            </a:endParaRP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CAEC577E-25C5-D5FC-4482-FB34A58DC5E9}"/>
              </a:ext>
            </a:extLst>
          </p:cNvPr>
          <p:cNvGrpSpPr/>
          <p:nvPr/>
        </p:nvGrpSpPr>
        <p:grpSpPr>
          <a:xfrm>
            <a:off x="3336477" y="932667"/>
            <a:ext cx="5519045" cy="5356294"/>
            <a:chOff x="3336477" y="932667"/>
            <a:chExt cx="5519045" cy="5356294"/>
          </a:xfrm>
        </p:grpSpPr>
        <p:sp>
          <p:nvSpPr>
            <p:cNvPr id="2" name="Овал 1">
              <a:extLst>
                <a:ext uri="{FF2B5EF4-FFF2-40B4-BE49-F238E27FC236}">
                  <a16:creationId xmlns:a16="http://schemas.microsoft.com/office/drawing/2014/main" id="{5D8488E3-F6F3-C185-0C3A-733EC7F3F184}"/>
                </a:ext>
              </a:extLst>
            </p:cNvPr>
            <p:cNvSpPr/>
            <p:nvPr/>
          </p:nvSpPr>
          <p:spPr>
            <a:xfrm>
              <a:off x="3336477" y="932667"/>
              <a:ext cx="5519045" cy="5356294"/>
            </a:xfrm>
            <a:prstGeom prst="ellipse">
              <a:avLst/>
            </a:prstGeom>
            <a:solidFill>
              <a:srgbClr val="089CD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" name="Овал 2">
              <a:extLst>
                <a:ext uri="{FF2B5EF4-FFF2-40B4-BE49-F238E27FC236}">
                  <a16:creationId xmlns:a16="http://schemas.microsoft.com/office/drawing/2014/main" id="{8776E377-80D0-6B30-780E-65035607502C}"/>
                </a:ext>
              </a:extLst>
            </p:cNvPr>
            <p:cNvSpPr/>
            <p:nvPr/>
          </p:nvSpPr>
          <p:spPr>
            <a:xfrm>
              <a:off x="4115999" y="2328961"/>
              <a:ext cx="3960000" cy="39600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7" name="Овал 6">
              <a:extLst>
                <a:ext uri="{FF2B5EF4-FFF2-40B4-BE49-F238E27FC236}">
                  <a16:creationId xmlns:a16="http://schemas.microsoft.com/office/drawing/2014/main" id="{3E315AFB-D148-6436-7770-CDC5319AF474}"/>
                </a:ext>
              </a:extLst>
            </p:cNvPr>
            <p:cNvSpPr/>
            <p:nvPr/>
          </p:nvSpPr>
          <p:spPr>
            <a:xfrm>
              <a:off x="4846691" y="3790167"/>
              <a:ext cx="2498616" cy="2498794"/>
            </a:xfrm>
            <a:prstGeom prst="ellipse">
              <a:avLst/>
            </a:prstGeom>
            <a:solidFill>
              <a:srgbClr val="05B0F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58AF929-318B-0ED0-1CC9-EFEF33F9261C}"/>
                </a:ext>
              </a:extLst>
            </p:cNvPr>
            <p:cNvSpPr txBox="1"/>
            <p:nvPr/>
          </p:nvSpPr>
          <p:spPr>
            <a:xfrm>
              <a:off x="5759400" y="1122752"/>
              <a:ext cx="6731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bg1">
                      <a:lumMod val="95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TAM</a:t>
              </a:r>
              <a:endParaRPr lang="ru-RU" b="1" dirty="0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C672CC2-9F2A-5D9C-616D-0B8399A08B5B}"/>
                </a:ext>
              </a:extLst>
            </p:cNvPr>
            <p:cNvSpPr txBox="1"/>
            <p:nvPr/>
          </p:nvSpPr>
          <p:spPr>
            <a:xfrm>
              <a:off x="5722164" y="2538022"/>
              <a:ext cx="7665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bg1">
                      <a:lumMod val="95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SAM </a:t>
              </a:r>
              <a:endParaRPr lang="ru-RU" b="1" dirty="0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05680CC-BDE0-BC5F-E105-C12A16D2DF11}"/>
                </a:ext>
              </a:extLst>
            </p:cNvPr>
            <p:cNvSpPr txBox="1"/>
            <p:nvPr/>
          </p:nvSpPr>
          <p:spPr>
            <a:xfrm>
              <a:off x="5725669" y="3934316"/>
              <a:ext cx="78739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bg1">
                      <a:lumMod val="95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SOM </a:t>
              </a:r>
              <a:endParaRPr lang="ru-RU" b="1" dirty="0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BDEBBE09-382C-5643-3E0E-79DBCC338F4F}"/>
                </a:ext>
              </a:extLst>
            </p:cNvPr>
            <p:cNvSpPr txBox="1"/>
            <p:nvPr/>
          </p:nvSpPr>
          <p:spPr>
            <a:xfrm>
              <a:off x="5480310" y="4808438"/>
              <a:ext cx="117852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>
                  <a:solidFill>
                    <a:srgbClr val="FFC00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К 2030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3501266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226AFBE-9B7F-B18A-424F-CCA795A773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Овал 41">
            <a:extLst>
              <a:ext uri="{FF2B5EF4-FFF2-40B4-BE49-F238E27FC236}">
                <a16:creationId xmlns:a16="http://schemas.microsoft.com/office/drawing/2014/main" id="{8460643B-121D-0F51-CA7B-76F027BF2654}"/>
              </a:ext>
            </a:extLst>
          </p:cNvPr>
          <p:cNvSpPr/>
          <p:nvPr/>
        </p:nvSpPr>
        <p:spPr>
          <a:xfrm rot="2469767">
            <a:off x="-2937323" y="-3002920"/>
            <a:ext cx="4036530" cy="3797296"/>
          </a:xfrm>
          <a:prstGeom prst="ellipse">
            <a:avLst/>
          </a:prstGeom>
          <a:solidFill>
            <a:srgbClr val="8FAADD">
              <a:alpha val="1000"/>
            </a:srgbClr>
          </a:solidFill>
          <a:ln>
            <a:noFill/>
          </a:ln>
          <a:effectLst>
            <a:glow rad="914400">
              <a:srgbClr val="8FAADD">
                <a:alpha val="40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Скругленный прямоугольник 36">
            <a:extLst>
              <a:ext uri="{FF2B5EF4-FFF2-40B4-BE49-F238E27FC236}">
                <a16:creationId xmlns:a16="http://schemas.microsoft.com/office/drawing/2014/main" id="{12BD64A2-1B29-D77A-00F0-76965ED11692}"/>
              </a:ext>
            </a:extLst>
          </p:cNvPr>
          <p:cNvSpPr/>
          <p:nvPr/>
        </p:nvSpPr>
        <p:spPr>
          <a:xfrm>
            <a:off x="6970637" y="1106552"/>
            <a:ext cx="4269266" cy="115149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88900">
            <a:solidFill>
              <a:srgbClr val="8FAAD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A771AC8F-A455-18A8-0687-C1CD5B7A9685}"/>
              </a:ext>
            </a:extLst>
          </p:cNvPr>
          <p:cNvSpPr/>
          <p:nvPr/>
        </p:nvSpPr>
        <p:spPr>
          <a:xfrm>
            <a:off x="7579656" y="949045"/>
            <a:ext cx="3292509" cy="19952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кругленный прямоугольник 21">
            <a:extLst>
              <a:ext uri="{FF2B5EF4-FFF2-40B4-BE49-F238E27FC236}">
                <a16:creationId xmlns:a16="http://schemas.microsoft.com/office/drawing/2014/main" id="{22677D83-4B02-2E8B-2564-198C91208C77}"/>
              </a:ext>
            </a:extLst>
          </p:cNvPr>
          <p:cNvSpPr/>
          <p:nvPr/>
        </p:nvSpPr>
        <p:spPr>
          <a:xfrm>
            <a:off x="6965470" y="3626025"/>
            <a:ext cx="4269266" cy="2792481"/>
          </a:xfrm>
          <a:prstGeom prst="roundRect">
            <a:avLst>
              <a:gd name="adj" fmla="val 12227"/>
            </a:avLst>
          </a:prstGeom>
          <a:solidFill>
            <a:srgbClr val="8FAAD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кругленный прямоугольник 20">
            <a:extLst>
              <a:ext uri="{FF2B5EF4-FFF2-40B4-BE49-F238E27FC236}">
                <a16:creationId xmlns:a16="http://schemas.microsoft.com/office/drawing/2014/main" id="{E5AFC75A-0C03-DD26-E258-7C27612F5541}"/>
              </a:ext>
            </a:extLst>
          </p:cNvPr>
          <p:cNvSpPr/>
          <p:nvPr/>
        </p:nvSpPr>
        <p:spPr>
          <a:xfrm>
            <a:off x="6965469" y="2412848"/>
            <a:ext cx="2935815" cy="1125590"/>
          </a:xfrm>
          <a:prstGeom prst="roundRect">
            <a:avLst/>
          </a:prstGeom>
          <a:solidFill>
            <a:srgbClr val="8FAADD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7" name="Контактная информация">
            <a:extLst>
              <a:ext uri="{FF2B5EF4-FFF2-40B4-BE49-F238E27FC236}">
                <a16:creationId xmlns:a16="http://schemas.microsoft.com/office/drawing/2014/main" id="{3EC1A624-CA9C-9A13-4F7A-3D18A656919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911201" y="189930"/>
            <a:ext cx="4369598" cy="716582"/>
          </a:xfrm>
          <a:prstGeom prst="rect">
            <a:avLst/>
          </a:prstGeom>
        </p:spPr>
        <p:txBody>
          <a:bodyPr>
            <a:noAutofit/>
          </a:bodyPr>
          <a:lstStyle>
            <a:lvl1pPr defTabSz="2389572">
              <a:defRPr sz="8330" spc="-166"/>
            </a:lvl1pPr>
          </a:lstStyle>
          <a:p>
            <a:pPr algn="ctr"/>
            <a:r>
              <a:rPr lang="ru-RU" sz="4400" b="1" dirty="0">
                <a:solidFill>
                  <a:schemeClr val="accent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Бизнес-модель</a:t>
            </a:r>
            <a:r>
              <a:rPr lang="ru-RU" sz="4400" dirty="0">
                <a:solidFill>
                  <a:srgbClr val="7C97C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endParaRPr sz="4400" dirty="0">
              <a:solidFill>
                <a:srgbClr val="7C97C3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1" name="Полилиния 10">
            <a:extLst>
              <a:ext uri="{FF2B5EF4-FFF2-40B4-BE49-F238E27FC236}">
                <a16:creationId xmlns:a16="http://schemas.microsoft.com/office/drawing/2014/main" id="{3195F468-1BF8-F2D8-E0FA-6DB54208E408}"/>
              </a:ext>
            </a:extLst>
          </p:cNvPr>
          <p:cNvSpPr/>
          <p:nvPr/>
        </p:nvSpPr>
        <p:spPr>
          <a:xfrm>
            <a:off x="11315601" y="-824624"/>
            <a:ext cx="2951747" cy="1229340"/>
          </a:xfrm>
          <a:custGeom>
            <a:avLst/>
            <a:gdLst>
              <a:gd name="connsiteX0" fmla="*/ 0 w 2951747"/>
              <a:gd name="connsiteY0" fmla="*/ 0 h 1229340"/>
              <a:gd name="connsiteX1" fmla="*/ 625642 w 2951747"/>
              <a:gd name="connsiteY1" fmla="*/ 1219200 h 1229340"/>
              <a:gd name="connsiteX2" fmla="*/ 2951747 w 2951747"/>
              <a:gd name="connsiteY2" fmla="*/ 577516 h 1229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1747" h="1229340">
                <a:moveTo>
                  <a:pt x="0" y="0"/>
                </a:moveTo>
                <a:cubicBezTo>
                  <a:pt x="66842" y="561473"/>
                  <a:pt x="133684" y="1122947"/>
                  <a:pt x="625642" y="1219200"/>
                </a:cubicBezTo>
                <a:cubicBezTo>
                  <a:pt x="1117600" y="1315453"/>
                  <a:pt x="2489200" y="697832"/>
                  <a:pt x="2951747" y="577516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олилиния 15">
            <a:extLst>
              <a:ext uri="{FF2B5EF4-FFF2-40B4-BE49-F238E27FC236}">
                <a16:creationId xmlns:a16="http://schemas.microsoft.com/office/drawing/2014/main" id="{32622A75-F98A-9243-3556-9DD38F07F8CD}"/>
              </a:ext>
            </a:extLst>
          </p:cNvPr>
          <p:cNvSpPr/>
          <p:nvPr/>
        </p:nvSpPr>
        <p:spPr>
          <a:xfrm rot="10550322">
            <a:off x="-2118416" y="6626746"/>
            <a:ext cx="2951747" cy="1229340"/>
          </a:xfrm>
          <a:custGeom>
            <a:avLst/>
            <a:gdLst>
              <a:gd name="connsiteX0" fmla="*/ 0 w 2951747"/>
              <a:gd name="connsiteY0" fmla="*/ 0 h 1229340"/>
              <a:gd name="connsiteX1" fmla="*/ 625642 w 2951747"/>
              <a:gd name="connsiteY1" fmla="*/ 1219200 h 1229340"/>
              <a:gd name="connsiteX2" fmla="*/ 2951747 w 2951747"/>
              <a:gd name="connsiteY2" fmla="*/ 577516 h 1229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1747" h="1229340">
                <a:moveTo>
                  <a:pt x="0" y="0"/>
                </a:moveTo>
                <a:cubicBezTo>
                  <a:pt x="66842" y="561473"/>
                  <a:pt x="133684" y="1122947"/>
                  <a:pt x="625642" y="1219200"/>
                </a:cubicBezTo>
                <a:cubicBezTo>
                  <a:pt x="1117600" y="1315453"/>
                  <a:pt x="2489200" y="697832"/>
                  <a:pt x="2951747" y="577516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олилиния 16">
            <a:extLst>
              <a:ext uri="{FF2B5EF4-FFF2-40B4-BE49-F238E27FC236}">
                <a16:creationId xmlns:a16="http://schemas.microsoft.com/office/drawing/2014/main" id="{540B64E3-F80C-1C23-BA84-80EFB3E80B24}"/>
              </a:ext>
            </a:extLst>
          </p:cNvPr>
          <p:cNvSpPr/>
          <p:nvPr/>
        </p:nvSpPr>
        <p:spPr>
          <a:xfrm rot="10554400">
            <a:off x="-2240812" y="6792291"/>
            <a:ext cx="2951747" cy="1229340"/>
          </a:xfrm>
          <a:custGeom>
            <a:avLst/>
            <a:gdLst>
              <a:gd name="connsiteX0" fmla="*/ 0 w 2951747"/>
              <a:gd name="connsiteY0" fmla="*/ 0 h 1229340"/>
              <a:gd name="connsiteX1" fmla="*/ 625642 w 2951747"/>
              <a:gd name="connsiteY1" fmla="*/ 1219200 h 1229340"/>
              <a:gd name="connsiteX2" fmla="*/ 2951747 w 2951747"/>
              <a:gd name="connsiteY2" fmla="*/ 577516 h 1229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1747" h="1229340">
                <a:moveTo>
                  <a:pt x="0" y="0"/>
                </a:moveTo>
                <a:cubicBezTo>
                  <a:pt x="66842" y="561473"/>
                  <a:pt x="133684" y="1122947"/>
                  <a:pt x="625642" y="1219200"/>
                </a:cubicBezTo>
                <a:cubicBezTo>
                  <a:pt x="1117600" y="1315453"/>
                  <a:pt x="2489200" y="697832"/>
                  <a:pt x="2951747" y="577516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олилиния 17">
            <a:extLst>
              <a:ext uri="{FF2B5EF4-FFF2-40B4-BE49-F238E27FC236}">
                <a16:creationId xmlns:a16="http://schemas.microsoft.com/office/drawing/2014/main" id="{8B96E331-66A3-B53A-3430-CB944BE62498}"/>
              </a:ext>
            </a:extLst>
          </p:cNvPr>
          <p:cNvSpPr/>
          <p:nvPr/>
        </p:nvSpPr>
        <p:spPr>
          <a:xfrm rot="10554400">
            <a:off x="-2477509" y="7004645"/>
            <a:ext cx="2951747" cy="1229340"/>
          </a:xfrm>
          <a:custGeom>
            <a:avLst/>
            <a:gdLst>
              <a:gd name="connsiteX0" fmla="*/ 0 w 2951747"/>
              <a:gd name="connsiteY0" fmla="*/ 0 h 1229340"/>
              <a:gd name="connsiteX1" fmla="*/ 625642 w 2951747"/>
              <a:gd name="connsiteY1" fmla="*/ 1219200 h 1229340"/>
              <a:gd name="connsiteX2" fmla="*/ 2951747 w 2951747"/>
              <a:gd name="connsiteY2" fmla="*/ 577516 h 1229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1747" h="1229340">
                <a:moveTo>
                  <a:pt x="0" y="0"/>
                </a:moveTo>
                <a:cubicBezTo>
                  <a:pt x="66842" y="561473"/>
                  <a:pt x="133684" y="1122947"/>
                  <a:pt x="625642" y="1219200"/>
                </a:cubicBezTo>
                <a:cubicBezTo>
                  <a:pt x="1117600" y="1315453"/>
                  <a:pt x="2489200" y="697832"/>
                  <a:pt x="2951747" y="577516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3BAA85B3-4EEA-EA64-9499-89E71FC75D8B}"/>
              </a:ext>
            </a:extLst>
          </p:cNvPr>
          <p:cNvSpPr/>
          <p:nvPr/>
        </p:nvSpPr>
        <p:spPr>
          <a:xfrm>
            <a:off x="514350" y="1069201"/>
            <a:ext cx="5767387" cy="5349600"/>
          </a:xfrm>
          <a:prstGeom prst="roundRect">
            <a:avLst>
              <a:gd name="adj" fmla="val 12432"/>
            </a:avLst>
          </a:prstGeom>
          <a:gradFill flip="none" rotWithShape="1">
            <a:gsLst>
              <a:gs pos="0">
                <a:srgbClr val="E1E8E7"/>
              </a:gs>
              <a:gs pos="41000">
                <a:srgbClr val="90AADD"/>
              </a:gs>
            </a:gsLst>
            <a:lin ang="16200000" scaled="1"/>
            <a:tileRect/>
          </a:gra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854E27F-D83F-5A61-5F8A-59DF755420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920" y="1626154"/>
            <a:ext cx="5731710" cy="4696770"/>
          </a:xfrm>
          <a:prstGeom prst="rect">
            <a:avLst/>
          </a:prstGeom>
          <a:effectLst>
            <a:outerShdw blurRad="50800" dist="38100" dir="18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67557C12-889D-2B48-8A38-26D24BEE528D}"/>
              </a:ext>
            </a:extLst>
          </p:cNvPr>
          <p:cNvSpPr txBox="1"/>
          <p:nvPr/>
        </p:nvSpPr>
        <p:spPr>
          <a:xfrm>
            <a:off x="7166659" y="2380739"/>
            <a:ext cx="2526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Сегмент рынка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7B836DB-BB95-9028-59CA-0077CFDF5A79}"/>
              </a:ext>
            </a:extLst>
          </p:cNvPr>
          <p:cNvSpPr txBox="1"/>
          <p:nvPr/>
        </p:nvSpPr>
        <p:spPr>
          <a:xfrm>
            <a:off x="7771351" y="3661905"/>
            <a:ext cx="26244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Каналы продаж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48FF5C7-D602-4106-7E7D-CDAFA970A35E}"/>
              </a:ext>
            </a:extLst>
          </p:cNvPr>
          <p:cNvSpPr txBox="1"/>
          <p:nvPr/>
        </p:nvSpPr>
        <p:spPr>
          <a:xfrm>
            <a:off x="8524071" y="2892146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B2B</a:t>
            </a:r>
            <a:r>
              <a:rPr lang="ru-RU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</a:p>
        </p:txBody>
      </p:sp>
      <p:sp>
        <p:nvSpPr>
          <p:cNvPr id="28" name="Пятиугольник 27">
            <a:extLst>
              <a:ext uri="{FF2B5EF4-FFF2-40B4-BE49-F238E27FC236}">
                <a16:creationId xmlns:a16="http://schemas.microsoft.com/office/drawing/2014/main" id="{41138387-77DA-3A9D-CF35-EA6F7C8E62F2}"/>
              </a:ext>
            </a:extLst>
          </p:cNvPr>
          <p:cNvSpPr/>
          <p:nvPr/>
        </p:nvSpPr>
        <p:spPr>
          <a:xfrm>
            <a:off x="7100888" y="4484478"/>
            <a:ext cx="571500" cy="177354"/>
          </a:xfrm>
          <a:prstGeom prst="homePlate">
            <a:avLst/>
          </a:prstGeom>
          <a:solidFill>
            <a:srgbClr val="FF94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ятиугольник 28">
            <a:extLst>
              <a:ext uri="{FF2B5EF4-FFF2-40B4-BE49-F238E27FC236}">
                <a16:creationId xmlns:a16="http://schemas.microsoft.com/office/drawing/2014/main" id="{164871EC-0390-A5F0-3080-DB47CD7FA657}"/>
              </a:ext>
            </a:extLst>
          </p:cNvPr>
          <p:cNvSpPr/>
          <p:nvPr/>
        </p:nvSpPr>
        <p:spPr>
          <a:xfrm>
            <a:off x="7090928" y="5138712"/>
            <a:ext cx="571500" cy="177354"/>
          </a:xfrm>
          <a:prstGeom prst="homePlate">
            <a:avLst/>
          </a:prstGeom>
          <a:solidFill>
            <a:srgbClr val="FF94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9BF0287-42DB-7FAF-C200-8A3D12695A4C}"/>
              </a:ext>
            </a:extLst>
          </p:cNvPr>
          <p:cNvSpPr txBox="1"/>
          <p:nvPr/>
        </p:nvSpPr>
        <p:spPr>
          <a:xfrm>
            <a:off x="7761568" y="4389911"/>
            <a:ext cx="34999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Прямые продажи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F018D8E-28F3-F9DA-FC91-08527F6FEBFF}"/>
              </a:ext>
            </a:extLst>
          </p:cNvPr>
          <p:cNvSpPr txBox="1"/>
          <p:nvPr/>
        </p:nvSpPr>
        <p:spPr>
          <a:xfrm>
            <a:off x="7771060" y="5044774"/>
            <a:ext cx="3119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Маркетплейсы</a:t>
            </a:r>
          </a:p>
        </p:txBody>
      </p:sp>
      <p:sp>
        <p:nvSpPr>
          <p:cNvPr id="32" name="Пятиугольник 31">
            <a:extLst>
              <a:ext uri="{FF2B5EF4-FFF2-40B4-BE49-F238E27FC236}">
                <a16:creationId xmlns:a16="http://schemas.microsoft.com/office/drawing/2014/main" id="{536F3208-EC7C-4D10-74C8-41349E92F821}"/>
              </a:ext>
            </a:extLst>
          </p:cNvPr>
          <p:cNvSpPr/>
          <p:nvPr/>
        </p:nvSpPr>
        <p:spPr>
          <a:xfrm>
            <a:off x="7068252" y="5796454"/>
            <a:ext cx="571500" cy="177354"/>
          </a:xfrm>
          <a:prstGeom prst="homePlate">
            <a:avLst/>
          </a:prstGeom>
          <a:solidFill>
            <a:srgbClr val="FF94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FE2231F-899F-540B-4647-71A16D5B7136}"/>
              </a:ext>
            </a:extLst>
          </p:cNvPr>
          <p:cNvSpPr txBox="1"/>
          <p:nvPr/>
        </p:nvSpPr>
        <p:spPr>
          <a:xfrm>
            <a:off x="7771060" y="5699637"/>
            <a:ext cx="26244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Сайт с </a:t>
            </a:r>
            <a:r>
              <a:rPr lang="ru-RU" b="1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лендингом</a:t>
            </a:r>
            <a:r>
              <a:rPr lang="ru-RU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524C4071-5EE5-23B6-ACBE-6C77EF2ED6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6880" y="2821189"/>
            <a:ext cx="603381" cy="625322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1D75A44B-6E65-30C2-6E0C-742F02D561C0}"/>
              </a:ext>
            </a:extLst>
          </p:cNvPr>
          <p:cNvSpPr txBox="1"/>
          <p:nvPr/>
        </p:nvSpPr>
        <p:spPr>
          <a:xfrm>
            <a:off x="8199172" y="1550581"/>
            <a:ext cx="18517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>
                <a:solidFill>
                  <a:schemeClr val="accent1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69990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₽</a:t>
            </a:r>
            <a:endParaRPr lang="ru-RU" sz="3600" dirty="0">
              <a:solidFill>
                <a:schemeClr val="accent1">
                  <a:lumMod val="5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39" name="Полилиния 38">
            <a:extLst>
              <a:ext uri="{FF2B5EF4-FFF2-40B4-BE49-F238E27FC236}">
                <a16:creationId xmlns:a16="http://schemas.microsoft.com/office/drawing/2014/main" id="{654173DF-C9AA-FBA9-1E78-0F10E5AF1BA2}"/>
              </a:ext>
            </a:extLst>
          </p:cNvPr>
          <p:cNvSpPr/>
          <p:nvPr/>
        </p:nvSpPr>
        <p:spPr>
          <a:xfrm>
            <a:off x="11181879" y="-614670"/>
            <a:ext cx="2951747" cy="1229340"/>
          </a:xfrm>
          <a:custGeom>
            <a:avLst/>
            <a:gdLst>
              <a:gd name="connsiteX0" fmla="*/ 0 w 2951747"/>
              <a:gd name="connsiteY0" fmla="*/ 0 h 1229340"/>
              <a:gd name="connsiteX1" fmla="*/ 625642 w 2951747"/>
              <a:gd name="connsiteY1" fmla="*/ 1219200 h 1229340"/>
              <a:gd name="connsiteX2" fmla="*/ 2951747 w 2951747"/>
              <a:gd name="connsiteY2" fmla="*/ 577516 h 1229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1747" h="1229340">
                <a:moveTo>
                  <a:pt x="0" y="0"/>
                </a:moveTo>
                <a:cubicBezTo>
                  <a:pt x="66842" y="561473"/>
                  <a:pt x="133684" y="1122947"/>
                  <a:pt x="625642" y="1219200"/>
                </a:cubicBezTo>
                <a:cubicBezTo>
                  <a:pt x="1117600" y="1315453"/>
                  <a:pt x="2489200" y="697832"/>
                  <a:pt x="2951747" y="577516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олилиния 39">
            <a:extLst>
              <a:ext uri="{FF2B5EF4-FFF2-40B4-BE49-F238E27FC236}">
                <a16:creationId xmlns:a16="http://schemas.microsoft.com/office/drawing/2014/main" id="{68FBD9CB-F5F0-2396-B2F8-A66D1C21F9CD}"/>
              </a:ext>
            </a:extLst>
          </p:cNvPr>
          <p:cNvSpPr/>
          <p:nvPr/>
        </p:nvSpPr>
        <p:spPr>
          <a:xfrm>
            <a:off x="11048756" y="-416193"/>
            <a:ext cx="2951747" cy="1229340"/>
          </a:xfrm>
          <a:custGeom>
            <a:avLst/>
            <a:gdLst>
              <a:gd name="connsiteX0" fmla="*/ 0 w 2951747"/>
              <a:gd name="connsiteY0" fmla="*/ 0 h 1229340"/>
              <a:gd name="connsiteX1" fmla="*/ 625642 w 2951747"/>
              <a:gd name="connsiteY1" fmla="*/ 1219200 h 1229340"/>
              <a:gd name="connsiteX2" fmla="*/ 2951747 w 2951747"/>
              <a:gd name="connsiteY2" fmla="*/ 577516 h 1229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1747" h="1229340">
                <a:moveTo>
                  <a:pt x="0" y="0"/>
                </a:moveTo>
                <a:cubicBezTo>
                  <a:pt x="66842" y="561473"/>
                  <a:pt x="133684" y="1122947"/>
                  <a:pt x="625642" y="1219200"/>
                </a:cubicBezTo>
                <a:cubicBezTo>
                  <a:pt x="1117600" y="1315453"/>
                  <a:pt x="2489200" y="697832"/>
                  <a:pt x="2951747" y="577516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1937149-F476-3606-A991-D34F598E2750}"/>
              </a:ext>
            </a:extLst>
          </p:cNvPr>
          <p:cNvSpPr txBox="1"/>
          <p:nvPr/>
        </p:nvSpPr>
        <p:spPr>
          <a:xfrm>
            <a:off x="7068252" y="1254889"/>
            <a:ext cx="4113627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00" b="1" dirty="0">
                <a:solidFill>
                  <a:schemeClr val="accent1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Челябинец-1 Камера отверждения 3</a:t>
            </a:r>
            <a:r>
              <a:rPr lang="en-US" sz="1300" b="1" dirty="0">
                <a:solidFill>
                  <a:schemeClr val="accent1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D-</a:t>
            </a:r>
            <a:r>
              <a:rPr lang="ru-RU" sz="1300" b="1" dirty="0">
                <a:solidFill>
                  <a:schemeClr val="accent1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моделей</a:t>
            </a: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403EB7EE-84B4-3D7F-B761-39CDC6125BDB}"/>
              </a:ext>
            </a:extLst>
          </p:cNvPr>
          <p:cNvSpPr/>
          <p:nvPr/>
        </p:nvSpPr>
        <p:spPr>
          <a:xfrm>
            <a:off x="9986391" y="2424295"/>
            <a:ext cx="1224000" cy="1126800"/>
          </a:xfrm>
          <a:prstGeom prst="roundRect">
            <a:avLst/>
          </a:prstGeom>
          <a:solidFill>
            <a:srgbClr val="8FAADD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FD06DD6-06B8-BAE3-933E-E55A797D91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61879" y="2534367"/>
            <a:ext cx="873024" cy="873024"/>
          </a:xfrm>
          <a:prstGeom prst="rect">
            <a:avLst/>
          </a:prstGeom>
        </p:spPr>
      </p:pic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3DBFB832-5B14-F948-8BDB-3FBAF409014A}"/>
              </a:ext>
            </a:extLst>
          </p:cNvPr>
          <p:cNvGrpSpPr/>
          <p:nvPr/>
        </p:nvGrpSpPr>
        <p:grpSpPr>
          <a:xfrm>
            <a:off x="273698" y="7714829"/>
            <a:ext cx="11644604" cy="5706130"/>
            <a:chOff x="273698" y="929940"/>
            <a:chExt cx="11644604" cy="5706130"/>
          </a:xfrm>
        </p:grpSpPr>
        <p:sp>
          <p:nvSpPr>
            <p:cNvPr id="5" name="Скругленный прямоугольник 4">
              <a:extLst>
                <a:ext uri="{FF2B5EF4-FFF2-40B4-BE49-F238E27FC236}">
                  <a16:creationId xmlns:a16="http://schemas.microsoft.com/office/drawing/2014/main" id="{C3CDCD13-65F1-B056-2007-9FA433757C86}"/>
                </a:ext>
              </a:extLst>
            </p:cNvPr>
            <p:cNvSpPr/>
            <p:nvPr/>
          </p:nvSpPr>
          <p:spPr>
            <a:xfrm>
              <a:off x="273698" y="929940"/>
              <a:ext cx="11644604" cy="5706130"/>
            </a:xfrm>
            <a:prstGeom prst="roundRect">
              <a:avLst>
                <a:gd name="adj" fmla="val 10126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12E153F9-9253-4F3C-5160-34AED5F527F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175273" y="1380964"/>
              <a:ext cx="7772400" cy="1686464"/>
            </a:xfrm>
            <a:prstGeom prst="rect">
              <a:avLst/>
            </a:prstGeom>
          </p:spPr>
        </p:pic>
        <p:graphicFrame>
          <p:nvGraphicFramePr>
            <p:cNvPr id="9" name="Диаграмма 8">
              <a:extLst>
                <a:ext uri="{FF2B5EF4-FFF2-40B4-BE49-F238E27FC236}">
                  <a16:creationId xmlns:a16="http://schemas.microsoft.com/office/drawing/2014/main" id="{BAF11572-2C38-F496-39F8-3B289D7042E1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71961564"/>
                </p:ext>
              </p:extLst>
            </p:nvPr>
          </p:nvGraphicFramePr>
          <p:xfrm>
            <a:off x="5581075" y="3518452"/>
            <a:ext cx="5606714" cy="280198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9860D919-A7AF-BD50-3564-13F283EB379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65340" y="4001759"/>
              <a:ext cx="4929602" cy="22435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7565991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D4379D0-50BF-5B79-D40E-853F10C2BD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3FDD0292-2BFB-E7EC-51AA-3CCAC8E5A1A2}"/>
              </a:ext>
            </a:extLst>
          </p:cNvPr>
          <p:cNvGrpSpPr/>
          <p:nvPr/>
        </p:nvGrpSpPr>
        <p:grpSpPr>
          <a:xfrm>
            <a:off x="273698" y="929940"/>
            <a:ext cx="11644604" cy="5706130"/>
            <a:chOff x="273698" y="929940"/>
            <a:chExt cx="11644604" cy="5706130"/>
          </a:xfrm>
        </p:grpSpPr>
        <p:sp>
          <p:nvSpPr>
            <p:cNvPr id="2" name="Скругленный прямоугольник 1">
              <a:extLst>
                <a:ext uri="{FF2B5EF4-FFF2-40B4-BE49-F238E27FC236}">
                  <a16:creationId xmlns:a16="http://schemas.microsoft.com/office/drawing/2014/main" id="{AD6255B0-4783-392F-E2E9-4EBC386EBBB7}"/>
                </a:ext>
              </a:extLst>
            </p:cNvPr>
            <p:cNvSpPr/>
            <p:nvPr/>
          </p:nvSpPr>
          <p:spPr>
            <a:xfrm>
              <a:off x="273698" y="929940"/>
              <a:ext cx="11644604" cy="5706130"/>
            </a:xfrm>
            <a:prstGeom prst="roundRect">
              <a:avLst>
                <a:gd name="adj" fmla="val 10126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B4C7B5D2-351A-F286-519C-6CD7752792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75273" y="1380964"/>
              <a:ext cx="7772400" cy="1686464"/>
            </a:xfrm>
            <a:prstGeom prst="rect">
              <a:avLst/>
            </a:prstGeom>
          </p:spPr>
        </p:pic>
        <p:graphicFrame>
          <p:nvGraphicFramePr>
            <p:cNvPr id="9" name="Диаграмма 8">
              <a:extLst>
                <a:ext uri="{FF2B5EF4-FFF2-40B4-BE49-F238E27FC236}">
                  <a16:creationId xmlns:a16="http://schemas.microsoft.com/office/drawing/2014/main" id="{4CCC76D4-A230-7142-121D-F9C4E50CE3D3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222667513"/>
                </p:ext>
              </p:extLst>
            </p:nvPr>
          </p:nvGraphicFramePr>
          <p:xfrm>
            <a:off x="5581075" y="3518452"/>
            <a:ext cx="5606714" cy="280198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4D150FBF-7CC3-4EB1-20A4-65ACADB9681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65340" y="4001759"/>
              <a:ext cx="4929602" cy="2243551"/>
            </a:xfrm>
            <a:prstGeom prst="rect">
              <a:avLst/>
            </a:prstGeom>
          </p:spPr>
        </p:pic>
      </p:grpSp>
      <p:sp>
        <p:nvSpPr>
          <p:cNvPr id="247" name="Контактная информация">
            <a:extLst>
              <a:ext uri="{FF2B5EF4-FFF2-40B4-BE49-F238E27FC236}">
                <a16:creationId xmlns:a16="http://schemas.microsoft.com/office/drawing/2014/main" id="{38D5687A-9E35-7522-CBEE-60883DBC98C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494168" y="179270"/>
            <a:ext cx="3203663" cy="716582"/>
          </a:xfrm>
          <a:prstGeom prst="rect">
            <a:avLst/>
          </a:prstGeom>
        </p:spPr>
        <p:txBody>
          <a:bodyPr>
            <a:noAutofit/>
          </a:bodyPr>
          <a:lstStyle>
            <a:lvl1pPr defTabSz="2389572">
              <a:defRPr sz="8330" spc="-166"/>
            </a:lvl1pPr>
          </a:lstStyle>
          <a:p>
            <a:pPr algn="ctr"/>
            <a:r>
              <a:rPr lang="ru-RU" sz="4400" b="1" dirty="0">
                <a:solidFill>
                  <a:schemeClr val="accent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Финансы</a:t>
            </a:r>
            <a:r>
              <a:rPr lang="ru-RU" sz="4400" dirty="0">
                <a:solidFill>
                  <a:schemeClr val="accent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endParaRPr sz="4400" dirty="0">
              <a:solidFill>
                <a:schemeClr val="accent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2" name="Полилиния 11">
            <a:extLst>
              <a:ext uri="{FF2B5EF4-FFF2-40B4-BE49-F238E27FC236}">
                <a16:creationId xmlns:a16="http://schemas.microsoft.com/office/drawing/2014/main" id="{18FE48CB-15B6-8944-8E8F-708BF8C993B8}"/>
              </a:ext>
            </a:extLst>
          </p:cNvPr>
          <p:cNvSpPr/>
          <p:nvPr/>
        </p:nvSpPr>
        <p:spPr>
          <a:xfrm>
            <a:off x="11413726" y="-698583"/>
            <a:ext cx="2951747" cy="1229340"/>
          </a:xfrm>
          <a:custGeom>
            <a:avLst/>
            <a:gdLst>
              <a:gd name="connsiteX0" fmla="*/ 0 w 2951747"/>
              <a:gd name="connsiteY0" fmla="*/ 0 h 1229340"/>
              <a:gd name="connsiteX1" fmla="*/ 625642 w 2951747"/>
              <a:gd name="connsiteY1" fmla="*/ 1219200 h 1229340"/>
              <a:gd name="connsiteX2" fmla="*/ 2951747 w 2951747"/>
              <a:gd name="connsiteY2" fmla="*/ 577516 h 1229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1747" h="1229340">
                <a:moveTo>
                  <a:pt x="0" y="0"/>
                </a:moveTo>
                <a:cubicBezTo>
                  <a:pt x="66842" y="561473"/>
                  <a:pt x="133684" y="1122947"/>
                  <a:pt x="625642" y="1219200"/>
                </a:cubicBezTo>
                <a:cubicBezTo>
                  <a:pt x="1117600" y="1315453"/>
                  <a:pt x="2489200" y="697832"/>
                  <a:pt x="2951747" y="577516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олилиния 12">
            <a:extLst>
              <a:ext uri="{FF2B5EF4-FFF2-40B4-BE49-F238E27FC236}">
                <a16:creationId xmlns:a16="http://schemas.microsoft.com/office/drawing/2014/main" id="{7115A962-C23F-B754-0625-6EB99CAA35C8}"/>
              </a:ext>
            </a:extLst>
          </p:cNvPr>
          <p:cNvSpPr/>
          <p:nvPr/>
        </p:nvSpPr>
        <p:spPr>
          <a:xfrm>
            <a:off x="11545729" y="-885600"/>
            <a:ext cx="2951747" cy="1229340"/>
          </a:xfrm>
          <a:custGeom>
            <a:avLst/>
            <a:gdLst>
              <a:gd name="connsiteX0" fmla="*/ 0 w 2951747"/>
              <a:gd name="connsiteY0" fmla="*/ 0 h 1229340"/>
              <a:gd name="connsiteX1" fmla="*/ 625642 w 2951747"/>
              <a:gd name="connsiteY1" fmla="*/ 1219200 h 1229340"/>
              <a:gd name="connsiteX2" fmla="*/ 2951747 w 2951747"/>
              <a:gd name="connsiteY2" fmla="*/ 577516 h 1229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1747" h="1229340">
                <a:moveTo>
                  <a:pt x="0" y="0"/>
                </a:moveTo>
                <a:cubicBezTo>
                  <a:pt x="66842" y="561473"/>
                  <a:pt x="133684" y="1122947"/>
                  <a:pt x="625642" y="1219200"/>
                </a:cubicBezTo>
                <a:cubicBezTo>
                  <a:pt x="1117600" y="1315453"/>
                  <a:pt x="2489200" y="697832"/>
                  <a:pt x="2951747" y="577516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олилиния 13">
            <a:extLst>
              <a:ext uri="{FF2B5EF4-FFF2-40B4-BE49-F238E27FC236}">
                <a16:creationId xmlns:a16="http://schemas.microsoft.com/office/drawing/2014/main" id="{9BE3A264-F8FE-C7FA-3C7A-C21BBCCFB48A}"/>
              </a:ext>
            </a:extLst>
          </p:cNvPr>
          <p:cNvSpPr/>
          <p:nvPr/>
        </p:nvSpPr>
        <p:spPr>
          <a:xfrm>
            <a:off x="11666045" y="-1077185"/>
            <a:ext cx="2951747" cy="1229340"/>
          </a:xfrm>
          <a:custGeom>
            <a:avLst/>
            <a:gdLst>
              <a:gd name="connsiteX0" fmla="*/ 0 w 2951747"/>
              <a:gd name="connsiteY0" fmla="*/ 0 h 1229340"/>
              <a:gd name="connsiteX1" fmla="*/ 625642 w 2951747"/>
              <a:gd name="connsiteY1" fmla="*/ 1219200 h 1229340"/>
              <a:gd name="connsiteX2" fmla="*/ 2951747 w 2951747"/>
              <a:gd name="connsiteY2" fmla="*/ 577516 h 1229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1747" h="1229340">
                <a:moveTo>
                  <a:pt x="0" y="0"/>
                </a:moveTo>
                <a:cubicBezTo>
                  <a:pt x="66842" y="561473"/>
                  <a:pt x="133684" y="1122947"/>
                  <a:pt x="625642" y="1219200"/>
                </a:cubicBezTo>
                <a:cubicBezTo>
                  <a:pt x="1117600" y="1315453"/>
                  <a:pt x="2489200" y="697832"/>
                  <a:pt x="2951747" y="577516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олилиния 15">
            <a:extLst>
              <a:ext uri="{FF2B5EF4-FFF2-40B4-BE49-F238E27FC236}">
                <a16:creationId xmlns:a16="http://schemas.microsoft.com/office/drawing/2014/main" id="{15373BF3-9964-82FA-25F4-EAE9BE9B7C16}"/>
              </a:ext>
            </a:extLst>
          </p:cNvPr>
          <p:cNvSpPr/>
          <p:nvPr/>
        </p:nvSpPr>
        <p:spPr>
          <a:xfrm rot="10554400">
            <a:off x="-2017851" y="6667663"/>
            <a:ext cx="2951747" cy="1229340"/>
          </a:xfrm>
          <a:custGeom>
            <a:avLst/>
            <a:gdLst>
              <a:gd name="connsiteX0" fmla="*/ 0 w 2951747"/>
              <a:gd name="connsiteY0" fmla="*/ 0 h 1229340"/>
              <a:gd name="connsiteX1" fmla="*/ 625642 w 2951747"/>
              <a:gd name="connsiteY1" fmla="*/ 1219200 h 1229340"/>
              <a:gd name="connsiteX2" fmla="*/ 2951747 w 2951747"/>
              <a:gd name="connsiteY2" fmla="*/ 577516 h 1229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1747" h="1229340">
                <a:moveTo>
                  <a:pt x="0" y="0"/>
                </a:moveTo>
                <a:cubicBezTo>
                  <a:pt x="66842" y="561473"/>
                  <a:pt x="133684" y="1122947"/>
                  <a:pt x="625642" y="1219200"/>
                </a:cubicBezTo>
                <a:cubicBezTo>
                  <a:pt x="1117600" y="1315453"/>
                  <a:pt x="2489200" y="697832"/>
                  <a:pt x="2951747" y="577516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олилиния 16">
            <a:extLst>
              <a:ext uri="{FF2B5EF4-FFF2-40B4-BE49-F238E27FC236}">
                <a16:creationId xmlns:a16="http://schemas.microsoft.com/office/drawing/2014/main" id="{49BF5DE9-0F3C-4169-74EC-8828F8CAF041}"/>
              </a:ext>
            </a:extLst>
          </p:cNvPr>
          <p:cNvSpPr/>
          <p:nvPr/>
        </p:nvSpPr>
        <p:spPr>
          <a:xfrm rot="10554400">
            <a:off x="-2122301" y="6843631"/>
            <a:ext cx="2951747" cy="1229340"/>
          </a:xfrm>
          <a:custGeom>
            <a:avLst/>
            <a:gdLst>
              <a:gd name="connsiteX0" fmla="*/ 0 w 2951747"/>
              <a:gd name="connsiteY0" fmla="*/ 0 h 1229340"/>
              <a:gd name="connsiteX1" fmla="*/ 625642 w 2951747"/>
              <a:gd name="connsiteY1" fmla="*/ 1219200 h 1229340"/>
              <a:gd name="connsiteX2" fmla="*/ 2951747 w 2951747"/>
              <a:gd name="connsiteY2" fmla="*/ 577516 h 1229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1747" h="1229340">
                <a:moveTo>
                  <a:pt x="0" y="0"/>
                </a:moveTo>
                <a:cubicBezTo>
                  <a:pt x="66842" y="561473"/>
                  <a:pt x="133684" y="1122947"/>
                  <a:pt x="625642" y="1219200"/>
                </a:cubicBezTo>
                <a:cubicBezTo>
                  <a:pt x="1117600" y="1315453"/>
                  <a:pt x="2489200" y="697832"/>
                  <a:pt x="2951747" y="577516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8EFAC8FE-8273-042B-D1C9-58C20208B969}"/>
              </a:ext>
            </a:extLst>
          </p:cNvPr>
          <p:cNvGrpSpPr/>
          <p:nvPr/>
        </p:nvGrpSpPr>
        <p:grpSpPr>
          <a:xfrm>
            <a:off x="647700" y="1295400"/>
            <a:ext cx="1866900" cy="1866900"/>
            <a:chOff x="647700" y="1295400"/>
            <a:chExt cx="1866900" cy="1866900"/>
          </a:xfrm>
        </p:grpSpPr>
        <p:sp>
          <p:nvSpPr>
            <p:cNvPr id="3" name="Скругленный прямоугольник 2">
              <a:extLst>
                <a:ext uri="{FF2B5EF4-FFF2-40B4-BE49-F238E27FC236}">
                  <a16:creationId xmlns:a16="http://schemas.microsoft.com/office/drawing/2014/main" id="{1D1F45D0-FBA0-9C3A-6237-267EB9ABAB55}"/>
                </a:ext>
              </a:extLst>
            </p:cNvPr>
            <p:cNvSpPr/>
            <p:nvPr/>
          </p:nvSpPr>
          <p:spPr>
            <a:xfrm>
              <a:off x="647700" y="1295400"/>
              <a:ext cx="1866900" cy="1866900"/>
            </a:xfrm>
            <a:prstGeom prst="roundRect">
              <a:avLst>
                <a:gd name="adj" fmla="val 18226"/>
              </a:avLst>
            </a:prstGeom>
            <a:solidFill>
              <a:srgbClr val="8FAAD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9A43E8EC-CC09-194C-7EFB-7FD3FB33F22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85825" y="1533525"/>
              <a:ext cx="1390650" cy="1390650"/>
            </a:xfrm>
            <a:prstGeom prst="rect">
              <a:avLst/>
            </a:prstGeom>
          </p:spPr>
        </p:pic>
      </p:grpSp>
      <p:sp>
        <p:nvSpPr>
          <p:cNvPr id="7" name="Полилиния 6">
            <a:extLst>
              <a:ext uri="{FF2B5EF4-FFF2-40B4-BE49-F238E27FC236}">
                <a16:creationId xmlns:a16="http://schemas.microsoft.com/office/drawing/2014/main" id="{9DB67949-10A7-7987-AF7E-EB575A1E8051}"/>
              </a:ext>
            </a:extLst>
          </p:cNvPr>
          <p:cNvSpPr/>
          <p:nvPr/>
        </p:nvSpPr>
        <p:spPr>
          <a:xfrm rot="11129677">
            <a:off x="-2747830" y="6946281"/>
            <a:ext cx="2951747" cy="1229340"/>
          </a:xfrm>
          <a:custGeom>
            <a:avLst/>
            <a:gdLst>
              <a:gd name="connsiteX0" fmla="*/ 0 w 2951747"/>
              <a:gd name="connsiteY0" fmla="*/ 0 h 1229340"/>
              <a:gd name="connsiteX1" fmla="*/ 625642 w 2951747"/>
              <a:gd name="connsiteY1" fmla="*/ 1219200 h 1229340"/>
              <a:gd name="connsiteX2" fmla="*/ 2951747 w 2951747"/>
              <a:gd name="connsiteY2" fmla="*/ 577516 h 1229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1747" h="1229340">
                <a:moveTo>
                  <a:pt x="0" y="0"/>
                </a:moveTo>
                <a:cubicBezTo>
                  <a:pt x="66842" y="561473"/>
                  <a:pt x="133684" y="1122947"/>
                  <a:pt x="625642" y="1219200"/>
                </a:cubicBezTo>
                <a:cubicBezTo>
                  <a:pt x="1117600" y="1315453"/>
                  <a:pt x="2489200" y="697832"/>
                  <a:pt x="2951747" y="577516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олилиния 9">
            <a:extLst>
              <a:ext uri="{FF2B5EF4-FFF2-40B4-BE49-F238E27FC236}">
                <a16:creationId xmlns:a16="http://schemas.microsoft.com/office/drawing/2014/main" id="{31DEEAA3-27E8-2051-7FD2-92A92B36AFB7}"/>
              </a:ext>
            </a:extLst>
          </p:cNvPr>
          <p:cNvSpPr/>
          <p:nvPr/>
        </p:nvSpPr>
        <p:spPr>
          <a:xfrm rot="11129677">
            <a:off x="-3003821" y="7185665"/>
            <a:ext cx="2951747" cy="1229340"/>
          </a:xfrm>
          <a:custGeom>
            <a:avLst/>
            <a:gdLst>
              <a:gd name="connsiteX0" fmla="*/ 0 w 2951747"/>
              <a:gd name="connsiteY0" fmla="*/ 0 h 1229340"/>
              <a:gd name="connsiteX1" fmla="*/ 625642 w 2951747"/>
              <a:gd name="connsiteY1" fmla="*/ 1219200 h 1229340"/>
              <a:gd name="connsiteX2" fmla="*/ 2951747 w 2951747"/>
              <a:gd name="connsiteY2" fmla="*/ 577516 h 1229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1747" h="1229340">
                <a:moveTo>
                  <a:pt x="0" y="0"/>
                </a:moveTo>
                <a:cubicBezTo>
                  <a:pt x="66842" y="561473"/>
                  <a:pt x="133684" y="1122947"/>
                  <a:pt x="625642" y="1219200"/>
                </a:cubicBezTo>
                <a:cubicBezTo>
                  <a:pt x="1117600" y="1315453"/>
                  <a:pt x="2489200" y="697832"/>
                  <a:pt x="2951747" y="577516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олилиния 10">
            <a:extLst>
              <a:ext uri="{FF2B5EF4-FFF2-40B4-BE49-F238E27FC236}">
                <a16:creationId xmlns:a16="http://schemas.microsoft.com/office/drawing/2014/main" id="{F67F83BF-CA3A-89D5-FE65-73D3D773FC8A}"/>
              </a:ext>
            </a:extLst>
          </p:cNvPr>
          <p:cNvSpPr/>
          <p:nvPr/>
        </p:nvSpPr>
        <p:spPr>
          <a:xfrm rot="11129677">
            <a:off x="-3206023" y="7396790"/>
            <a:ext cx="2951747" cy="1229340"/>
          </a:xfrm>
          <a:custGeom>
            <a:avLst/>
            <a:gdLst>
              <a:gd name="connsiteX0" fmla="*/ 0 w 2951747"/>
              <a:gd name="connsiteY0" fmla="*/ 0 h 1229340"/>
              <a:gd name="connsiteX1" fmla="*/ 625642 w 2951747"/>
              <a:gd name="connsiteY1" fmla="*/ 1219200 h 1229340"/>
              <a:gd name="connsiteX2" fmla="*/ 2951747 w 2951747"/>
              <a:gd name="connsiteY2" fmla="*/ 577516 h 1229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1747" h="1229340">
                <a:moveTo>
                  <a:pt x="0" y="0"/>
                </a:moveTo>
                <a:cubicBezTo>
                  <a:pt x="66842" y="561473"/>
                  <a:pt x="133684" y="1122947"/>
                  <a:pt x="625642" y="1219200"/>
                </a:cubicBezTo>
                <a:cubicBezTo>
                  <a:pt x="1117600" y="1315453"/>
                  <a:pt x="2489200" y="697832"/>
                  <a:pt x="2951747" y="577516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олилиния 17">
            <a:extLst>
              <a:ext uri="{FF2B5EF4-FFF2-40B4-BE49-F238E27FC236}">
                <a16:creationId xmlns:a16="http://schemas.microsoft.com/office/drawing/2014/main" id="{94C10C95-1074-3AFF-CD0B-34CFCADF7519}"/>
              </a:ext>
            </a:extLst>
          </p:cNvPr>
          <p:cNvSpPr/>
          <p:nvPr/>
        </p:nvSpPr>
        <p:spPr>
          <a:xfrm rot="11129677">
            <a:off x="-3428675" y="7593234"/>
            <a:ext cx="2951747" cy="1229340"/>
          </a:xfrm>
          <a:custGeom>
            <a:avLst/>
            <a:gdLst>
              <a:gd name="connsiteX0" fmla="*/ 0 w 2951747"/>
              <a:gd name="connsiteY0" fmla="*/ 0 h 1229340"/>
              <a:gd name="connsiteX1" fmla="*/ 625642 w 2951747"/>
              <a:gd name="connsiteY1" fmla="*/ 1219200 h 1229340"/>
              <a:gd name="connsiteX2" fmla="*/ 2951747 w 2951747"/>
              <a:gd name="connsiteY2" fmla="*/ 577516 h 1229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1747" h="1229340">
                <a:moveTo>
                  <a:pt x="0" y="0"/>
                </a:moveTo>
                <a:cubicBezTo>
                  <a:pt x="66842" y="561473"/>
                  <a:pt x="133684" y="1122947"/>
                  <a:pt x="625642" y="1219200"/>
                </a:cubicBezTo>
                <a:cubicBezTo>
                  <a:pt x="1117600" y="1315453"/>
                  <a:pt x="2489200" y="697832"/>
                  <a:pt x="2951747" y="577516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олилиния 18">
            <a:extLst>
              <a:ext uri="{FF2B5EF4-FFF2-40B4-BE49-F238E27FC236}">
                <a16:creationId xmlns:a16="http://schemas.microsoft.com/office/drawing/2014/main" id="{E4927B17-9477-84F8-2023-D1C136C2CFC1}"/>
              </a:ext>
            </a:extLst>
          </p:cNvPr>
          <p:cNvSpPr/>
          <p:nvPr/>
        </p:nvSpPr>
        <p:spPr>
          <a:xfrm rot="11129677">
            <a:off x="-3625425" y="7819137"/>
            <a:ext cx="2951747" cy="1229340"/>
          </a:xfrm>
          <a:custGeom>
            <a:avLst/>
            <a:gdLst>
              <a:gd name="connsiteX0" fmla="*/ 0 w 2951747"/>
              <a:gd name="connsiteY0" fmla="*/ 0 h 1229340"/>
              <a:gd name="connsiteX1" fmla="*/ 625642 w 2951747"/>
              <a:gd name="connsiteY1" fmla="*/ 1219200 h 1229340"/>
              <a:gd name="connsiteX2" fmla="*/ 2951747 w 2951747"/>
              <a:gd name="connsiteY2" fmla="*/ 577516 h 1229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1747" h="1229340">
                <a:moveTo>
                  <a:pt x="0" y="0"/>
                </a:moveTo>
                <a:cubicBezTo>
                  <a:pt x="66842" y="561473"/>
                  <a:pt x="133684" y="1122947"/>
                  <a:pt x="625642" y="1219200"/>
                </a:cubicBezTo>
                <a:cubicBezTo>
                  <a:pt x="1117600" y="1315453"/>
                  <a:pt x="2489200" y="697832"/>
                  <a:pt x="2951747" y="577516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20757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68AE16A-8B16-1A45-DDC0-A880630365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Контактная информация">
            <a:extLst>
              <a:ext uri="{FF2B5EF4-FFF2-40B4-BE49-F238E27FC236}">
                <a16:creationId xmlns:a16="http://schemas.microsoft.com/office/drawing/2014/main" id="{64CA663B-EA40-A9E7-AFB0-CF122FE6603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201886" y="50211"/>
            <a:ext cx="3788228" cy="716582"/>
          </a:xfrm>
          <a:prstGeom prst="rect">
            <a:avLst/>
          </a:prstGeom>
        </p:spPr>
        <p:txBody>
          <a:bodyPr>
            <a:noAutofit/>
          </a:bodyPr>
          <a:lstStyle>
            <a:lvl1pPr defTabSz="2389572">
              <a:defRPr sz="8330" spc="-166"/>
            </a:lvl1pPr>
          </a:lstStyle>
          <a:p>
            <a:pPr algn="ctr"/>
            <a:r>
              <a:rPr lang="ru-RU" sz="4400" b="1" dirty="0">
                <a:solidFill>
                  <a:schemeClr val="accent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Достижения</a:t>
            </a:r>
            <a:r>
              <a:rPr lang="ru-RU" sz="4400" dirty="0">
                <a:solidFill>
                  <a:schemeClr val="accent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endParaRPr sz="4400" dirty="0">
              <a:solidFill>
                <a:schemeClr val="accent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3" name="Полилиния 12">
            <a:extLst>
              <a:ext uri="{FF2B5EF4-FFF2-40B4-BE49-F238E27FC236}">
                <a16:creationId xmlns:a16="http://schemas.microsoft.com/office/drawing/2014/main" id="{5DD89F03-02BC-D1A7-8FF9-2CEBC1C1EA8C}"/>
              </a:ext>
            </a:extLst>
          </p:cNvPr>
          <p:cNvSpPr/>
          <p:nvPr/>
        </p:nvSpPr>
        <p:spPr>
          <a:xfrm rot="11129677">
            <a:off x="-2317495" y="6456988"/>
            <a:ext cx="2951747" cy="1229340"/>
          </a:xfrm>
          <a:custGeom>
            <a:avLst/>
            <a:gdLst>
              <a:gd name="connsiteX0" fmla="*/ 0 w 2951747"/>
              <a:gd name="connsiteY0" fmla="*/ 0 h 1229340"/>
              <a:gd name="connsiteX1" fmla="*/ 625642 w 2951747"/>
              <a:gd name="connsiteY1" fmla="*/ 1219200 h 1229340"/>
              <a:gd name="connsiteX2" fmla="*/ 2951747 w 2951747"/>
              <a:gd name="connsiteY2" fmla="*/ 577516 h 1229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1747" h="1229340">
                <a:moveTo>
                  <a:pt x="0" y="0"/>
                </a:moveTo>
                <a:cubicBezTo>
                  <a:pt x="66842" y="561473"/>
                  <a:pt x="133684" y="1122947"/>
                  <a:pt x="625642" y="1219200"/>
                </a:cubicBezTo>
                <a:cubicBezTo>
                  <a:pt x="1117600" y="1315453"/>
                  <a:pt x="2489200" y="697832"/>
                  <a:pt x="2951747" y="577516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860E4484-8075-4734-E918-78358A5DA53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096" b="9496"/>
          <a:stretch/>
        </p:blipFill>
        <p:spPr>
          <a:xfrm>
            <a:off x="415666" y="4109780"/>
            <a:ext cx="4576058" cy="2698009"/>
          </a:xfrm>
          <a:prstGeom prst="roundRect">
            <a:avLst>
              <a:gd name="adj" fmla="val 8328"/>
            </a:avLst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8" name="Скругленный прямоугольник 27">
            <a:extLst>
              <a:ext uri="{FF2B5EF4-FFF2-40B4-BE49-F238E27FC236}">
                <a16:creationId xmlns:a16="http://schemas.microsoft.com/office/drawing/2014/main" id="{C99B686C-3121-2FB2-8DCC-1C53A13161AF}"/>
              </a:ext>
            </a:extLst>
          </p:cNvPr>
          <p:cNvSpPr/>
          <p:nvPr/>
        </p:nvSpPr>
        <p:spPr>
          <a:xfrm>
            <a:off x="415666" y="848669"/>
            <a:ext cx="4576058" cy="3129024"/>
          </a:xfrm>
          <a:prstGeom prst="roundRect">
            <a:avLst>
              <a:gd name="adj" fmla="val 8523"/>
            </a:avLst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Скругленный прямоугольник 33">
            <a:extLst>
              <a:ext uri="{FF2B5EF4-FFF2-40B4-BE49-F238E27FC236}">
                <a16:creationId xmlns:a16="http://schemas.microsoft.com/office/drawing/2014/main" id="{F870351D-8AC5-B7A4-ECAC-DEC95EC7B5B5}"/>
              </a:ext>
            </a:extLst>
          </p:cNvPr>
          <p:cNvSpPr/>
          <p:nvPr/>
        </p:nvSpPr>
        <p:spPr>
          <a:xfrm>
            <a:off x="5168348" y="848668"/>
            <a:ext cx="6864626" cy="3129023"/>
          </a:xfrm>
          <a:prstGeom prst="roundRect">
            <a:avLst>
              <a:gd name="adj" fmla="val 9481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21DCC7A2-CBE6-ED9D-85AD-0CD17ED533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63818" y="1022084"/>
            <a:ext cx="2510870" cy="2839965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3984D3AA-8EE5-1BDD-803C-F369D2F2377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09902" y="943012"/>
            <a:ext cx="2226921" cy="2895524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B32FBEE3-BFBA-1A87-285C-B6A269441C7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73604" y="1022084"/>
            <a:ext cx="2035702" cy="2839965"/>
          </a:xfrm>
          <a:prstGeom prst="rect">
            <a:avLst/>
          </a:prstGeom>
        </p:spPr>
      </p:pic>
      <p:sp>
        <p:nvSpPr>
          <p:cNvPr id="36" name="Скругленный прямоугольник 35">
            <a:extLst>
              <a:ext uri="{FF2B5EF4-FFF2-40B4-BE49-F238E27FC236}">
                <a16:creationId xmlns:a16="http://schemas.microsoft.com/office/drawing/2014/main" id="{21F3A1F9-175E-A182-DE5D-89BCAF4568DE}"/>
              </a:ext>
            </a:extLst>
          </p:cNvPr>
          <p:cNvSpPr/>
          <p:nvPr/>
        </p:nvSpPr>
        <p:spPr>
          <a:xfrm>
            <a:off x="5168348" y="4109777"/>
            <a:ext cx="6864626" cy="2698010"/>
          </a:xfrm>
          <a:prstGeom prst="roundRect">
            <a:avLst>
              <a:gd name="adj" fmla="val 9481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86983BB7-E3CD-995A-9A37-ADFD47434E4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73604" y="4151264"/>
            <a:ext cx="3813594" cy="2615036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9612916F-E4CE-0747-A419-34078A90DFE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40083" y="4151107"/>
            <a:ext cx="1810869" cy="2580955"/>
          </a:xfrm>
          <a:prstGeom prst="rect">
            <a:avLst/>
          </a:prstGeom>
        </p:spPr>
      </p:pic>
      <p:sp>
        <p:nvSpPr>
          <p:cNvPr id="40" name="Полилиния 39">
            <a:extLst>
              <a:ext uri="{FF2B5EF4-FFF2-40B4-BE49-F238E27FC236}">
                <a16:creationId xmlns:a16="http://schemas.microsoft.com/office/drawing/2014/main" id="{8F48D1D7-2065-61F9-0D24-77ACD01AD1E7}"/>
              </a:ext>
            </a:extLst>
          </p:cNvPr>
          <p:cNvSpPr/>
          <p:nvPr/>
        </p:nvSpPr>
        <p:spPr>
          <a:xfrm rot="11129677">
            <a:off x="-2540146" y="6701635"/>
            <a:ext cx="2951747" cy="1229340"/>
          </a:xfrm>
          <a:custGeom>
            <a:avLst/>
            <a:gdLst>
              <a:gd name="connsiteX0" fmla="*/ 0 w 2951747"/>
              <a:gd name="connsiteY0" fmla="*/ 0 h 1229340"/>
              <a:gd name="connsiteX1" fmla="*/ 625642 w 2951747"/>
              <a:gd name="connsiteY1" fmla="*/ 1219200 h 1229340"/>
              <a:gd name="connsiteX2" fmla="*/ 2951747 w 2951747"/>
              <a:gd name="connsiteY2" fmla="*/ 577516 h 1229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1747" h="1229340">
                <a:moveTo>
                  <a:pt x="0" y="0"/>
                </a:moveTo>
                <a:cubicBezTo>
                  <a:pt x="66842" y="561473"/>
                  <a:pt x="133684" y="1122947"/>
                  <a:pt x="625642" y="1219200"/>
                </a:cubicBezTo>
                <a:cubicBezTo>
                  <a:pt x="1117600" y="1315453"/>
                  <a:pt x="2489200" y="697832"/>
                  <a:pt x="2951747" y="577516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олилиния 40">
            <a:extLst>
              <a:ext uri="{FF2B5EF4-FFF2-40B4-BE49-F238E27FC236}">
                <a16:creationId xmlns:a16="http://schemas.microsoft.com/office/drawing/2014/main" id="{299429A9-DAB9-9405-31FE-16F54FFC7445}"/>
              </a:ext>
            </a:extLst>
          </p:cNvPr>
          <p:cNvSpPr/>
          <p:nvPr/>
        </p:nvSpPr>
        <p:spPr>
          <a:xfrm rot="11129677">
            <a:off x="-2747830" y="6946281"/>
            <a:ext cx="2951747" cy="1229340"/>
          </a:xfrm>
          <a:custGeom>
            <a:avLst/>
            <a:gdLst>
              <a:gd name="connsiteX0" fmla="*/ 0 w 2951747"/>
              <a:gd name="connsiteY0" fmla="*/ 0 h 1229340"/>
              <a:gd name="connsiteX1" fmla="*/ 625642 w 2951747"/>
              <a:gd name="connsiteY1" fmla="*/ 1219200 h 1229340"/>
              <a:gd name="connsiteX2" fmla="*/ 2951747 w 2951747"/>
              <a:gd name="connsiteY2" fmla="*/ 577516 h 1229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1747" h="1229340">
                <a:moveTo>
                  <a:pt x="0" y="0"/>
                </a:moveTo>
                <a:cubicBezTo>
                  <a:pt x="66842" y="561473"/>
                  <a:pt x="133684" y="1122947"/>
                  <a:pt x="625642" y="1219200"/>
                </a:cubicBezTo>
                <a:cubicBezTo>
                  <a:pt x="1117600" y="1315453"/>
                  <a:pt x="2489200" y="697832"/>
                  <a:pt x="2951747" y="577516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олилиния 41">
            <a:extLst>
              <a:ext uri="{FF2B5EF4-FFF2-40B4-BE49-F238E27FC236}">
                <a16:creationId xmlns:a16="http://schemas.microsoft.com/office/drawing/2014/main" id="{C807F3DD-D047-7446-5296-98DAFB7431E1}"/>
              </a:ext>
            </a:extLst>
          </p:cNvPr>
          <p:cNvSpPr/>
          <p:nvPr/>
        </p:nvSpPr>
        <p:spPr>
          <a:xfrm rot="11129677">
            <a:off x="-3003821" y="7185665"/>
            <a:ext cx="2951747" cy="1229340"/>
          </a:xfrm>
          <a:custGeom>
            <a:avLst/>
            <a:gdLst>
              <a:gd name="connsiteX0" fmla="*/ 0 w 2951747"/>
              <a:gd name="connsiteY0" fmla="*/ 0 h 1229340"/>
              <a:gd name="connsiteX1" fmla="*/ 625642 w 2951747"/>
              <a:gd name="connsiteY1" fmla="*/ 1219200 h 1229340"/>
              <a:gd name="connsiteX2" fmla="*/ 2951747 w 2951747"/>
              <a:gd name="connsiteY2" fmla="*/ 577516 h 1229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1747" h="1229340">
                <a:moveTo>
                  <a:pt x="0" y="0"/>
                </a:moveTo>
                <a:cubicBezTo>
                  <a:pt x="66842" y="561473"/>
                  <a:pt x="133684" y="1122947"/>
                  <a:pt x="625642" y="1219200"/>
                </a:cubicBezTo>
                <a:cubicBezTo>
                  <a:pt x="1117600" y="1315453"/>
                  <a:pt x="2489200" y="697832"/>
                  <a:pt x="2951747" y="577516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олилиния 42">
            <a:extLst>
              <a:ext uri="{FF2B5EF4-FFF2-40B4-BE49-F238E27FC236}">
                <a16:creationId xmlns:a16="http://schemas.microsoft.com/office/drawing/2014/main" id="{902B9408-41BF-95A3-E6F1-C5D539654997}"/>
              </a:ext>
            </a:extLst>
          </p:cNvPr>
          <p:cNvSpPr/>
          <p:nvPr/>
        </p:nvSpPr>
        <p:spPr>
          <a:xfrm rot="11129677">
            <a:off x="-3206023" y="7396790"/>
            <a:ext cx="2951747" cy="1229340"/>
          </a:xfrm>
          <a:custGeom>
            <a:avLst/>
            <a:gdLst>
              <a:gd name="connsiteX0" fmla="*/ 0 w 2951747"/>
              <a:gd name="connsiteY0" fmla="*/ 0 h 1229340"/>
              <a:gd name="connsiteX1" fmla="*/ 625642 w 2951747"/>
              <a:gd name="connsiteY1" fmla="*/ 1219200 h 1229340"/>
              <a:gd name="connsiteX2" fmla="*/ 2951747 w 2951747"/>
              <a:gd name="connsiteY2" fmla="*/ 577516 h 1229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1747" h="1229340">
                <a:moveTo>
                  <a:pt x="0" y="0"/>
                </a:moveTo>
                <a:cubicBezTo>
                  <a:pt x="66842" y="561473"/>
                  <a:pt x="133684" y="1122947"/>
                  <a:pt x="625642" y="1219200"/>
                </a:cubicBezTo>
                <a:cubicBezTo>
                  <a:pt x="1117600" y="1315453"/>
                  <a:pt x="2489200" y="697832"/>
                  <a:pt x="2951747" y="577516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олилиния 43">
            <a:extLst>
              <a:ext uri="{FF2B5EF4-FFF2-40B4-BE49-F238E27FC236}">
                <a16:creationId xmlns:a16="http://schemas.microsoft.com/office/drawing/2014/main" id="{6C29EC84-2466-4890-EF9A-9CDD0CA07466}"/>
              </a:ext>
            </a:extLst>
          </p:cNvPr>
          <p:cNvSpPr/>
          <p:nvPr/>
        </p:nvSpPr>
        <p:spPr>
          <a:xfrm rot="11129677">
            <a:off x="-3428675" y="7593234"/>
            <a:ext cx="2951747" cy="1229340"/>
          </a:xfrm>
          <a:custGeom>
            <a:avLst/>
            <a:gdLst>
              <a:gd name="connsiteX0" fmla="*/ 0 w 2951747"/>
              <a:gd name="connsiteY0" fmla="*/ 0 h 1229340"/>
              <a:gd name="connsiteX1" fmla="*/ 625642 w 2951747"/>
              <a:gd name="connsiteY1" fmla="*/ 1219200 h 1229340"/>
              <a:gd name="connsiteX2" fmla="*/ 2951747 w 2951747"/>
              <a:gd name="connsiteY2" fmla="*/ 577516 h 1229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1747" h="1229340">
                <a:moveTo>
                  <a:pt x="0" y="0"/>
                </a:moveTo>
                <a:cubicBezTo>
                  <a:pt x="66842" y="561473"/>
                  <a:pt x="133684" y="1122947"/>
                  <a:pt x="625642" y="1219200"/>
                </a:cubicBezTo>
                <a:cubicBezTo>
                  <a:pt x="1117600" y="1315453"/>
                  <a:pt x="2489200" y="697832"/>
                  <a:pt x="2951747" y="577516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олилиния 44">
            <a:extLst>
              <a:ext uri="{FF2B5EF4-FFF2-40B4-BE49-F238E27FC236}">
                <a16:creationId xmlns:a16="http://schemas.microsoft.com/office/drawing/2014/main" id="{3692034F-F973-5918-A3B8-0C21ACDC0D37}"/>
              </a:ext>
            </a:extLst>
          </p:cNvPr>
          <p:cNvSpPr/>
          <p:nvPr/>
        </p:nvSpPr>
        <p:spPr>
          <a:xfrm rot="11129677">
            <a:off x="-3625425" y="7819137"/>
            <a:ext cx="2951747" cy="1229340"/>
          </a:xfrm>
          <a:custGeom>
            <a:avLst/>
            <a:gdLst>
              <a:gd name="connsiteX0" fmla="*/ 0 w 2951747"/>
              <a:gd name="connsiteY0" fmla="*/ 0 h 1229340"/>
              <a:gd name="connsiteX1" fmla="*/ 625642 w 2951747"/>
              <a:gd name="connsiteY1" fmla="*/ 1219200 h 1229340"/>
              <a:gd name="connsiteX2" fmla="*/ 2951747 w 2951747"/>
              <a:gd name="connsiteY2" fmla="*/ 577516 h 1229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1747" h="1229340">
                <a:moveTo>
                  <a:pt x="0" y="0"/>
                </a:moveTo>
                <a:cubicBezTo>
                  <a:pt x="66842" y="561473"/>
                  <a:pt x="133684" y="1122947"/>
                  <a:pt x="625642" y="1219200"/>
                </a:cubicBezTo>
                <a:cubicBezTo>
                  <a:pt x="1117600" y="1315453"/>
                  <a:pt x="2489200" y="697832"/>
                  <a:pt x="2951747" y="577516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16961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16597CC-8ACE-89A5-A8F7-E7EB269C7B0E}"/>
              </a:ext>
            </a:extLst>
          </p:cNvPr>
          <p:cNvSpPr txBox="1"/>
          <p:nvPr/>
        </p:nvSpPr>
        <p:spPr>
          <a:xfrm>
            <a:off x="3735577" y="-100127"/>
            <a:ext cx="4720844" cy="95564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25400" tIns="25400" rIns="25400" bIns="25400" numCol="1" spcCol="38100" rtlCol="0" anchor="ctr">
            <a:spAutoFit/>
          </a:bodyPr>
          <a:lstStyle/>
          <a:p>
            <a:pPr defTabSz="1219169" hangingPunct="0">
              <a:lnSpc>
                <a:spcPct val="90000"/>
              </a:lnSpc>
              <a:spcBef>
                <a:spcPts val="2250"/>
              </a:spcBef>
            </a:pPr>
            <a:r>
              <a:rPr lang="ru-RU" sz="4400" b="1" dirty="0">
                <a:solidFill>
                  <a:schemeClr val="accent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/>
              </a:rPr>
              <a:t>Дорожная карта</a:t>
            </a: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E5237C68-B7FB-8AA1-1FCC-2FE98BDC1AC6}"/>
              </a:ext>
            </a:extLst>
          </p:cNvPr>
          <p:cNvCxnSpPr>
            <a:cxnSpLocks/>
          </p:cNvCxnSpPr>
          <p:nvPr/>
        </p:nvCxnSpPr>
        <p:spPr>
          <a:xfrm>
            <a:off x="581753" y="1424314"/>
            <a:ext cx="7568668" cy="0"/>
          </a:xfrm>
          <a:prstGeom prst="line">
            <a:avLst/>
          </a:prstGeom>
          <a:ln w="127000" cap="sq">
            <a:solidFill>
              <a:srgbClr val="00B050"/>
            </a:solidFill>
            <a:miter lim="800000"/>
            <a:headEnd type="none" w="sm" len="sm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B8148798-6A65-DAF8-AB6A-D319FE5630E4}"/>
              </a:ext>
            </a:extLst>
          </p:cNvPr>
          <p:cNvCxnSpPr>
            <a:cxnSpLocks/>
          </p:cNvCxnSpPr>
          <p:nvPr/>
        </p:nvCxnSpPr>
        <p:spPr>
          <a:xfrm>
            <a:off x="6361043" y="1424314"/>
            <a:ext cx="5255280" cy="0"/>
          </a:xfrm>
          <a:prstGeom prst="line">
            <a:avLst/>
          </a:prstGeom>
          <a:ln w="127000" cap="sq" cmpd="tri">
            <a:gradFill>
              <a:gsLst>
                <a:gs pos="0">
                  <a:srgbClr val="05B050"/>
                </a:gs>
                <a:gs pos="100000">
                  <a:srgbClr val="92D050"/>
                </a:gs>
              </a:gsLst>
              <a:lin ang="18000000" scaled="0"/>
            </a:gradFill>
            <a:prstDash val="solid"/>
            <a:miter lim="800000"/>
            <a:headEnd type="none" w="sm" len="sm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6DA6FE4C-4962-8E30-0EA9-F4F732202B56}"/>
              </a:ext>
            </a:extLst>
          </p:cNvPr>
          <p:cNvGrpSpPr/>
          <p:nvPr/>
        </p:nvGrpSpPr>
        <p:grpSpPr>
          <a:xfrm>
            <a:off x="1336593" y="1244314"/>
            <a:ext cx="360000" cy="360000"/>
            <a:chOff x="1783568" y="2253309"/>
            <a:chExt cx="360000" cy="360000"/>
          </a:xfrm>
        </p:grpSpPr>
        <p:sp>
          <p:nvSpPr>
            <p:cNvPr id="15" name="Овал 14">
              <a:extLst>
                <a:ext uri="{FF2B5EF4-FFF2-40B4-BE49-F238E27FC236}">
                  <a16:creationId xmlns:a16="http://schemas.microsoft.com/office/drawing/2014/main" id="{5F2596F8-DB2E-B100-BFE0-3FAF7567067E}"/>
                </a:ext>
              </a:extLst>
            </p:cNvPr>
            <p:cNvSpPr/>
            <p:nvPr/>
          </p:nvSpPr>
          <p:spPr>
            <a:xfrm>
              <a:off x="1783568" y="2253309"/>
              <a:ext cx="360000" cy="360000"/>
            </a:xfrm>
            <a:prstGeom prst="ellipse">
              <a:avLst/>
            </a:prstGeom>
            <a:solidFill>
              <a:srgbClr val="05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4" name="Рисунок 13" descr="Флажок со сплошной заливкой">
              <a:extLst>
                <a:ext uri="{FF2B5EF4-FFF2-40B4-BE49-F238E27FC236}">
                  <a16:creationId xmlns:a16="http://schemas.microsoft.com/office/drawing/2014/main" id="{4629BC46-44E4-3CAE-9E90-8A2958B5FE7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825533" y="2295274"/>
              <a:ext cx="276070" cy="276070"/>
            </a:xfrm>
            <a:prstGeom prst="rect">
              <a:avLst/>
            </a:prstGeom>
          </p:spPr>
        </p:pic>
      </p:grp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63E863CC-BA23-3111-F131-11AB214096BC}"/>
              </a:ext>
            </a:extLst>
          </p:cNvPr>
          <p:cNvGrpSpPr/>
          <p:nvPr/>
        </p:nvGrpSpPr>
        <p:grpSpPr>
          <a:xfrm>
            <a:off x="3438493" y="1246619"/>
            <a:ext cx="360000" cy="360000"/>
            <a:chOff x="1783568" y="2253309"/>
            <a:chExt cx="360000" cy="360000"/>
          </a:xfrm>
        </p:grpSpPr>
        <p:sp>
          <p:nvSpPr>
            <p:cNvPr id="21" name="Овал 20">
              <a:extLst>
                <a:ext uri="{FF2B5EF4-FFF2-40B4-BE49-F238E27FC236}">
                  <a16:creationId xmlns:a16="http://schemas.microsoft.com/office/drawing/2014/main" id="{619BE00E-0103-7601-D84B-86FD36243323}"/>
                </a:ext>
              </a:extLst>
            </p:cNvPr>
            <p:cNvSpPr/>
            <p:nvPr/>
          </p:nvSpPr>
          <p:spPr>
            <a:xfrm>
              <a:off x="1783568" y="2253309"/>
              <a:ext cx="360000" cy="360000"/>
            </a:xfrm>
            <a:prstGeom prst="ellipse">
              <a:avLst/>
            </a:prstGeom>
            <a:solidFill>
              <a:srgbClr val="05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2" name="Рисунок 21" descr="Флажок со сплошной заливкой">
              <a:extLst>
                <a:ext uri="{FF2B5EF4-FFF2-40B4-BE49-F238E27FC236}">
                  <a16:creationId xmlns:a16="http://schemas.microsoft.com/office/drawing/2014/main" id="{B2F25595-E8BA-0607-7B38-75AC4FE6F24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825533" y="2295274"/>
              <a:ext cx="276070" cy="276070"/>
            </a:xfrm>
            <a:prstGeom prst="rect">
              <a:avLst/>
            </a:prstGeom>
          </p:spPr>
        </p:pic>
      </p:grpSp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id="{2B0BB6D4-A7E8-C97A-EB66-5A289A56E897}"/>
              </a:ext>
            </a:extLst>
          </p:cNvPr>
          <p:cNvCxnSpPr>
            <a:stCxn id="15" idx="4"/>
          </p:cNvCxnSpPr>
          <p:nvPr/>
        </p:nvCxnSpPr>
        <p:spPr>
          <a:xfrm>
            <a:off x="1516593" y="1604313"/>
            <a:ext cx="0" cy="428400"/>
          </a:xfrm>
          <a:prstGeom prst="line">
            <a:avLst/>
          </a:prstGeom>
          <a:ln w="25400">
            <a:solidFill>
              <a:srgbClr val="05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id="{07851535-B546-26D0-BBCB-A80FFE1629E4}"/>
              </a:ext>
            </a:extLst>
          </p:cNvPr>
          <p:cNvCxnSpPr>
            <a:cxnSpLocks/>
          </p:cNvCxnSpPr>
          <p:nvPr/>
        </p:nvCxnSpPr>
        <p:spPr>
          <a:xfrm>
            <a:off x="6114783" y="1632568"/>
            <a:ext cx="0" cy="288668"/>
          </a:xfrm>
          <a:prstGeom prst="line">
            <a:avLst/>
          </a:prstGeom>
          <a:ln w="25400">
            <a:solidFill>
              <a:srgbClr val="05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Группа 42">
            <a:extLst>
              <a:ext uri="{FF2B5EF4-FFF2-40B4-BE49-F238E27FC236}">
                <a16:creationId xmlns:a16="http://schemas.microsoft.com/office/drawing/2014/main" id="{60CBD508-C17A-00AD-080C-E2CE57028394}"/>
              </a:ext>
            </a:extLst>
          </p:cNvPr>
          <p:cNvGrpSpPr/>
          <p:nvPr/>
        </p:nvGrpSpPr>
        <p:grpSpPr>
          <a:xfrm>
            <a:off x="8150421" y="1244314"/>
            <a:ext cx="360000" cy="360000"/>
            <a:chOff x="8144215" y="3611524"/>
            <a:chExt cx="360000" cy="360000"/>
          </a:xfrm>
        </p:grpSpPr>
        <p:sp>
          <p:nvSpPr>
            <p:cNvPr id="44" name="Овал 43">
              <a:extLst>
                <a:ext uri="{FF2B5EF4-FFF2-40B4-BE49-F238E27FC236}">
                  <a16:creationId xmlns:a16="http://schemas.microsoft.com/office/drawing/2014/main" id="{A2419FB2-95B9-CED7-F8A4-48A6839C62C9}"/>
                </a:ext>
              </a:extLst>
            </p:cNvPr>
            <p:cNvSpPr/>
            <p:nvPr/>
          </p:nvSpPr>
          <p:spPr>
            <a:xfrm>
              <a:off x="8144215" y="3611524"/>
              <a:ext cx="360000" cy="360000"/>
            </a:xfrm>
            <a:prstGeom prst="ellipse">
              <a:avLst/>
            </a:prstGeom>
            <a:solidFill>
              <a:srgbClr val="05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5" name="Рисунок 44" descr="Песочные часы с истекшим временем со сплошной заливкой">
              <a:extLst>
                <a:ext uri="{FF2B5EF4-FFF2-40B4-BE49-F238E27FC236}">
                  <a16:creationId xmlns:a16="http://schemas.microsoft.com/office/drawing/2014/main" id="{18804489-13EC-1BB3-E75F-71C94D11BE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169215" y="3636524"/>
              <a:ext cx="310000" cy="310000"/>
            </a:xfrm>
            <a:prstGeom prst="rect">
              <a:avLst/>
            </a:prstGeom>
          </p:spPr>
        </p:pic>
      </p:grpSp>
      <p:grpSp>
        <p:nvGrpSpPr>
          <p:cNvPr id="46" name="Группа 45">
            <a:extLst>
              <a:ext uri="{FF2B5EF4-FFF2-40B4-BE49-F238E27FC236}">
                <a16:creationId xmlns:a16="http://schemas.microsoft.com/office/drawing/2014/main" id="{E57C395F-0A2F-97E7-D0BB-71C87A786AE6}"/>
              </a:ext>
            </a:extLst>
          </p:cNvPr>
          <p:cNvGrpSpPr/>
          <p:nvPr/>
        </p:nvGrpSpPr>
        <p:grpSpPr>
          <a:xfrm>
            <a:off x="10249962" y="1250549"/>
            <a:ext cx="360000" cy="360000"/>
            <a:chOff x="8144215" y="3611524"/>
            <a:chExt cx="360000" cy="360000"/>
          </a:xfrm>
        </p:grpSpPr>
        <p:sp>
          <p:nvSpPr>
            <p:cNvPr id="47" name="Овал 46">
              <a:extLst>
                <a:ext uri="{FF2B5EF4-FFF2-40B4-BE49-F238E27FC236}">
                  <a16:creationId xmlns:a16="http://schemas.microsoft.com/office/drawing/2014/main" id="{1F251CE4-9947-EB11-F4A0-CC755B6454C4}"/>
                </a:ext>
              </a:extLst>
            </p:cNvPr>
            <p:cNvSpPr/>
            <p:nvPr/>
          </p:nvSpPr>
          <p:spPr>
            <a:xfrm>
              <a:off x="8144215" y="3611524"/>
              <a:ext cx="360000" cy="360000"/>
            </a:xfrm>
            <a:prstGeom prst="ellipse">
              <a:avLst/>
            </a:prstGeom>
            <a:solidFill>
              <a:srgbClr val="05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8" name="Рисунок 47" descr="Песочные часы с истекшим временем со сплошной заливкой">
              <a:extLst>
                <a:ext uri="{FF2B5EF4-FFF2-40B4-BE49-F238E27FC236}">
                  <a16:creationId xmlns:a16="http://schemas.microsoft.com/office/drawing/2014/main" id="{BD23ADAA-4A3F-3427-DD2B-5AAE7D7CF3C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169215" y="3636524"/>
              <a:ext cx="310000" cy="310000"/>
            </a:xfrm>
            <a:prstGeom prst="rect">
              <a:avLst/>
            </a:prstGeom>
          </p:spPr>
        </p:pic>
      </p:grpSp>
      <p:cxnSp>
        <p:nvCxnSpPr>
          <p:cNvPr id="49" name="Прямая соединительная линия 48">
            <a:extLst>
              <a:ext uri="{FF2B5EF4-FFF2-40B4-BE49-F238E27FC236}">
                <a16:creationId xmlns:a16="http://schemas.microsoft.com/office/drawing/2014/main" id="{7C54041B-3DB8-EF73-2F27-EF22CC33F8B6}"/>
              </a:ext>
            </a:extLst>
          </p:cNvPr>
          <p:cNvCxnSpPr>
            <a:cxnSpLocks/>
          </p:cNvCxnSpPr>
          <p:nvPr/>
        </p:nvCxnSpPr>
        <p:spPr>
          <a:xfrm>
            <a:off x="10429962" y="1646655"/>
            <a:ext cx="0" cy="288668"/>
          </a:xfrm>
          <a:prstGeom prst="line">
            <a:avLst/>
          </a:prstGeom>
          <a:ln w="25400">
            <a:solidFill>
              <a:srgbClr val="05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>
            <a:extLst>
              <a:ext uri="{FF2B5EF4-FFF2-40B4-BE49-F238E27FC236}">
                <a16:creationId xmlns:a16="http://schemas.microsoft.com/office/drawing/2014/main" id="{7E9846A4-A1EA-195A-36DA-6732B333FFEA}"/>
              </a:ext>
            </a:extLst>
          </p:cNvPr>
          <p:cNvCxnSpPr>
            <a:cxnSpLocks/>
          </p:cNvCxnSpPr>
          <p:nvPr/>
        </p:nvCxnSpPr>
        <p:spPr>
          <a:xfrm>
            <a:off x="8330579" y="1562349"/>
            <a:ext cx="0" cy="2890420"/>
          </a:xfrm>
          <a:prstGeom prst="line">
            <a:avLst/>
          </a:prstGeom>
          <a:ln w="25400">
            <a:solidFill>
              <a:srgbClr val="05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5" name="Группа 214">
            <a:extLst>
              <a:ext uri="{FF2B5EF4-FFF2-40B4-BE49-F238E27FC236}">
                <a16:creationId xmlns:a16="http://schemas.microsoft.com/office/drawing/2014/main" id="{02D483DE-5556-146B-F815-6ACFBA5CB026}"/>
              </a:ext>
            </a:extLst>
          </p:cNvPr>
          <p:cNvGrpSpPr/>
          <p:nvPr/>
        </p:nvGrpSpPr>
        <p:grpSpPr>
          <a:xfrm>
            <a:off x="5942654" y="1236902"/>
            <a:ext cx="360000" cy="360000"/>
            <a:chOff x="1783568" y="2253309"/>
            <a:chExt cx="360000" cy="360000"/>
          </a:xfrm>
        </p:grpSpPr>
        <p:sp>
          <p:nvSpPr>
            <p:cNvPr id="216" name="Овал 215">
              <a:extLst>
                <a:ext uri="{FF2B5EF4-FFF2-40B4-BE49-F238E27FC236}">
                  <a16:creationId xmlns:a16="http://schemas.microsoft.com/office/drawing/2014/main" id="{3BA01C13-E252-4CEF-6FBC-0EB8BF7BC470}"/>
                </a:ext>
              </a:extLst>
            </p:cNvPr>
            <p:cNvSpPr/>
            <p:nvPr/>
          </p:nvSpPr>
          <p:spPr>
            <a:xfrm>
              <a:off x="1783568" y="2253309"/>
              <a:ext cx="360000" cy="360000"/>
            </a:xfrm>
            <a:prstGeom prst="ellipse">
              <a:avLst/>
            </a:prstGeom>
            <a:solidFill>
              <a:srgbClr val="05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19" name="Рисунок 218" descr="Флажок со сплошной заливкой">
              <a:extLst>
                <a:ext uri="{FF2B5EF4-FFF2-40B4-BE49-F238E27FC236}">
                  <a16:creationId xmlns:a16="http://schemas.microsoft.com/office/drawing/2014/main" id="{7A175153-B88F-8829-D100-1DD90E8FA8B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825533" y="2295274"/>
              <a:ext cx="276070" cy="276070"/>
            </a:xfrm>
            <a:prstGeom prst="rect">
              <a:avLst/>
            </a:prstGeom>
          </p:spPr>
        </p:pic>
      </p:grpSp>
      <p:sp>
        <p:nvSpPr>
          <p:cNvPr id="221" name="Полилиния 220">
            <a:extLst>
              <a:ext uri="{FF2B5EF4-FFF2-40B4-BE49-F238E27FC236}">
                <a16:creationId xmlns:a16="http://schemas.microsoft.com/office/drawing/2014/main" id="{66071AE4-285E-E05F-3DEF-DFFDC57BA5B8}"/>
              </a:ext>
            </a:extLst>
          </p:cNvPr>
          <p:cNvSpPr/>
          <p:nvPr/>
        </p:nvSpPr>
        <p:spPr>
          <a:xfrm rot="5400000">
            <a:off x="527357" y="5447831"/>
            <a:ext cx="523971" cy="628097"/>
          </a:xfrm>
          <a:custGeom>
            <a:avLst/>
            <a:gdLst>
              <a:gd name="connsiteX0" fmla="*/ 180004 w 1080000"/>
              <a:gd name="connsiteY0" fmla="*/ 0 h 1080000"/>
              <a:gd name="connsiteX1" fmla="*/ 1080000 w 1080000"/>
              <a:gd name="connsiteY1" fmla="*/ 0 h 1080000"/>
              <a:gd name="connsiteX2" fmla="*/ 1080000 w 1080000"/>
              <a:gd name="connsiteY2" fmla="*/ 10697 h 1080000"/>
              <a:gd name="connsiteX3" fmla="*/ 1108 w 1080000"/>
              <a:gd name="connsiteY3" fmla="*/ 1080000 h 1080000"/>
              <a:gd name="connsiteX4" fmla="*/ 0 w 1080000"/>
              <a:gd name="connsiteY4" fmla="*/ 1080000 h 1080000"/>
              <a:gd name="connsiteX5" fmla="*/ 0 w 1080000"/>
              <a:gd name="connsiteY5" fmla="*/ 180004 h 1080000"/>
              <a:gd name="connsiteX6" fmla="*/ 180004 w 1080000"/>
              <a:gd name="connsiteY6" fmla="*/ 0 h 108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80000" h="1080000">
                <a:moveTo>
                  <a:pt x="180004" y="0"/>
                </a:moveTo>
                <a:lnTo>
                  <a:pt x="1080000" y="0"/>
                </a:lnTo>
                <a:lnTo>
                  <a:pt x="1080000" y="10697"/>
                </a:lnTo>
                <a:lnTo>
                  <a:pt x="1108" y="1080000"/>
                </a:lnTo>
                <a:lnTo>
                  <a:pt x="0" y="1080000"/>
                </a:lnTo>
                <a:lnTo>
                  <a:pt x="0" y="180004"/>
                </a:lnTo>
                <a:cubicBezTo>
                  <a:pt x="0" y="80591"/>
                  <a:pt x="80591" y="0"/>
                  <a:pt x="180004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222" name="Полилиния 221">
            <a:extLst>
              <a:ext uri="{FF2B5EF4-FFF2-40B4-BE49-F238E27FC236}">
                <a16:creationId xmlns:a16="http://schemas.microsoft.com/office/drawing/2014/main" id="{C20B53C9-35C2-59DD-63B9-C4D7EDBACCA2}"/>
              </a:ext>
            </a:extLst>
          </p:cNvPr>
          <p:cNvSpPr/>
          <p:nvPr/>
        </p:nvSpPr>
        <p:spPr>
          <a:xfrm rot="7843218">
            <a:off x="748995" y="5669378"/>
            <a:ext cx="628097" cy="523971"/>
          </a:xfrm>
          <a:custGeom>
            <a:avLst/>
            <a:gdLst>
              <a:gd name="connsiteX0" fmla="*/ 180004 w 1080000"/>
              <a:gd name="connsiteY0" fmla="*/ 0 h 1080000"/>
              <a:gd name="connsiteX1" fmla="*/ 1080000 w 1080000"/>
              <a:gd name="connsiteY1" fmla="*/ 0 h 1080000"/>
              <a:gd name="connsiteX2" fmla="*/ 1080000 w 1080000"/>
              <a:gd name="connsiteY2" fmla="*/ 10697 h 1080000"/>
              <a:gd name="connsiteX3" fmla="*/ 1108 w 1080000"/>
              <a:gd name="connsiteY3" fmla="*/ 1080000 h 1080000"/>
              <a:gd name="connsiteX4" fmla="*/ 0 w 1080000"/>
              <a:gd name="connsiteY4" fmla="*/ 1080000 h 1080000"/>
              <a:gd name="connsiteX5" fmla="*/ 0 w 1080000"/>
              <a:gd name="connsiteY5" fmla="*/ 180004 h 1080000"/>
              <a:gd name="connsiteX6" fmla="*/ 180004 w 1080000"/>
              <a:gd name="connsiteY6" fmla="*/ 0 h 108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80000" h="1080000">
                <a:moveTo>
                  <a:pt x="180004" y="0"/>
                </a:moveTo>
                <a:lnTo>
                  <a:pt x="1080000" y="0"/>
                </a:lnTo>
                <a:lnTo>
                  <a:pt x="1080000" y="10697"/>
                </a:lnTo>
                <a:lnTo>
                  <a:pt x="1108" y="1080000"/>
                </a:lnTo>
                <a:lnTo>
                  <a:pt x="0" y="1080000"/>
                </a:lnTo>
                <a:lnTo>
                  <a:pt x="0" y="180004"/>
                </a:lnTo>
                <a:cubicBezTo>
                  <a:pt x="0" y="80591"/>
                  <a:pt x="80591" y="0"/>
                  <a:pt x="180004" y="0"/>
                </a:cubicBezTo>
                <a:close/>
              </a:path>
            </a:pathLst>
          </a:custGeom>
          <a:solidFill>
            <a:srgbClr val="C70958"/>
          </a:solidFill>
          <a:ln>
            <a:noFill/>
          </a:ln>
          <a:effectLst>
            <a:outerShdw blurRad="50800" dist="38100" dir="1338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223" name="Полилиния 222">
            <a:extLst>
              <a:ext uri="{FF2B5EF4-FFF2-40B4-BE49-F238E27FC236}">
                <a16:creationId xmlns:a16="http://schemas.microsoft.com/office/drawing/2014/main" id="{6BDBB2AF-82BD-BAFA-1B14-EF6838BD462C}"/>
              </a:ext>
            </a:extLst>
          </p:cNvPr>
          <p:cNvSpPr/>
          <p:nvPr/>
        </p:nvSpPr>
        <p:spPr>
          <a:xfrm rot="10800000">
            <a:off x="798155" y="5828285"/>
            <a:ext cx="628097" cy="523971"/>
          </a:xfrm>
          <a:custGeom>
            <a:avLst/>
            <a:gdLst>
              <a:gd name="connsiteX0" fmla="*/ 180004 w 1080000"/>
              <a:gd name="connsiteY0" fmla="*/ 0 h 1080000"/>
              <a:gd name="connsiteX1" fmla="*/ 1080000 w 1080000"/>
              <a:gd name="connsiteY1" fmla="*/ 0 h 1080000"/>
              <a:gd name="connsiteX2" fmla="*/ 1080000 w 1080000"/>
              <a:gd name="connsiteY2" fmla="*/ 10697 h 1080000"/>
              <a:gd name="connsiteX3" fmla="*/ 1108 w 1080000"/>
              <a:gd name="connsiteY3" fmla="*/ 1080000 h 1080000"/>
              <a:gd name="connsiteX4" fmla="*/ 0 w 1080000"/>
              <a:gd name="connsiteY4" fmla="*/ 1080000 h 1080000"/>
              <a:gd name="connsiteX5" fmla="*/ 0 w 1080000"/>
              <a:gd name="connsiteY5" fmla="*/ 180004 h 1080000"/>
              <a:gd name="connsiteX6" fmla="*/ 180004 w 1080000"/>
              <a:gd name="connsiteY6" fmla="*/ 0 h 108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80000" h="1080000">
                <a:moveTo>
                  <a:pt x="180004" y="0"/>
                </a:moveTo>
                <a:lnTo>
                  <a:pt x="1080000" y="0"/>
                </a:lnTo>
                <a:lnTo>
                  <a:pt x="1080000" y="10697"/>
                </a:lnTo>
                <a:lnTo>
                  <a:pt x="1108" y="1080000"/>
                </a:lnTo>
                <a:lnTo>
                  <a:pt x="0" y="1080000"/>
                </a:lnTo>
                <a:lnTo>
                  <a:pt x="0" y="180004"/>
                </a:lnTo>
                <a:cubicBezTo>
                  <a:pt x="0" y="80591"/>
                  <a:pt x="80591" y="0"/>
                  <a:pt x="180004" y="0"/>
                </a:cubicBezTo>
                <a:close/>
              </a:path>
            </a:pathLst>
          </a:custGeom>
          <a:solidFill>
            <a:srgbClr val="DD005F"/>
          </a:solidFill>
          <a:ln>
            <a:noFill/>
          </a:ln>
          <a:effectLst>
            <a:outerShdw blurRad="50800" dist="38100" dir="13806563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224" name="Полилиния 223">
            <a:extLst>
              <a:ext uri="{FF2B5EF4-FFF2-40B4-BE49-F238E27FC236}">
                <a16:creationId xmlns:a16="http://schemas.microsoft.com/office/drawing/2014/main" id="{C86B7A78-CC8A-92EC-6174-00B0C99E6678}"/>
              </a:ext>
            </a:extLst>
          </p:cNvPr>
          <p:cNvSpPr/>
          <p:nvPr/>
        </p:nvSpPr>
        <p:spPr>
          <a:xfrm rot="13164957">
            <a:off x="665964" y="6079293"/>
            <a:ext cx="630000" cy="522000"/>
          </a:xfrm>
          <a:custGeom>
            <a:avLst/>
            <a:gdLst>
              <a:gd name="connsiteX0" fmla="*/ 180004 w 1080000"/>
              <a:gd name="connsiteY0" fmla="*/ 0 h 1080000"/>
              <a:gd name="connsiteX1" fmla="*/ 1080000 w 1080000"/>
              <a:gd name="connsiteY1" fmla="*/ 0 h 1080000"/>
              <a:gd name="connsiteX2" fmla="*/ 1080000 w 1080000"/>
              <a:gd name="connsiteY2" fmla="*/ 10697 h 1080000"/>
              <a:gd name="connsiteX3" fmla="*/ 1108 w 1080000"/>
              <a:gd name="connsiteY3" fmla="*/ 1080000 h 1080000"/>
              <a:gd name="connsiteX4" fmla="*/ 0 w 1080000"/>
              <a:gd name="connsiteY4" fmla="*/ 1080000 h 1080000"/>
              <a:gd name="connsiteX5" fmla="*/ 0 w 1080000"/>
              <a:gd name="connsiteY5" fmla="*/ 180004 h 1080000"/>
              <a:gd name="connsiteX6" fmla="*/ 180004 w 1080000"/>
              <a:gd name="connsiteY6" fmla="*/ 0 h 108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80000" h="1080000">
                <a:moveTo>
                  <a:pt x="180004" y="0"/>
                </a:moveTo>
                <a:lnTo>
                  <a:pt x="1080000" y="0"/>
                </a:lnTo>
                <a:lnTo>
                  <a:pt x="1080000" y="10697"/>
                </a:lnTo>
                <a:lnTo>
                  <a:pt x="1108" y="1080000"/>
                </a:lnTo>
                <a:lnTo>
                  <a:pt x="0" y="1080000"/>
                </a:lnTo>
                <a:lnTo>
                  <a:pt x="0" y="180004"/>
                </a:lnTo>
                <a:cubicBezTo>
                  <a:pt x="0" y="80591"/>
                  <a:pt x="80591" y="0"/>
                  <a:pt x="180004" y="0"/>
                </a:cubicBezTo>
                <a:close/>
              </a:path>
            </a:pathLst>
          </a:custGeom>
          <a:solidFill>
            <a:srgbClr val="FF0090"/>
          </a:solidFill>
          <a:ln>
            <a:noFill/>
          </a:ln>
          <a:effectLst>
            <a:outerShdw blurRad="50800" dist="38100" dir="123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225" name="Полилиния 224">
            <a:extLst>
              <a:ext uri="{FF2B5EF4-FFF2-40B4-BE49-F238E27FC236}">
                <a16:creationId xmlns:a16="http://schemas.microsoft.com/office/drawing/2014/main" id="{F1C51E0B-D007-2CF7-3FF4-4EAED076FC7C}"/>
              </a:ext>
            </a:extLst>
          </p:cNvPr>
          <p:cNvSpPr/>
          <p:nvPr/>
        </p:nvSpPr>
        <p:spPr>
          <a:xfrm rot="16200000">
            <a:off x="469146" y="6125197"/>
            <a:ext cx="523971" cy="628097"/>
          </a:xfrm>
          <a:custGeom>
            <a:avLst/>
            <a:gdLst>
              <a:gd name="connsiteX0" fmla="*/ 180004 w 1080000"/>
              <a:gd name="connsiteY0" fmla="*/ 0 h 1080000"/>
              <a:gd name="connsiteX1" fmla="*/ 1080000 w 1080000"/>
              <a:gd name="connsiteY1" fmla="*/ 0 h 1080000"/>
              <a:gd name="connsiteX2" fmla="*/ 1080000 w 1080000"/>
              <a:gd name="connsiteY2" fmla="*/ 10697 h 1080000"/>
              <a:gd name="connsiteX3" fmla="*/ 1108 w 1080000"/>
              <a:gd name="connsiteY3" fmla="*/ 1080000 h 1080000"/>
              <a:gd name="connsiteX4" fmla="*/ 0 w 1080000"/>
              <a:gd name="connsiteY4" fmla="*/ 1080000 h 1080000"/>
              <a:gd name="connsiteX5" fmla="*/ 0 w 1080000"/>
              <a:gd name="connsiteY5" fmla="*/ 180004 h 1080000"/>
              <a:gd name="connsiteX6" fmla="*/ 180004 w 1080000"/>
              <a:gd name="connsiteY6" fmla="*/ 0 h 108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80000" h="1080000">
                <a:moveTo>
                  <a:pt x="180004" y="0"/>
                </a:moveTo>
                <a:lnTo>
                  <a:pt x="1080000" y="0"/>
                </a:lnTo>
                <a:lnTo>
                  <a:pt x="1080000" y="10697"/>
                </a:lnTo>
                <a:lnTo>
                  <a:pt x="1108" y="1080000"/>
                </a:lnTo>
                <a:lnTo>
                  <a:pt x="0" y="1080000"/>
                </a:lnTo>
                <a:lnTo>
                  <a:pt x="0" y="180004"/>
                </a:lnTo>
                <a:cubicBezTo>
                  <a:pt x="0" y="80591"/>
                  <a:pt x="80591" y="0"/>
                  <a:pt x="180004" y="0"/>
                </a:cubicBezTo>
                <a:close/>
              </a:path>
            </a:pathLst>
          </a:custGeom>
          <a:solidFill>
            <a:srgbClr val="C178C5"/>
          </a:solidFill>
          <a:ln>
            <a:noFill/>
          </a:ln>
          <a:effectLst>
            <a:outerShdw blurRad="50800" dist="38100" dir="1458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226" name="Полилиния 225">
            <a:extLst>
              <a:ext uri="{FF2B5EF4-FFF2-40B4-BE49-F238E27FC236}">
                <a16:creationId xmlns:a16="http://schemas.microsoft.com/office/drawing/2014/main" id="{F5120F7D-F34B-8CFF-7CC1-432858DCCE60}"/>
              </a:ext>
            </a:extLst>
          </p:cNvPr>
          <p:cNvSpPr/>
          <p:nvPr/>
        </p:nvSpPr>
        <p:spPr>
          <a:xfrm rot="18618750">
            <a:off x="154860" y="6017449"/>
            <a:ext cx="628097" cy="523971"/>
          </a:xfrm>
          <a:custGeom>
            <a:avLst/>
            <a:gdLst>
              <a:gd name="connsiteX0" fmla="*/ 180004 w 1080000"/>
              <a:gd name="connsiteY0" fmla="*/ 0 h 1080000"/>
              <a:gd name="connsiteX1" fmla="*/ 1080000 w 1080000"/>
              <a:gd name="connsiteY1" fmla="*/ 0 h 1080000"/>
              <a:gd name="connsiteX2" fmla="*/ 1080000 w 1080000"/>
              <a:gd name="connsiteY2" fmla="*/ 10697 h 1080000"/>
              <a:gd name="connsiteX3" fmla="*/ 1108 w 1080000"/>
              <a:gd name="connsiteY3" fmla="*/ 1080000 h 1080000"/>
              <a:gd name="connsiteX4" fmla="*/ 0 w 1080000"/>
              <a:gd name="connsiteY4" fmla="*/ 1080000 h 1080000"/>
              <a:gd name="connsiteX5" fmla="*/ 0 w 1080000"/>
              <a:gd name="connsiteY5" fmla="*/ 180004 h 1080000"/>
              <a:gd name="connsiteX6" fmla="*/ 180004 w 1080000"/>
              <a:gd name="connsiteY6" fmla="*/ 0 h 108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80000" h="1080000">
                <a:moveTo>
                  <a:pt x="180004" y="0"/>
                </a:moveTo>
                <a:lnTo>
                  <a:pt x="1080000" y="0"/>
                </a:lnTo>
                <a:lnTo>
                  <a:pt x="1080000" y="10697"/>
                </a:lnTo>
                <a:lnTo>
                  <a:pt x="1108" y="1080000"/>
                </a:lnTo>
                <a:lnTo>
                  <a:pt x="0" y="1080000"/>
                </a:lnTo>
                <a:lnTo>
                  <a:pt x="0" y="180004"/>
                </a:lnTo>
                <a:cubicBezTo>
                  <a:pt x="0" y="80591"/>
                  <a:pt x="80591" y="0"/>
                  <a:pt x="180004" y="0"/>
                </a:cubicBezTo>
                <a:close/>
              </a:path>
            </a:pathLst>
          </a:custGeom>
          <a:solidFill>
            <a:srgbClr val="7B97C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227" name="Полилиния 226">
            <a:extLst>
              <a:ext uri="{FF2B5EF4-FFF2-40B4-BE49-F238E27FC236}">
                <a16:creationId xmlns:a16="http://schemas.microsoft.com/office/drawing/2014/main" id="{761D1631-088E-5617-E1B3-FE447B182F4A}"/>
              </a:ext>
            </a:extLst>
          </p:cNvPr>
          <p:cNvSpPr/>
          <p:nvPr/>
        </p:nvSpPr>
        <p:spPr>
          <a:xfrm>
            <a:off x="107631" y="5806684"/>
            <a:ext cx="628097" cy="523971"/>
          </a:xfrm>
          <a:custGeom>
            <a:avLst/>
            <a:gdLst>
              <a:gd name="connsiteX0" fmla="*/ 180004 w 1080000"/>
              <a:gd name="connsiteY0" fmla="*/ 0 h 1080000"/>
              <a:gd name="connsiteX1" fmla="*/ 1080000 w 1080000"/>
              <a:gd name="connsiteY1" fmla="*/ 0 h 1080000"/>
              <a:gd name="connsiteX2" fmla="*/ 1080000 w 1080000"/>
              <a:gd name="connsiteY2" fmla="*/ 10697 h 1080000"/>
              <a:gd name="connsiteX3" fmla="*/ 1108 w 1080000"/>
              <a:gd name="connsiteY3" fmla="*/ 1080000 h 1080000"/>
              <a:gd name="connsiteX4" fmla="*/ 0 w 1080000"/>
              <a:gd name="connsiteY4" fmla="*/ 1080000 h 1080000"/>
              <a:gd name="connsiteX5" fmla="*/ 0 w 1080000"/>
              <a:gd name="connsiteY5" fmla="*/ 180004 h 1080000"/>
              <a:gd name="connsiteX6" fmla="*/ 180004 w 1080000"/>
              <a:gd name="connsiteY6" fmla="*/ 0 h 108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80000" h="1080000">
                <a:moveTo>
                  <a:pt x="180004" y="0"/>
                </a:moveTo>
                <a:lnTo>
                  <a:pt x="1080000" y="0"/>
                </a:lnTo>
                <a:lnTo>
                  <a:pt x="1080000" y="10697"/>
                </a:lnTo>
                <a:lnTo>
                  <a:pt x="1108" y="1080000"/>
                </a:lnTo>
                <a:lnTo>
                  <a:pt x="0" y="1080000"/>
                </a:lnTo>
                <a:lnTo>
                  <a:pt x="0" y="180004"/>
                </a:lnTo>
                <a:cubicBezTo>
                  <a:pt x="0" y="80591"/>
                  <a:pt x="80591" y="0"/>
                  <a:pt x="180004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pic>
        <p:nvPicPr>
          <p:cNvPr id="229" name="Рисунок 228">
            <a:extLst>
              <a:ext uri="{FF2B5EF4-FFF2-40B4-BE49-F238E27FC236}">
                <a16:creationId xmlns:a16="http://schemas.microsoft.com/office/drawing/2014/main" id="{13566E3A-0F09-33B5-3747-4D7C8DBC19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7995" y="5847880"/>
            <a:ext cx="231380" cy="256216"/>
          </a:xfrm>
          <a:prstGeom prst="rect">
            <a:avLst/>
          </a:prstGeom>
        </p:spPr>
      </p:pic>
      <p:pic>
        <p:nvPicPr>
          <p:cNvPr id="230" name="Рисунок 229">
            <a:extLst>
              <a:ext uri="{FF2B5EF4-FFF2-40B4-BE49-F238E27FC236}">
                <a16:creationId xmlns:a16="http://schemas.microsoft.com/office/drawing/2014/main" id="{DB0686A1-513E-D7EB-8304-2054D1A393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9361" y="6244047"/>
            <a:ext cx="257672" cy="257672"/>
          </a:xfrm>
          <a:prstGeom prst="rect">
            <a:avLst/>
          </a:prstGeom>
        </p:spPr>
      </p:pic>
      <p:pic>
        <p:nvPicPr>
          <p:cNvPr id="231" name="Рисунок 230">
            <a:extLst>
              <a:ext uri="{FF2B5EF4-FFF2-40B4-BE49-F238E27FC236}">
                <a16:creationId xmlns:a16="http://schemas.microsoft.com/office/drawing/2014/main" id="{43EAA9A5-26EA-A9C5-9F46-9507B2160E9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2716" y="6405105"/>
            <a:ext cx="257672" cy="257672"/>
          </a:xfrm>
          <a:prstGeom prst="rect">
            <a:avLst/>
          </a:prstGeom>
        </p:spPr>
      </p:pic>
      <p:pic>
        <p:nvPicPr>
          <p:cNvPr id="232" name="Рисунок 231">
            <a:extLst>
              <a:ext uri="{FF2B5EF4-FFF2-40B4-BE49-F238E27FC236}">
                <a16:creationId xmlns:a16="http://schemas.microsoft.com/office/drawing/2014/main" id="{487868B7-C2B7-5181-3DE6-184E7E61FA2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6472" y="6372883"/>
            <a:ext cx="233562" cy="243209"/>
          </a:xfrm>
          <a:prstGeom prst="rect">
            <a:avLst/>
          </a:prstGeom>
        </p:spPr>
      </p:pic>
      <p:pic>
        <p:nvPicPr>
          <p:cNvPr id="233" name="Рисунок 232">
            <a:extLst>
              <a:ext uri="{FF2B5EF4-FFF2-40B4-BE49-F238E27FC236}">
                <a16:creationId xmlns:a16="http://schemas.microsoft.com/office/drawing/2014/main" id="{44090540-0C8C-ECA8-29C1-DF229EE8B67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84104" y="5696877"/>
            <a:ext cx="229807" cy="229807"/>
          </a:xfrm>
          <a:prstGeom prst="rect">
            <a:avLst/>
          </a:prstGeom>
        </p:spPr>
      </p:pic>
      <p:pic>
        <p:nvPicPr>
          <p:cNvPr id="234" name="Рисунок 233">
            <a:extLst>
              <a:ext uri="{FF2B5EF4-FFF2-40B4-BE49-F238E27FC236}">
                <a16:creationId xmlns:a16="http://schemas.microsoft.com/office/drawing/2014/main" id="{79EB9A98-A4DE-79D7-0F62-86404A95F98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72842" y="6020134"/>
            <a:ext cx="320159" cy="320159"/>
          </a:xfrm>
          <a:prstGeom prst="rect">
            <a:avLst/>
          </a:prstGeom>
        </p:spPr>
      </p:pic>
      <p:pic>
        <p:nvPicPr>
          <p:cNvPr id="235" name="Рисунок 234">
            <a:extLst>
              <a:ext uri="{FF2B5EF4-FFF2-40B4-BE49-F238E27FC236}">
                <a16:creationId xmlns:a16="http://schemas.microsoft.com/office/drawing/2014/main" id="{7830EA21-8573-8D62-C920-0D9DECF825C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3169" y="5521978"/>
            <a:ext cx="217374" cy="217374"/>
          </a:xfrm>
          <a:prstGeom prst="rect">
            <a:avLst/>
          </a:prstGeom>
        </p:spPr>
      </p:pic>
      <p:grpSp>
        <p:nvGrpSpPr>
          <p:cNvPr id="244" name="Группа 243">
            <a:extLst>
              <a:ext uri="{FF2B5EF4-FFF2-40B4-BE49-F238E27FC236}">
                <a16:creationId xmlns:a16="http://schemas.microsoft.com/office/drawing/2014/main" id="{0CB0AA39-3E54-57A1-BF29-98A9B6A85629}"/>
              </a:ext>
            </a:extLst>
          </p:cNvPr>
          <p:cNvGrpSpPr/>
          <p:nvPr/>
        </p:nvGrpSpPr>
        <p:grpSpPr>
          <a:xfrm>
            <a:off x="368989" y="2031016"/>
            <a:ext cx="2519393" cy="2352164"/>
            <a:chOff x="368989" y="2031016"/>
            <a:chExt cx="2519393" cy="2352164"/>
          </a:xfrm>
        </p:grpSpPr>
        <p:sp>
          <p:nvSpPr>
            <p:cNvPr id="23" name="Скругленный прямоугольник 22">
              <a:extLst>
                <a:ext uri="{FF2B5EF4-FFF2-40B4-BE49-F238E27FC236}">
                  <a16:creationId xmlns:a16="http://schemas.microsoft.com/office/drawing/2014/main" id="{418DA5AC-1FFE-4742-7C5C-3882A3FD3A05}"/>
                </a:ext>
              </a:extLst>
            </p:cNvPr>
            <p:cNvSpPr/>
            <p:nvPr/>
          </p:nvSpPr>
          <p:spPr>
            <a:xfrm>
              <a:off x="368989" y="2031016"/>
              <a:ext cx="2443350" cy="23521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381000" dist="381000" dir="10800000" sx="90000" sy="90000" algn="r" rotWithShape="0">
                <a:srgbClr val="00B0F0">
                  <a:alpha val="40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277B26C-E32A-D917-9602-A616DC9BDAB2}"/>
                </a:ext>
              </a:extLst>
            </p:cNvPr>
            <p:cNvSpPr txBox="1"/>
            <p:nvPr/>
          </p:nvSpPr>
          <p:spPr>
            <a:xfrm>
              <a:off x="433134" y="2612431"/>
              <a:ext cx="2455248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b="1" dirty="0">
                  <a:solidFill>
                    <a:schemeClr val="accent1">
                      <a:lumMod val="75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*Формулирование идеи </a:t>
              </a:r>
            </a:p>
            <a:p>
              <a:r>
                <a:rPr lang="ru-RU" sz="1400" b="1" dirty="0">
                  <a:solidFill>
                    <a:schemeClr val="accent1">
                      <a:lumMod val="75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*Создание цифрового прототипа</a:t>
              </a:r>
              <a:br>
                <a:rPr lang="ru-RU" sz="1400" b="1" dirty="0">
                  <a:solidFill>
                    <a:schemeClr val="accent1">
                      <a:lumMod val="75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</a:br>
              <a:r>
                <a:rPr lang="ru-RU" sz="1400" b="1" dirty="0">
                  <a:solidFill>
                    <a:schemeClr val="accent1">
                      <a:lumMod val="75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*Поиск технологического партнера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63D01CC-8C3E-F154-68E6-1E010EEE286B}"/>
                </a:ext>
              </a:extLst>
            </p:cNvPr>
            <p:cNvSpPr txBox="1"/>
            <p:nvPr/>
          </p:nvSpPr>
          <p:spPr>
            <a:xfrm>
              <a:off x="874538" y="2048848"/>
              <a:ext cx="128410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b="1" dirty="0">
                  <a:solidFill>
                    <a:srgbClr val="00B0F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ИДЕЯ</a:t>
              </a:r>
              <a:r>
                <a:rPr lang="ru-RU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 </a:t>
              </a:r>
            </a:p>
          </p:txBody>
        </p:sp>
        <p:pic>
          <p:nvPicPr>
            <p:cNvPr id="236" name="Рисунок 235">
              <a:extLst>
                <a:ext uri="{FF2B5EF4-FFF2-40B4-BE49-F238E27FC236}">
                  <a16:creationId xmlns:a16="http://schemas.microsoft.com/office/drawing/2014/main" id="{02ECF7E4-B1D6-30E3-671B-6805920AD2D3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316913" y="3815750"/>
              <a:ext cx="417216" cy="461618"/>
            </a:xfrm>
            <a:prstGeom prst="rect">
              <a:avLst/>
            </a:prstGeom>
          </p:spPr>
        </p:pic>
      </p:grpSp>
      <p:grpSp>
        <p:nvGrpSpPr>
          <p:cNvPr id="245" name="Группа 244">
            <a:extLst>
              <a:ext uri="{FF2B5EF4-FFF2-40B4-BE49-F238E27FC236}">
                <a16:creationId xmlns:a16="http://schemas.microsoft.com/office/drawing/2014/main" id="{A4C0DCD6-1183-A5FC-CB99-DBE0B16AD8AD}"/>
              </a:ext>
            </a:extLst>
          </p:cNvPr>
          <p:cNvGrpSpPr/>
          <p:nvPr/>
        </p:nvGrpSpPr>
        <p:grpSpPr>
          <a:xfrm>
            <a:off x="2263253" y="4452769"/>
            <a:ext cx="2693145" cy="2352164"/>
            <a:chOff x="2263253" y="4452769"/>
            <a:chExt cx="2693145" cy="2352164"/>
          </a:xfrm>
        </p:grpSpPr>
        <p:sp>
          <p:nvSpPr>
            <p:cNvPr id="24" name="Скругленный прямоугольник 23">
              <a:extLst>
                <a:ext uri="{FF2B5EF4-FFF2-40B4-BE49-F238E27FC236}">
                  <a16:creationId xmlns:a16="http://schemas.microsoft.com/office/drawing/2014/main" id="{38BD41E0-3702-3FCC-7270-3B717B4BF38A}"/>
                </a:ext>
              </a:extLst>
            </p:cNvPr>
            <p:cNvSpPr/>
            <p:nvPr/>
          </p:nvSpPr>
          <p:spPr>
            <a:xfrm>
              <a:off x="2263253" y="4452769"/>
              <a:ext cx="2655812" cy="23521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381000" dist="381000" dir="10800000" sx="90000" sy="90000" algn="r" rotWithShape="0">
                <a:srgbClr val="00B0F0">
                  <a:alpha val="40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014861BE-3D08-CE70-3964-BAB45550D359}"/>
                </a:ext>
              </a:extLst>
            </p:cNvPr>
            <p:cNvSpPr txBox="1"/>
            <p:nvPr/>
          </p:nvSpPr>
          <p:spPr>
            <a:xfrm>
              <a:off x="2270420" y="4521829"/>
              <a:ext cx="265580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b="1" dirty="0">
                  <a:solidFill>
                    <a:srgbClr val="05B0F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РАЗРАБОТКА</a:t>
              </a:r>
              <a:endParaRPr lang="ru-RU" sz="2800" dirty="0">
                <a:solidFill>
                  <a:srgbClr val="05B0F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D0EAD7F8-9874-03B6-9F75-9B24F79C08A0}"/>
                </a:ext>
              </a:extLst>
            </p:cNvPr>
            <p:cNvSpPr txBox="1"/>
            <p:nvPr/>
          </p:nvSpPr>
          <p:spPr>
            <a:xfrm>
              <a:off x="2433019" y="5072354"/>
              <a:ext cx="2523379" cy="15588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b="1" dirty="0">
                  <a:solidFill>
                    <a:schemeClr val="accent1">
                      <a:lumMod val="75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*Научное обоснование инновационной идеи </a:t>
              </a:r>
            </a:p>
            <a:p>
              <a:pPr>
                <a:lnSpc>
                  <a:spcPct val="150000"/>
                </a:lnSpc>
              </a:pPr>
              <a:r>
                <a:rPr lang="ru-RU" sz="1400" b="1" dirty="0">
                  <a:solidFill>
                    <a:schemeClr val="accent1">
                      <a:lumMod val="75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*Написание ПО </a:t>
              </a:r>
            </a:p>
            <a:p>
              <a:r>
                <a:rPr lang="ru-RU" sz="1400" b="1" dirty="0">
                  <a:solidFill>
                    <a:schemeClr val="accent1">
                      <a:lumMod val="75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*Сбор первой итерации  прототипа </a:t>
              </a:r>
            </a:p>
            <a:p>
              <a:pPr>
                <a:lnSpc>
                  <a:spcPct val="150000"/>
                </a:lnSpc>
              </a:pPr>
              <a:r>
                <a:rPr lang="ru-RU" sz="1400" b="1" dirty="0">
                  <a:solidFill>
                    <a:schemeClr val="accent1">
                      <a:lumMod val="75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*Анализ рынка </a:t>
              </a:r>
            </a:p>
          </p:txBody>
        </p:sp>
        <p:pic>
          <p:nvPicPr>
            <p:cNvPr id="237" name="Рисунок 236">
              <a:extLst>
                <a:ext uri="{FF2B5EF4-FFF2-40B4-BE49-F238E27FC236}">
                  <a16:creationId xmlns:a16="http://schemas.microsoft.com/office/drawing/2014/main" id="{1A463AE0-9F82-919F-71AA-F448637B6B29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4300833" y="6257670"/>
              <a:ext cx="455825" cy="455825"/>
            </a:xfrm>
            <a:prstGeom prst="rect">
              <a:avLst/>
            </a:prstGeom>
          </p:spPr>
        </p:pic>
      </p:grpSp>
      <p:cxnSp>
        <p:nvCxnSpPr>
          <p:cNvPr id="238" name="Прямая соединительная линия 237">
            <a:extLst>
              <a:ext uri="{FF2B5EF4-FFF2-40B4-BE49-F238E27FC236}">
                <a16:creationId xmlns:a16="http://schemas.microsoft.com/office/drawing/2014/main" id="{7680D5C7-76F8-1586-9EAB-DC9EF3AE2F54}"/>
              </a:ext>
            </a:extLst>
          </p:cNvPr>
          <p:cNvCxnSpPr>
            <a:cxnSpLocks/>
          </p:cNvCxnSpPr>
          <p:nvPr/>
        </p:nvCxnSpPr>
        <p:spPr>
          <a:xfrm>
            <a:off x="3598324" y="1579314"/>
            <a:ext cx="0" cy="2890420"/>
          </a:xfrm>
          <a:prstGeom prst="line">
            <a:avLst/>
          </a:prstGeom>
          <a:ln w="25400">
            <a:solidFill>
              <a:srgbClr val="05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6" name="Группа 245">
            <a:extLst>
              <a:ext uri="{FF2B5EF4-FFF2-40B4-BE49-F238E27FC236}">
                <a16:creationId xmlns:a16="http://schemas.microsoft.com/office/drawing/2014/main" id="{498F7DC9-4208-4EDF-944F-CE5ECF212A46}"/>
              </a:ext>
            </a:extLst>
          </p:cNvPr>
          <p:cNvGrpSpPr/>
          <p:nvPr/>
        </p:nvGrpSpPr>
        <p:grpSpPr>
          <a:xfrm>
            <a:off x="4458641" y="1907016"/>
            <a:ext cx="3250098" cy="2518448"/>
            <a:chOff x="4458641" y="1907016"/>
            <a:chExt cx="3250098" cy="2518448"/>
          </a:xfrm>
        </p:grpSpPr>
        <p:sp>
          <p:nvSpPr>
            <p:cNvPr id="25" name="Скругленный прямоугольник 24">
              <a:extLst>
                <a:ext uri="{FF2B5EF4-FFF2-40B4-BE49-F238E27FC236}">
                  <a16:creationId xmlns:a16="http://schemas.microsoft.com/office/drawing/2014/main" id="{F7ED2D4D-1959-FFC1-C924-264CE12C34E7}"/>
                </a:ext>
              </a:extLst>
            </p:cNvPr>
            <p:cNvSpPr/>
            <p:nvPr/>
          </p:nvSpPr>
          <p:spPr>
            <a:xfrm>
              <a:off x="4458641" y="1921236"/>
              <a:ext cx="3250098" cy="2504228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381000" dist="381000" dir="10800000" sx="90000" sy="90000" algn="r" rotWithShape="0">
                <a:srgbClr val="00B0F0">
                  <a:alpha val="40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08A7AEDA-1B04-A89E-54F1-6C7E32E28B3A}"/>
                </a:ext>
              </a:extLst>
            </p:cNvPr>
            <p:cNvSpPr txBox="1"/>
            <p:nvPr/>
          </p:nvSpPr>
          <p:spPr>
            <a:xfrm>
              <a:off x="5167672" y="1907016"/>
              <a:ext cx="185665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>
                  <a:solidFill>
                    <a:srgbClr val="05B0F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ПУБЛИЧНОЕ</a:t>
              </a:r>
              <a:r>
                <a:rPr lang="ru-RU" b="1" dirty="0">
                  <a:solidFill>
                    <a:srgbClr val="05B0F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 </a:t>
              </a:r>
              <a:r>
                <a:rPr lang="ru-RU" sz="2000" b="1" dirty="0">
                  <a:solidFill>
                    <a:srgbClr val="05B0F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ПРИЗНАНИЕ</a:t>
              </a:r>
              <a:r>
                <a:rPr lang="ru-RU" b="1" dirty="0">
                  <a:solidFill>
                    <a:srgbClr val="05B0F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 </a:t>
              </a:r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9C8093C3-17C2-DAAA-0B0F-4ECA678BB95C}"/>
                </a:ext>
              </a:extLst>
            </p:cNvPr>
            <p:cNvSpPr txBox="1"/>
            <p:nvPr/>
          </p:nvSpPr>
          <p:spPr>
            <a:xfrm>
              <a:off x="4615847" y="2524752"/>
              <a:ext cx="2960306" cy="17543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*Выступление во ВНИИМТ, получение поддержки в получении регистрационного удостоверения </a:t>
              </a:r>
            </a:p>
            <a:p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*Питч-сессия проекта министру здравоохранения Мурашко М. А.</a:t>
              </a:r>
            </a:p>
            <a:p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*Акселерационная программа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СамГМУ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 </a:t>
              </a:r>
            </a:p>
            <a:p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*Подана заявка на патент</a:t>
              </a:r>
            </a:p>
            <a:p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*Питч-сессия </a:t>
              </a:r>
              <a:r>
                <a:rPr lang="en-US" sz="1200" b="1" dirty="0">
                  <a:solidFill>
                    <a:schemeClr val="accent1">
                      <a:lumMod val="75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NOVAMED 2024</a:t>
              </a:r>
              <a:endParaRPr lang="ru-RU" sz="1200" b="1" dirty="0">
                <a:solidFill>
                  <a:schemeClr val="accent1">
                    <a:lumMod val="7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pic>
          <p:nvPicPr>
            <p:cNvPr id="240" name="Рисунок 239">
              <a:extLst>
                <a:ext uri="{FF2B5EF4-FFF2-40B4-BE49-F238E27FC236}">
                  <a16:creationId xmlns:a16="http://schemas.microsoft.com/office/drawing/2014/main" id="{B722C301-6A07-FE1D-8148-80C43E4058F2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7186621" y="3831258"/>
              <a:ext cx="430602" cy="430602"/>
            </a:xfrm>
            <a:prstGeom prst="rect">
              <a:avLst/>
            </a:prstGeom>
          </p:spPr>
        </p:pic>
      </p:grpSp>
      <p:grpSp>
        <p:nvGrpSpPr>
          <p:cNvPr id="247" name="Группа 246">
            <a:extLst>
              <a:ext uri="{FF2B5EF4-FFF2-40B4-BE49-F238E27FC236}">
                <a16:creationId xmlns:a16="http://schemas.microsoft.com/office/drawing/2014/main" id="{50F52FD3-7A64-1E1C-75FA-F9527D0CDAFB}"/>
              </a:ext>
            </a:extLst>
          </p:cNvPr>
          <p:cNvGrpSpPr/>
          <p:nvPr/>
        </p:nvGrpSpPr>
        <p:grpSpPr>
          <a:xfrm>
            <a:off x="7140005" y="4452769"/>
            <a:ext cx="2442607" cy="2405229"/>
            <a:chOff x="7140005" y="4452769"/>
            <a:chExt cx="2442607" cy="2405229"/>
          </a:xfrm>
        </p:grpSpPr>
        <p:sp>
          <p:nvSpPr>
            <p:cNvPr id="38" name="Скругленный прямоугольник 37">
              <a:extLst>
                <a:ext uri="{FF2B5EF4-FFF2-40B4-BE49-F238E27FC236}">
                  <a16:creationId xmlns:a16="http://schemas.microsoft.com/office/drawing/2014/main" id="{256D50E0-2D17-4AC4-E1CF-E9B68C2932F8}"/>
                </a:ext>
              </a:extLst>
            </p:cNvPr>
            <p:cNvSpPr/>
            <p:nvPr/>
          </p:nvSpPr>
          <p:spPr>
            <a:xfrm>
              <a:off x="7140005" y="4452769"/>
              <a:ext cx="2381359" cy="240522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381000" dist="381000" dir="10800000" sx="90000" sy="90000" algn="r" rotWithShape="0">
                <a:srgbClr val="00B0F0">
                  <a:alpha val="40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1BEBD19-8EFA-6E6B-66D6-53268E607749}"/>
                </a:ext>
              </a:extLst>
            </p:cNvPr>
            <p:cNvSpPr txBox="1"/>
            <p:nvPr/>
          </p:nvSpPr>
          <p:spPr>
            <a:xfrm>
              <a:off x="7279075" y="4521829"/>
              <a:ext cx="230353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b="1" dirty="0">
                  <a:solidFill>
                    <a:srgbClr val="05B0F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ФИНАНСЫ</a:t>
              </a:r>
              <a:endParaRPr lang="ru-RU" sz="2800" dirty="0">
                <a:solidFill>
                  <a:srgbClr val="05B0F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3A1E4EF6-5E00-5484-3D0F-3397510E90CF}"/>
                </a:ext>
              </a:extLst>
            </p:cNvPr>
            <p:cNvSpPr txBox="1"/>
            <p:nvPr/>
          </p:nvSpPr>
          <p:spPr>
            <a:xfrm>
              <a:off x="7186621" y="4961045"/>
              <a:ext cx="2395991" cy="13849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400" b="1" dirty="0">
                  <a:solidFill>
                    <a:schemeClr val="accent1">
                      <a:lumMod val="75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*Подача заявки на грант ФСИ «Студенческий стартап»</a:t>
              </a:r>
            </a:p>
            <a:p>
              <a:r>
                <a:rPr lang="ru-RU" sz="1400" b="1" dirty="0">
                  <a:solidFill>
                    <a:schemeClr val="accent1">
                      <a:lumMod val="75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*ТОП-1000 стартапов</a:t>
              </a:r>
            </a:p>
            <a:p>
              <a:r>
                <a:rPr lang="ru-RU" sz="1400" b="1" dirty="0">
                  <a:solidFill>
                    <a:schemeClr val="accent1">
                      <a:lumMod val="75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*Создание второй итерации продукта</a:t>
              </a:r>
            </a:p>
          </p:txBody>
        </p:sp>
        <p:pic>
          <p:nvPicPr>
            <p:cNvPr id="242" name="Рисунок 241">
              <a:extLst>
                <a:ext uri="{FF2B5EF4-FFF2-40B4-BE49-F238E27FC236}">
                  <a16:creationId xmlns:a16="http://schemas.microsoft.com/office/drawing/2014/main" id="{AD538DF7-3F2E-7AFD-EDFC-DBB9A192C30C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9221399" y="6494487"/>
              <a:ext cx="299965" cy="312355"/>
            </a:xfrm>
            <a:prstGeom prst="rect">
              <a:avLst/>
            </a:prstGeom>
          </p:spPr>
        </p:pic>
      </p:grpSp>
      <p:grpSp>
        <p:nvGrpSpPr>
          <p:cNvPr id="248" name="Группа 247">
            <a:extLst>
              <a:ext uri="{FF2B5EF4-FFF2-40B4-BE49-F238E27FC236}">
                <a16:creationId xmlns:a16="http://schemas.microsoft.com/office/drawing/2014/main" id="{9EC09988-8D8E-E66D-A1EF-9FAABF9A0535}"/>
              </a:ext>
            </a:extLst>
          </p:cNvPr>
          <p:cNvGrpSpPr/>
          <p:nvPr/>
        </p:nvGrpSpPr>
        <p:grpSpPr>
          <a:xfrm>
            <a:off x="9179519" y="1923769"/>
            <a:ext cx="2970597" cy="2526609"/>
            <a:chOff x="9179519" y="1923769"/>
            <a:chExt cx="2970597" cy="2526609"/>
          </a:xfrm>
        </p:grpSpPr>
        <p:sp>
          <p:nvSpPr>
            <p:cNvPr id="39" name="Скругленный прямоугольник 38">
              <a:extLst>
                <a:ext uri="{FF2B5EF4-FFF2-40B4-BE49-F238E27FC236}">
                  <a16:creationId xmlns:a16="http://schemas.microsoft.com/office/drawing/2014/main" id="{FBEF7A14-3417-3592-85D2-BEA133252D6B}"/>
                </a:ext>
              </a:extLst>
            </p:cNvPr>
            <p:cNvSpPr/>
            <p:nvPr/>
          </p:nvSpPr>
          <p:spPr>
            <a:xfrm>
              <a:off x="9179519" y="1923940"/>
              <a:ext cx="2928713" cy="2526438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381000" dist="381000" dir="10800000" sx="90000" sy="90000" algn="r" rotWithShape="0">
                <a:srgbClr val="00B0F0">
                  <a:alpha val="40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5109734C-6860-97AC-78F7-AC239FED45D2}"/>
                </a:ext>
              </a:extLst>
            </p:cNvPr>
            <p:cNvSpPr txBox="1"/>
            <p:nvPr/>
          </p:nvSpPr>
          <p:spPr>
            <a:xfrm>
              <a:off x="9297666" y="1923769"/>
              <a:ext cx="250785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b="1" dirty="0">
                  <a:solidFill>
                    <a:srgbClr val="05B0F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ДОРАБОТКА</a:t>
              </a:r>
              <a:endParaRPr lang="ru-RU" sz="2800" dirty="0">
                <a:solidFill>
                  <a:srgbClr val="05B0F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60D94856-06C1-DE7B-3BCA-00D4FCC67D2C}"/>
                </a:ext>
              </a:extLst>
            </p:cNvPr>
            <p:cNvSpPr txBox="1"/>
            <p:nvPr/>
          </p:nvSpPr>
          <p:spPr>
            <a:xfrm>
              <a:off x="9221399" y="2540248"/>
              <a:ext cx="2928717" cy="160043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400" b="1" dirty="0">
                  <a:solidFill>
                    <a:schemeClr val="accent1">
                      <a:lumMod val="75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*Создание технологической карты продукта</a:t>
              </a:r>
              <a:endParaRPr lang="en-US" sz="1400" b="1" dirty="0">
                <a:solidFill>
                  <a:schemeClr val="accent1">
                    <a:lumMod val="7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  <a:p>
              <a:r>
                <a:rPr lang="en-US" sz="1400" b="1" dirty="0">
                  <a:solidFill>
                    <a:schemeClr val="accent1">
                      <a:lumMod val="75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*</a:t>
              </a:r>
              <a:r>
                <a:rPr lang="ru-RU" sz="1400" b="1" dirty="0">
                  <a:solidFill>
                    <a:schemeClr val="accent1">
                      <a:lumMod val="75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Апробация тестовой партии</a:t>
              </a:r>
            </a:p>
            <a:p>
              <a:r>
                <a:rPr lang="ru-RU" sz="1400" b="1" dirty="0">
                  <a:solidFill>
                    <a:schemeClr val="accent1">
                      <a:lumMod val="75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*Получение регистрационного удостоверения </a:t>
              </a:r>
              <a:br>
                <a:rPr lang="ru-RU" sz="1400" b="1" dirty="0">
                  <a:solidFill>
                    <a:schemeClr val="accent1">
                      <a:lumMod val="75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</a:br>
              <a:r>
                <a:rPr lang="ru-RU" sz="1400" b="1" dirty="0">
                  <a:solidFill>
                    <a:schemeClr val="accent1">
                      <a:lumMod val="75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*Выход в серийное производство</a:t>
              </a:r>
            </a:p>
          </p:txBody>
        </p:sp>
        <p:pic>
          <p:nvPicPr>
            <p:cNvPr id="243" name="Рисунок 242">
              <a:extLst>
                <a:ext uri="{FF2B5EF4-FFF2-40B4-BE49-F238E27FC236}">
                  <a16:creationId xmlns:a16="http://schemas.microsoft.com/office/drawing/2014/main" id="{133FF893-A503-8AB6-0E08-D8115145DA0D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11318493" y="3787520"/>
              <a:ext cx="595660" cy="595660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009156A5-32C6-5603-A53A-C542D74C21B3}"/>
              </a:ext>
            </a:extLst>
          </p:cNvPr>
          <p:cNvSpPr txBox="1"/>
          <p:nvPr/>
        </p:nvSpPr>
        <p:spPr>
          <a:xfrm>
            <a:off x="763276" y="905163"/>
            <a:ext cx="15071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Апрель 2024 г.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D128B06-185F-F567-66EB-E8940C40AF01}"/>
              </a:ext>
            </a:extLst>
          </p:cNvPr>
          <p:cNvSpPr txBox="1"/>
          <p:nvPr/>
        </p:nvSpPr>
        <p:spPr>
          <a:xfrm>
            <a:off x="2750306" y="904298"/>
            <a:ext cx="17363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II </a:t>
            </a:r>
            <a:r>
              <a:rPr lang="ru-RU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квартал 2024 г.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9AC5A6-4B48-9C1A-F8BD-9A702EBD6249}"/>
              </a:ext>
            </a:extLst>
          </p:cNvPr>
          <p:cNvSpPr txBox="1"/>
          <p:nvPr/>
        </p:nvSpPr>
        <p:spPr>
          <a:xfrm>
            <a:off x="5099921" y="910426"/>
            <a:ext cx="20297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III-IV </a:t>
            </a:r>
            <a:r>
              <a:rPr lang="ru-RU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квартал 2024 г.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92623E1-04A1-574B-8BA9-91E0AAAE1139}"/>
              </a:ext>
            </a:extLst>
          </p:cNvPr>
          <p:cNvSpPr txBox="1"/>
          <p:nvPr/>
        </p:nvSpPr>
        <p:spPr>
          <a:xfrm>
            <a:off x="7527645" y="904298"/>
            <a:ext cx="18018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I-II </a:t>
            </a:r>
            <a:r>
              <a:rPr lang="ru-RU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квартал </a:t>
            </a: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2025</a:t>
            </a:r>
            <a:r>
              <a:rPr lang="ru-RU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г.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45BE4BE-D6D9-4BD7-0A7B-3B600F4F14CF}"/>
              </a:ext>
            </a:extLst>
          </p:cNvPr>
          <p:cNvSpPr txBox="1"/>
          <p:nvPr/>
        </p:nvSpPr>
        <p:spPr>
          <a:xfrm>
            <a:off x="9536732" y="906546"/>
            <a:ext cx="19768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III-IV </a:t>
            </a:r>
            <a:r>
              <a:rPr lang="ru-RU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квартал 202</a:t>
            </a: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5</a:t>
            </a:r>
            <a:r>
              <a:rPr lang="ru-RU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г. </a:t>
            </a:r>
          </a:p>
        </p:txBody>
      </p:sp>
    </p:spTree>
    <p:extLst>
      <p:ext uri="{BB962C8B-B14F-4D97-AF65-F5344CB8AC3E}">
        <p14:creationId xmlns:p14="http://schemas.microsoft.com/office/powerpoint/2010/main" val="21253778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58B2C2B-C6AC-E538-3824-BDE4CA753F2F}"/>
              </a:ext>
            </a:extLst>
          </p:cNvPr>
          <p:cNvSpPr/>
          <p:nvPr/>
        </p:nvSpPr>
        <p:spPr>
          <a:xfrm>
            <a:off x="6523984" y="1422716"/>
            <a:ext cx="2598687" cy="330387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20B4367-AF42-594E-40B0-511CB51A5EBF}"/>
              </a:ext>
            </a:extLst>
          </p:cNvPr>
          <p:cNvSpPr/>
          <p:nvPr/>
        </p:nvSpPr>
        <p:spPr>
          <a:xfrm>
            <a:off x="9468767" y="1422716"/>
            <a:ext cx="2598687" cy="330387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7" name="Контактная информация"/>
          <p:cNvSpPr txBox="1">
            <a:spLocks noGrp="1"/>
          </p:cNvSpPr>
          <p:nvPr>
            <p:ph type="title"/>
          </p:nvPr>
        </p:nvSpPr>
        <p:spPr>
          <a:xfrm>
            <a:off x="4796656" y="180609"/>
            <a:ext cx="2598687" cy="716582"/>
          </a:xfrm>
          <a:prstGeom prst="rect">
            <a:avLst/>
          </a:prstGeom>
        </p:spPr>
        <p:txBody>
          <a:bodyPr>
            <a:noAutofit/>
          </a:bodyPr>
          <a:lstStyle>
            <a:lvl1pPr defTabSz="2389572">
              <a:defRPr sz="8330" spc="-166"/>
            </a:lvl1pPr>
          </a:lstStyle>
          <a:p>
            <a:r>
              <a:rPr lang="ru-RU" sz="4400" b="1" dirty="0">
                <a:solidFill>
                  <a:schemeClr val="accent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Команда</a:t>
            </a:r>
            <a:r>
              <a:rPr lang="ru-RU" sz="4400" dirty="0">
                <a:solidFill>
                  <a:schemeClr val="accent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endParaRPr sz="4400" dirty="0">
              <a:solidFill>
                <a:schemeClr val="accent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52" name="Нуриева Наталья Сергеевна - куратор проекта, д.м.н, профессор, Проректор по стратегическому развитию, науке и инновациям"/>
          <p:cNvSpPr txBox="1"/>
          <p:nvPr/>
        </p:nvSpPr>
        <p:spPr>
          <a:xfrm>
            <a:off x="468303" y="5389680"/>
            <a:ext cx="2368449" cy="14006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>
            <a:spAutoFit/>
          </a:bodyPr>
          <a:lstStyle>
            <a:lvl1pPr>
              <a:defRPr sz="2400"/>
            </a:lvl1pPr>
          </a:lstStyle>
          <a:p>
            <a:pPr algn="ctr">
              <a:lnSpc>
                <a:spcPct val="150000"/>
              </a:lnSpc>
            </a:pPr>
            <a:r>
              <a:rPr sz="12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ru-RU" sz="12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К</a:t>
            </a:r>
            <a:r>
              <a:rPr sz="12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уратор</a:t>
            </a:r>
            <a:r>
              <a:rPr sz="12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sz="12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проекта</a:t>
            </a:r>
            <a:br>
              <a:rPr lang="ru-RU" sz="12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sz="12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д.м.н</a:t>
            </a:r>
            <a:r>
              <a:rPr sz="12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</a:t>
            </a:r>
            <a:r>
              <a:rPr sz="12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профессор</a:t>
            </a:r>
            <a:r>
              <a:rPr sz="12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</a:t>
            </a:r>
            <a:r>
              <a:rPr sz="12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Проректор</a:t>
            </a:r>
            <a:r>
              <a:rPr sz="12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sz="12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по</a:t>
            </a:r>
            <a:r>
              <a:rPr sz="12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sz="12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стратегическому</a:t>
            </a:r>
            <a:r>
              <a:rPr sz="12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sz="12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развитию</a:t>
            </a:r>
            <a:r>
              <a:rPr sz="12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</a:t>
            </a:r>
            <a:r>
              <a:rPr sz="12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науке</a:t>
            </a:r>
            <a:r>
              <a:rPr sz="12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sz="12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и</a:t>
            </a:r>
            <a:r>
              <a:rPr sz="12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sz="12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инновациям</a:t>
            </a:r>
            <a:r>
              <a:rPr sz="12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</a:p>
        </p:txBody>
      </p:sp>
      <p:sp>
        <p:nvSpPr>
          <p:cNvPr id="253" name="Роор Богдан Александрович -  Студент 4 курса ЮУГМУ стоматологического факультета"/>
          <p:cNvSpPr txBox="1"/>
          <p:nvPr/>
        </p:nvSpPr>
        <p:spPr>
          <a:xfrm>
            <a:off x="3362309" y="5393904"/>
            <a:ext cx="2671867" cy="1123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algn="ctr">
              <a:lnSpc>
                <a:spcPct val="150000"/>
              </a:lnSpc>
              <a:defRPr sz="2400"/>
            </a:pPr>
            <a:r>
              <a:rPr lang="ru-RU" sz="12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Сооснователь, лидер, </a:t>
            </a:r>
            <a:br>
              <a:rPr lang="ru-RU" sz="12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ru-RU" sz="12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Студент 5 курса стоматологического факультета, ЮУГМУ </a:t>
            </a:r>
            <a:endParaRPr sz="12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54" name="Коротин Матвей Сергеевич -  Студент 4 курса ЮУГМУ стоматологического факультета"/>
          <p:cNvSpPr txBox="1"/>
          <p:nvPr/>
        </p:nvSpPr>
        <p:spPr>
          <a:xfrm>
            <a:off x="6326182" y="5116904"/>
            <a:ext cx="2770718" cy="14006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algn="ctr">
              <a:lnSpc>
                <a:spcPct val="150000"/>
              </a:lnSpc>
              <a:defRPr sz="2400"/>
            </a:pPr>
            <a:br>
              <a:rPr sz="12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ru-RU" sz="12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Сооснователь, инженер, </a:t>
            </a:r>
            <a:br>
              <a:rPr lang="ru-RU" sz="12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sz="12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Студент</a:t>
            </a:r>
            <a:r>
              <a:rPr sz="12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ru-RU" sz="12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5</a:t>
            </a:r>
            <a:r>
              <a:rPr sz="12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sz="12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курса</a:t>
            </a:r>
            <a:r>
              <a:rPr sz="12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sz="12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стоматологического</a:t>
            </a:r>
            <a:r>
              <a:rPr sz="12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sz="12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факультета</a:t>
            </a:r>
            <a:r>
              <a:rPr lang="ru-RU" sz="12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ЮУГМУ </a:t>
            </a:r>
            <a:endParaRPr sz="12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0945BE85-F620-8110-253A-4DAA19B935C4}"/>
              </a:ext>
            </a:extLst>
          </p:cNvPr>
          <p:cNvGrpSpPr/>
          <p:nvPr/>
        </p:nvGrpSpPr>
        <p:grpSpPr>
          <a:xfrm>
            <a:off x="3415427" y="1422716"/>
            <a:ext cx="2598687" cy="3303876"/>
            <a:chOff x="3415427" y="1390556"/>
            <a:chExt cx="2598687" cy="3303876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72AFF96C-96A8-5768-1C2E-29009747A348}"/>
                </a:ext>
              </a:extLst>
            </p:cNvPr>
            <p:cNvSpPr/>
            <p:nvPr/>
          </p:nvSpPr>
          <p:spPr>
            <a:xfrm>
              <a:off x="3415427" y="1390556"/>
              <a:ext cx="2598687" cy="330387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56" name="вставленное-изображение.jpeg" descr="вставленное-изображение.jpe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30545" y="1600158"/>
              <a:ext cx="2368449" cy="2865059"/>
            </a:xfrm>
            <a:prstGeom prst="rect">
              <a:avLst/>
            </a:prstGeom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259" name="вставленное-изображение.tiff" descr="вставленное-изображение.tif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0618" y="1533229"/>
            <a:ext cx="2225952" cy="2998919"/>
          </a:xfrm>
          <a:prstGeom prst="rect">
            <a:avLst/>
          </a:prstGeom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Коротин Матвей Сергеевич -  Студент 4 курса ЮУГМУ стоматологического факультета">
            <a:extLst>
              <a:ext uri="{FF2B5EF4-FFF2-40B4-BE49-F238E27FC236}">
                <a16:creationId xmlns:a16="http://schemas.microsoft.com/office/drawing/2014/main" id="{64EC57B8-0EDC-B463-231C-3E39D902F507}"/>
              </a:ext>
            </a:extLst>
          </p:cNvPr>
          <p:cNvSpPr txBox="1"/>
          <p:nvPr/>
        </p:nvSpPr>
        <p:spPr>
          <a:xfrm>
            <a:off x="9388906" y="5389680"/>
            <a:ext cx="2599842" cy="14006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algn="ctr">
              <a:lnSpc>
                <a:spcPct val="150000"/>
              </a:lnSpc>
              <a:defRPr sz="2400"/>
            </a:pPr>
            <a:r>
              <a:rPr lang="ru-RU" sz="12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Технологический партнер Руководитель отдела по цифровой медицине и стоматологии                            ООО «Индустрия 4.0»</a:t>
            </a:r>
            <a:endParaRPr sz="12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1619582-EAA3-5CE1-8CB8-EFC75506BA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61252" y="1519472"/>
            <a:ext cx="2013716" cy="30224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BEA3173-16E9-BD54-1558-29BEBF38B57F}"/>
              </a:ext>
            </a:extLst>
          </p:cNvPr>
          <p:cNvSpPr/>
          <p:nvPr/>
        </p:nvSpPr>
        <p:spPr>
          <a:xfrm>
            <a:off x="470644" y="1422716"/>
            <a:ext cx="2598687" cy="330387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55" name="вставленное-изображение.tiff" descr="вставленное-изображение.tif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5464" y="1543001"/>
            <a:ext cx="2013577" cy="3022463"/>
          </a:xfrm>
          <a:prstGeom prst="rect">
            <a:avLst/>
          </a:prstGeom>
          <a:ln w="12700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Полилиния 9">
            <a:extLst>
              <a:ext uri="{FF2B5EF4-FFF2-40B4-BE49-F238E27FC236}">
                <a16:creationId xmlns:a16="http://schemas.microsoft.com/office/drawing/2014/main" id="{E51378DD-02DB-0A5B-CFD8-58BADD1C06ED}"/>
              </a:ext>
            </a:extLst>
          </p:cNvPr>
          <p:cNvSpPr/>
          <p:nvPr/>
        </p:nvSpPr>
        <p:spPr>
          <a:xfrm>
            <a:off x="9467612" y="-224779"/>
            <a:ext cx="2951747" cy="1229340"/>
          </a:xfrm>
          <a:custGeom>
            <a:avLst/>
            <a:gdLst>
              <a:gd name="connsiteX0" fmla="*/ 0 w 2951747"/>
              <a:gd name="connsiteY0" fmla="*/ 0 h 1229340"/>
              <a:gd name="connsiteX1" fmla="*/ 625642 w 2951747"/>
              <a:gd name="connsiteY1" fmla="*/ 1219200 h 1229340"/>
              <a:gd name="connsiteX2" fmla="*/ 2951747 w 2951747"/>
              <a:gd name="connsiteY2" fmla="*/ 577516 h 1229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1747" h="1229340">
                <a:moveTo>
                  <a:pt x="0" y="0"/>
                </a:moveTo>
                <a:cubicBezTo>
                  <a:pt x="66842" y="561473"/>
                  <a:pt x="133684" y="1122947"/>
                  <a:pt x="625642" y="1219200"/>
                </a:cubicBezTo>
                <a:cubicBezTo>
                  <a:pt x="1117600" y="1315453"/>
                  <a:pt x="2489200" y="697832"/>
                  <a:pt x="2951747" y="577516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олилиния 10">
            <a:extLst>
              <a:ext uri="{FF2B5EF4-FFF2-40B4-BE49-F238E27FC236}">
                <a16:creationId xmlns:a16="http://schemas.microsoft.com/office/drawing/2014/main" id="{205468AB-A6AC-B3E6-2034-E6EC168622A0}"/>
              </a:ext>
            </a:extLst>
          </p:cNvPr>
          <p:cNvSpPr/>
          <p:nvPr/>
        </p:nvSpPr>
        <p:spPr>
          <a:xfrm>
            <a:off x="9347296" y="-22400"/>
            <a:ext cx="2951747" cy="1229340"/>
          </a:xfrm>
          <a:custGeom>
            <a:avLst/>
            <a:gdLst>
              <a:gd name="connsiteX0" fmla="*/ 0 w 2951747"/>
              <a:gd name="connsiteY0" fmla="*/ 0 h 1229340"/>
              <a:gd name="connsiteX1" fmla="*/ 625642 w 2951747"/>
              <a:gd name="connsiteY1" fmla="*/ 1219200 h 1229340"/>
              <a:gd name="connsiteX2" fmla="*/ 2951747 w 2951747"/>
              <a:gd name="connsiteY2" fmla="*/ 577516 h 1229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1747" h="1229340">
                <a:moveTo>
                  <a:pt x="0" y="0"/>
                </a:moveTo>
                <a:cubicBezTo>
                  <a:pt x="66842" y="561473"/>
                  <a:pt x="133684" y="1122947"/>
                  <a:pt x="625642" y="1219200"/>
                </a:cubicBezTo>
                <a:cubicBezTo>
                  <a:pt x="1117600" y="1315453"/>
                  <a:pt x="2489200" y="697832"/>
                  <a:pt x="2951747" y="577516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олилиния 11">
            <a:extLst>
              <a:ext uri="{FF2B5EF4-FFF2-40B4-BE49-F238E27FC236}">
                <a16:creationId xmlns:a16="http://schemas.microsoft.com/office/drawing/2014/main" id="{929420F9-AA1C-A040-088C-04EB68663A3E}"/>
              </a:ext>
            </a:extLst>
          </p:cNvPr>
          <p:cNvSpPr/>
          <p:nvPr/>
        </p:nvSpPr>
        <p:spPr>
          <a:xfrm>
            <a:off x="9587928" y="-411289"/>
            <a:ext cx="2951747" cy="1229340"/>
          </a:xfrm>
          <a:custGeom>
            <a:avLst/>
            <a:gdLst>
              <a:gd name="connsiteX0" fmla="*/ 0 w 2951747"/>
              <a:gd name="connsiteY0" fmla="*/ 0 h 1229340"/>
              <a:gd name="connsiteX1" fmla="*/ 625642 w 2951747"/>
              <a:gd name="connsiteY1" fmla="*/ 1219200 h 1229340"/>
              <a:gd name="connsiteX2" fmla="*/ 2951747 w 2951747"/>
              <a:gd name="connsiteY2" fmla="*/ 577516 h 1229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1747" h="1229340">
                <a:moveTo>
                  <a:pt x="0" y="0"/>
                </a:moveTo>
                <a:cubicBezTo>
                  <a:pt x="66842" y="561473"/>
                  <a:pt x="133684" y="1122947"/>
                  <a:pt x="625642" y="1219200"/>
                </a:cubicBezTo>
                <a:cubicBezTo>
                  <a:pt x="1117600" y="1315453"/>
                  <a:pt x="2489200" y="697832"/>
                  <a:pt x="2951747" y="577516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олилиния 12">
            <a:extLst>
              <a:ext uri="{FF2B5EF4-FFF2-40B4-BE49-F238E27FC236}">
                <a16:creationId xmlns:a16="http://schemas.microsoft.com/office/drawing/2014/main" id="{00004B8C-3C0D-32C3-D351-68132F232D60}"/>
              </a:ext>
            </a:extLst>
          </p:cNvPr>
          <p:cNvSpPr/>
          <p:nvPr/>
        </p:nvSpPr>
        <p:spPr>
          <a:xfrm>
            <a:off x="9708244" y="-597799"/>
            <a:ext cx="2951747" cy="1229340"/>
          </a:xfrm>
          <a:custGeom>
            <a:avLst/>
            <a:gdLst>
              <a:gd name="connsiteX0" fmla="*/ 0 w 2951747"/>
              <a:gd name="connsiteY0" fmla="*/ 0 h 1229340"/>
              <a:gd name="connsiteX1" fmla="*/ 625642 w 2951747"/>
              <a:gd name="connsiteY1" fmla="*/ 1219200 h 1229340"/>
              <a:gd name="connsiteX2" fmla="*/ 2951747 w 2951747"/>
              <a:gd name="connsiteY2" fmla="*/ 577516 h 1229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1747" h="1229340">
                <a:moveTo>
                  <a:pt x="0" y="0"/>
                </a:moveTo>
                <a:cubicBezTo>
                  <a:pt x="66842" y="561473"/>
                  <a:pt x="133684" y="1122947"/>
                  <a:pt x="625642" y="1219200"/>
                </a:cubicBezTo>
                <a:cubicBezTo>
                  <a:pt x="1117600" y="1315453"/>
                  <a:pt x="2489200" y="697832"/>
                  <a:pt x="2951747" y="577516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олилиния 13">
            <a:extLst>
              <a:ext uri="{FF2B5EF4-FFF2-40B4-BE49-F238E27FC236}">
                <a16:creationId xmlns:a16="http://schemas.microsoft.com/office/drawing/2014/main" id="{57768654-60F4-D05D-0E39-7BE7B19330F1}"/>
              </a:ext>
            </a:extLst>
          </p:cNvPr>
          <p:cNvSpPr/>
          <p:nvPr/>
        </p:nvSpPr>
        <p:spPr>
          <a:xfrm>
            <a:off x="9828560" y="-784309"/>
            <a:ext cx="2951747" cy="1229340"/>
          </a:xfrm>
          <a:custGeom>
            <a:avLst/>
            <a:gdLst>
              <a:gd name="connsiteX0" fmla="*/ 0 w 2951747"/>
              <a:gd name="connsiteY0" fmla="*/ 0 h 1229340"/>
              <a:gd name="connsiteX1" fmla="*/ 625642 w 2951747"/>
              <a:gd name="connsiteY1" fmla="*/ 1219200 h 1229340"/>
              <a:gd name="connsiteX2" fmla="*/ 2951747 w 2951747"/>
              <a:gd name="connsiteY2" fmla="*/ 577516 h 1229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1747" h="1229340">
                <a:moveTo>
                  <a:pt x="0" y="0"/>
                </a:moveTo>
                <a:cubicBezTo>
                  <a:pt x="66842" y="561473"/>
                  <a:pt x="133684" y="1122947"/>
                  <a:pt x="625642" y="1219200"/>
                </a:cubicBezTo>
                <a:cubicBezTo>
                  <a:pt x="1117600" y="1315453"/>
                  <a:pt x="2489200" y="697832"/>
                  <a:pt x="2951747" y="577516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олилиния 14">
            <a:extLst>
              <a:ext uri="{FF2B5EF4-FFF2-40B4-BE49-F238E27FC236}">
                <a16:creationId xmlns:a16="http://schemas.microsoft.com/office/drawing/2014/main" id="{742ACFB0-F9A5-239B-DF7D-EA4706CA33F7}"/>
              </a:ext>
            </a:extLst>
          </p:cNvPr>
          <p:cNvSpPr/>
          <p:nvPr/>
        </p:nvSpPr>
        <p:spPr>
          <a:xfrm>
            <a:off x="9948876" y="-982430"/>
            <a:ext cx="2951747" cy="1229340"/>
          </a:xfrm>
          <a:custGeom>
            <a:avLst/>
            <a:gdLst>
              <a:gd name="connsiteX0" fmla="*/ 0 w 2951747"/>
              <a:gd name="connsiteY0" fmla="*/ 0 h 1229340"/>
              <a:gd name="connsiteX1" fmla="*/ 625642 w 2951747"/>
              <a:gd name="connsiteY1" fmla="*/ 1219200 h 1229340"/>
              <a:gd name="connsiteX2" fmla="*/ 2951747 w 2951747"/>
              <a:gd name="connsiteY2" fmla="*/ 577516 h 1229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1747" h="1229340">
                <a:moveTo>
                  <a:pt x="0" y="0"/>
                </a:moveTo>
                <a:cubicBezTo>
                  <a:pt x="66842" y="561473"/>
                  <a:pt x="133684" y="1122947"/>
                  <a:pt x="625642" y="1219200"/>
                </a:cubicBezTo>
                <a:cubicBezTo>
                  <a:pt x="1117600" y="1315453"/>
                  <a:pt x="2489200" y="697832"/>
                  <a:pt x="2951747" y="577516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олилиния 15">
            <a:extLst>
              <a:ext uri="{FF2B5EF4-FFF2-40B4-BE49-F238E27FC236}">
                <a16:creationId xmlns:a16="http://schemas.microsoft.com/office/drawing/2014/main" id="{94DF482A-3FAE-DDA3-864A-53B9BB911C99}"/>
              </a:ext>
            </a:extLst>
          </p:cNvPr>
          <p:cNvSpPr/>
          <p:nvPr/>
        </p:nvSpPr>
        <p:spPr>
          <a:xfrm rot="10554400">
            <a:off x="-2004117" y="6467255"/>
            <a:ext cx="2951747" cy="1229340"/>
          </a:xfrm>
          <a:custGeom>
            <a:avLst/>
            <a:gdLst>
              <a:gd name="connsiteX0" fmla="*/ 0 w 2951747"/>
              <a:gd name="connsiteY0" fmla="*/ 0 h 1229340"/>
              <a:gd name="connsiteX1" fmla="*/ 625642 w 2951747"/>
              <a:gd name="connsiteY1" fmla="*/ 1219200 h 1229340"/>
              <a:gd name="connsiteX2" fmla="*/ 2951747 w 2951747"/>
              <a:gd name="connsiteY2" fmla="*/ 577516 h 1229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1747" h="1229340">
                <a:moveTo>
                  <a:pt x="0" y="0"/>
                </a:moveTo>
                <a:cubicBezTo>
                  <a:pt x="66842" y="561473"/>
                  <a:pt x="133684" y="1122947"/>
                  <a:pt x="625642" y="1219200"/>
                </a:cubicBezTo>
                <a:cubicBezTo>
                  <a:pt x="1117600" y="1315453"/>
                  <a:pt x="2489200" y="697832"/>
                  <a:pt x="2951747" y="577516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олилиния 16">
            <a:extLst>
              <a:ext uri="{FF2B5EF4-FFF2-40B4-BE49-F238E27FC236}">
                <a16:creationId xmlns:a16="http://schemas.microsoft.com/office/drawing/2014/main" id="{04A19866-36B1-609E-5514-311C1335EDB2}"/>
              </a:ext>
            </a:extLst>
          </p:cNvPr>
          <p:cNvSpPr/>
          <p:nvPr/>
        </p:nvSpPr>
        <p:spPr>
          <a:xfrm rot="10554400">
            <a:off x="-2080258" y="6618275"/>
            <a:ext cx="2951747" cy="1229340"/>
          </a:xfrm>
          <a:custGeom>
            <a:avLst/>
            <a:gdLst>
              <a:gd name="connsiteX0" fmla="*/ 0 w 2951747"/>
              <a:gd name="connsiteY0" fmla="*/ 0 h 1229340"/>
              <a:gd name="connsiteX1" fmla="*/ 625642 w 2951747"/>
              <a:gd name="connsiteY1" fmla="*/ 1219200 h 1229340"/>
              <a:gd name="connsiteX2" fmla="*/ 2951747 w 2951747"/>
              <a:gd name="connsiteY2" fmla="*/ 577516 h 1229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1747" h="1229340">
                <a:moveTo>
                  <a:pt x="0" y="0"/>
                </a:moveTo>
                <a:cubicBezTo>
                  <a:pt x="66842" y="561473"/>
                  <a:pt x="133684" y="1122947"/>
                  <a:pt x="625642" y="1219200"/>
                </a:cubicBezTo>
                <a:cubicBezTo>
                  <a:pt x="1117600" y="1315453"/>
                  <a:pt x="2489200" y="697832"/>
                  <a:pt x="2951747" y="577516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олилиния 17">
            <a:extLst>
              <a:ext uri="{FF2B5EF4-FFF2-40B4-BE49-F238E27FC236}">
                <a16:creationId xmlns:a16="http://schemas.microsoft.com/office/drawing/2014/main" id="{EC3F9B9B-5F72-F713-EAC6-ADC554438D90}"/>
              </a:ext>
            </a:extLst>
          </p:cNvPr>
          <p:cNvSpPr/>
          <p:nvPr/>
        </p:nvSpPr>
        <p:spPr>
          <a:xfrm rot="10554400">
            <a:off x="-2174813" y="6814473"/>
            <a:ext cx="2951747" cy="1229340"/>
          </a:xfrm>
          <a:custGeom>
            <a:avLst/>
            <a:gdLst>
              <a:gd name="connsiteX0" fmla="*/ 0 w 2951747"/>
              <a:gd name="connsiteY0" fmla="*/ 0 h 1229340"/>
              <a:gd name="connsiteX1" fmla="*/ 625642 w 2951747"/>
              <a:gd name="connsiteY1" fmla="*/ 1219200 h 1229340"/>
              <a:gd name="connsiteX2" fmla="*/ 2951747 w 2951747"/>
              <a:gd name="connsiteY2" fmla="*/ 577516 h 1229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1747" h="1229340">
                <a:moveTo>
                  <a:pt x="0" y="0"/>
                </a:moveTo>
                <a:cubicBezTo>
                  <a:pt x="66842" y="561473"/>
                  <a:pt x="133684" y="1122947"/>
                  <a:pt x="625642" y="1219200"/>
                </a:cubicBezTo>
                <a:cubicBezTo>
                  <a:pt x="1117600" y="1315453"/>
                  <a:pt x="2489200" y="697832"/>
                  <a:pt x="2951747" y="577516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6252EA-6181-C180-C521-1C603D0229A8}"/>
              </a:ext>
            </a:extLst>
          </p:cNvPr>
          <p:cNvSpPr txBox="1"/>
          <p:nvPr/>
        </p:nvSpPr>
        <p:spPr>
          <a:xfrm>
            <a:off x="3157318" y="4947628"/>
            <a:ext cx="313797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 err="1">
                <a:solidFill>
                  <a:srgbClr val="1D2085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Роор</a:t>
            </a:r>
            <a:r>
              <a:rPr lang="ru-RU" sz="1600" b="1" dirty="0">
                <a:solidFill>
                  <a:srgbClr val="1D2085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Богдан Александрович </a:t>
            </a:r>
            <a:endParaRPr lang="ru-RU" sz="16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7B252C0-3854-5178-E1F0-9DB3257534D9}"/>
              </a:ext>
            </a:extLst>
          </p:cNvPr>
          <p:cNvSpPr txBox="1"/>
          <p:nvPr/>
        </p:nvSpPr>
        <p:spPr>
          <a:xfrm>
            <a:off x="6326182" y="4947628"/>
            <a:ext cx="304931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 err="1">
                <a:solidFill>
                  <a:srgbClr val="1D2085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Коротин</a:t>
            </a:r>
            <a:r>
              <a:rPr lang="ru-RU" sz="1600" b="1" dirty="0">
                <a:solidFill>
                  <a:srgbClr val="1D2085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Матвей Сергеевич</a:t>
            </a:r>
            <a:endParaRPr lang="ru-RU" sz="16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4C8DB87-D1A6-F374-A7DA-C4A4894C4E59}"/>
              </a:ext>
            </a:extLst>
          </p:cNvPr>
          <p:cNvSpPr txBox="1"/>
          <p:nvPr/>
        </p:nvSpPr>
        <p:spPr>
          <a:xfrm>
            <a:off x="131448" y="4947628"/>
            <a:ext cx="313797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1D2085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Нуриева Наталья Сергеевна</a:t>
            </a:r>
            <a:endParaRPr lang="ru-RU" sz="16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A0B78E0-C857-97E2-67DA-F45CD56643A8}"/>
              </a:ext>
            </a:extLst>
          </p:cNvPr>
          <p:cNvSpPr txBox="1"/>
          <p:nvPr/>
        </p:nvSpPr>
        <p:spPr>
          <a:xfrm>
            <a:off x="9240410" y="4824517"/>
            <a:ext cx="289683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1D2085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Голобородько Иван Сергеевич</a:t>
            </a:r>
            <a:endParaRPr lang="ru-RU" sz="1600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58B2C2B-C6AC-E538-3824-BDE4CA753F2F}"/>
              </a:ext>
            </a:extLst>
          </p:cNvPr>
          <p:cNvSpPr/>
          <p:nvPr/>
        </p:nvSpPr>
        <p:spPr>
          <a:xfrm>
            <a:off x="6294782" y="1309560"/>
            <a:ext cx="2598687" cy="330387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9B54F"/>
              </a:solidFill>
            </a:endParaRPr>
          </a:p>
        </p:txBody>
      </p:sp>
      <p:sp>
        <p:nvSpPr>
          <p:cNvPr id="247" name="Контактная информация"/>
          <p:cNvSpPr txBox="1">
            <a:spLocks noGrp="1"/>
          </p:cNvSpPr>
          <p:nvPr>
            <p:ph type="title"/>
          </p:nvPr>
        </p:nvSpPr>
        <p:spPr>
          <a:xfrm>
            <a:off x="4428040" y="184109"/>
            <a:ext cx="2951747" cy="716582"/>
          </a:xfrm>
          <a:prstGeom prst="rect">
            <a:avLst/>
          </a:prstGeom>
        </p:spPr>
        <p:txBody>
          <a:bodyPr>
            <a:noAutofit/>
          </a:bodyPr>
          <a:lstStyle>
            <a:lvl1pPr defTabSz="2389572">
              <a:defRPr sz="8330" spc="-166"/>
            </a:lvl1pPr>
          </a:lstStyle>
          <a:p>
            <a:r>
              <a:rPr lang="ru-RU" sz="4400" b="1" dirty="0">
                <a:solidFill>
                  <a:schemeClr val="accent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Контакты</a:t>
            </a:r>
            <a:r>
              <a:rPr lang="ru-RU" sz="4400" dirty="0">
                <a:solidFill>
                  <a:schemeClr val="accent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endParaRPr sz="4400" dirty="0">
              <a:solidFill>
                <a:schemeClr val="accent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53" name="Роор Богдан Александрович -  Студент 4 курса ЮУГМУ стоматологического факультета"/>
          <p:cNvSpPr txBox="1"/>
          <p:nvPr/>
        </p:nvSpPr>
        <p:spPr>
          <a:xfrm>
            <a:off x="499949" y="4803436"/>
            <a:ext cx="2483567" cy="9746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>
              <a:defRPr sz="2400"/>
            </a:pPr>
            <a:r>
              <a:rPr b="1" dirty="0" err="1">
                <a:solidFill>
                  <a:schemeClr val="accent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Роор</a:t>
            </a:r>
            <a:r>
              <a:rPr b="1" dirty="0">
                <a:solidFill>
                  <a:schemeClr val="accent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b="1" dirty="0" err="1">
                <a:solidFill>
                  <a:schemeClr val="accent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Богдан</a:t>
            </a:r>
            <a:r>
              <a:rPr b="1" dirty="0">
                <a:solidFill>
                  <a:schemeClr val="accent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b="1" dirty="0" err="1">
                <a:solidFill>
                  <a:schemeClr val="accent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Александрович</a:t>
            </a:r>
            <a:r>
              <a:rPr b="1" dirty="0">
                <a:solidFill>
                  <a:schemeClr val="accent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 </a:t>
            </a:r>
            <a:br>
              <a:rPr sz="12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endParaRPr sz="12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54" name="Коротин Матвей Сергеевич -  Студент 4 курса ЮУГМУ стоматологического факультета"/>
          <p:cNvSpPr txBox="1"/>
          <p:nvPr/>
        </p:nvSpPr>
        <p:spPr>
          <a:xfrm>
            <a:off x="6326262" y="4803436"/>
            <a:ext cx="2598686" cy="9746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>
              <a:defRPr sz="2400"/>
            </a:pPr>
            <a:r>
              <a:rPr sz="2400" b="1" dirty="0" err="1">
                <a:solidFill>
                  <a:schemeClr val="accent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Коротин</a:t>
            </a:r>
            <a:r>
              <a:rPr sz="2400" b="1" dirty="0">
                <a:solidFill>
                  <a:schemeClr val="accent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sz="2400" b="1" dirty="0" err="1">
                <a:solidFill>
                  <a:schemeClr val="accent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Матвей</a:t>
            </a:r>
            <a:r>
              <a:rPr sz="2400" b="1" dirty="0">
                <a:solidFill>
                  <a:schemeClr val="accent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sz="2400" b="1" dirty="0" err="1">
                <a:solidFill>
                  <a:schemeClr val="accent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Сергеевич</a:t>
            </a:r>
            <a:r>
              <a:rPr sz="2400" b="1" dirty="0">
                <a:solidFill>
                  <a:schemeClr val="accent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 </a:t>
            </a:r>
            <a:br>
              <a:rPr sz="12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endParaRPr sz="12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259" name="вставленное-изображение.tiff" descr="вставленное-изображение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1149" y="1469078"/>
            <a:ext cx="2225952" cy="2998919"/>
          </a:xfrm>
          <a:prstGeom prst="rect">
            <a:avLst/>
          </a:prstGeom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Полилиния 9">
            <a:extLst>
              <a:ext uri="{FF2B5EF4-FFF2-40B4-BE49-F238E27FC236}">
                <a16:creationId xmlns:a16="http://schemas.microsoft.com/office/drawing/2014/main" id="{E51378DD-02DB-0A5B-CFD8-58BADD1C06ED}"/>
              </a:ext>
            </a:extLst>
          </p:cNvPr>
          <p:cNvSpPr/>
          <p:nvPr/>
        </p:nvSpPr>
        <p:spPr>
          <a:xfrm>
            <a:off x="9467612" y="-224779"/>
            <a:ext cx="2951747" cy="1229340"/>
          </a:xfrm>
          <a:custGeom>
            <a:avLst/>
            <a:gdLst>
              <a:gd name="connsiteX0" fmla="*/ 0 w 2951747"/>
              <a:gd name="connsiteY0" fmla="*/ 0 h 1229340"/>
              <a:gd name="connsiteX1" fmla="*/ 625642 w 2951747"/>
              <a:gd name="connsiteY1" fmla="*/ 1219200 h 1229340"/>
              <a:gd name="connsiteX2" fmla="*/ 2951747 w 2951747"/>
              <a:gd name="connsiteY2" fmla="*/ 577516 h 1229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1747" h="1229340">
                <a:moveTo>
                  <a:pt x="0" y="0"/>
                </a:moveTo>
                <a:cubicBezTo>
                  <a:pt x="66842" y="561473"/>
                  <a:pt x="133684" y="1122947"/>
                  <a:pt x="625642" y="1219200"/>
                </a:cubicBezTo>
                <a:cubicBezTo>
                  <a:pt x="1117600" y="1315453"/>
                  <a:pt x="2489200" y="697832"/>
                  <a:pt x="2951747" y="577516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олилиния 10">
            <a:extLst>
              <a:ext uri="{FF2B5EF4-FFF2-40B4-BE49-F238E27FC236}">
                <a16:creationId xmlns:a16="http://schemas.microsoft.com/office/drawing/2014/main" id="{205468AB-A6AC-B3E6-2034-E6EC168622A0}"/>
              </a:ext>
            </a:extLst>
          </p:cNvPr>
          <p:cNvSpPr/>
          <p:nvPr/>
        </p:nvSpPr>
        <p:spPr>
          <a:xfrm>
            <a:off x="9347296" y="-22400"/>
            <a:ext cx="2951747" cy="1229340"/>
          </a:xfrm>
          <a:custGeom>
            <a:avLst/>
            <a:gdLst>
              <a:gd name="connsiteX0" fmla="*/ 0 w 2951747"/>
              <a:gd name="connsiteY0" fmla="*/ 0 h 1229340"/>
              <a:gd name="connsiteX1" fmla="*/ 625642 w 2951747"/>
              <a:gd name="connsiteY1" fmla="*/ 1219200 h 1229340"/>
              <a:gd name="connsiteX2" fmla="*/ 2951747 w 2951747"/>
              <a:gd name="connsiteY2" fmla="*/ 577516 h 1229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1747" h="1229340">
                <a:moveTo>
                  <a:pt x="0" y="0"/>
                </a:moveTo>
                <a:cubicBezTo>
                  <a:pt x="66842" y="561473"/>
                  <a:pt x="133684" y="1122947"/>
                  <a:pt x="625642" y="1219200"/>
                </a:cubicBezTo>
                <a:cubicBezTo>
                  <a:pt x="1117600" y="1315453"/>
                  <a:pt x="2489200" y="697832"/>
                  <a:pt x="2951747" y="577516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олилиния 11">
            <a:extLst>
              <a:ext uri="{FF2B5EF4-FFF2-40B4-BE49-F238E27FC236}">
                <a16:creationId xmlns:a16="http://schemas.microsoft.com/office/drawing/2014/main" id="{929420F9-AA1C-A040-088C-04EB68663A3E}"/>
              </a:ext>
            </a:extLst>
          </p:cNvPr>
          <p:cNvSpPr/>
          <p:nvPr/>
        </p:nvSpPr>
        <p:spPr>
          <a:xfrm>
            <a:off x="9587928" y="-411289"/>
            <a:ext cx="2951747" cy="1229340"/>
          </a:xfrm>
          <a:custGeom>
            <a:avLst/>
            <a:gdLst>
              <a:gd name="connsiteX0" fmla="*/ 0 w 2951747"/>
              <a:gd name="connsiteY0" fmla="*/ 0 h 1229340"/>
              <a:gd name="connsiteX1" fmla="*/ 625642 w 2951747"/>
              <a:gd name="connsiteY1" fmla="*/ 1219200 h 1229340"/>
              <a:gd name="connsiteX2" fmla="*/ 2951747 w 2951747"/>
              <a:gd name="connsiteY2" fmla="*/ 577516 h 1229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1747" h="1229340">
                <a:moveTo>
                  <a:pt x="0" y="0"/>
                </a:moveTo>
                <a:cubicBezTo>
                  <a:pt x="66842" y="561473"/>
                  <a:pt x="133684" y="1122947"/>
                  <a:pt x="625642" y="1219200"/>
                </a:cubicBezTo>
                <a:cubicBezTo>
                  <a:pt x="1117600" y="1315453"/>
                  <a:pt x="2489200" y="697832"/>
                  <a:pt x="2951747" y="577516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олилиния 12">
            <a:extLst>
              <a:ext uri="{FF2B5EF4-FFF2-40B4-BE49-F238E27FC236}">
                <a16:creationId xmlns:a16="http://schemas.microsoft.com/office/drawing/2014/main" id="{00004B8C-3C0D-32C3-D351-68132F232D60}"/>
              </a:ext>
            </a:extLst>
          </p:cNvPr>
          <p:cNvSpPr/>
          <p:nvPr/>
        </p:nvSpPr>
        <p:spPr>
          <a:xfrm>
            <a:off x="9708244" y="-597799"/>
            <a:ext cx="2951747" cy="1229340"/>
          </a:xfrm>
          <a:custGeom>
            <a:avLst/>
            <a:gdLst>
              <a:gd name="connsiteX0" fmla="*/ 0 w 2951747"/>
              <a:gd name="connsiteY0" fmla="*/ 0 h 1229340"/>
              <a:gd name="connsiteX1" fmla="*/ 625642 w 2951747"/>
              <a:gd name="connsiteY1" fmla="*/ 1219200 h 1229340"/>
              <a:gd name="connsiteX2" fmla="*/ 2951747 w 2951747"/>
              <a:gd name="connsiteY2" fmla="*/ 577516 h 1229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1747" h="1229340">
                <a:moveTo>
                  <a:pt x="0" y="0"/>
                </a:moveTo>
                <a:cubicBezTo>
                  <a:pt x="66842" y="561473"/>
                  <a:pt x="133684" y="1122947"/>
                  <a:pt x="625642" y="1219200"/>
                </a:cubicBezTo>
                <a:cubicBezTo>
                  <a:pt x="1117600" y="1315453"/>
                  <a:pt x="2489200" y="697832"/>
                  <a:pt x="2951747" y="577516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олилиния 13">
            <a:extLst>
              <a:ext uri="{FF2B5EF4-FFF2-40B4-BE49-F238E27FC236}">
                <a16:creationId xmlns:a16="http://schemas.microsoft.com/office/drawing/2014/main" id="{57768654-60F4-D05D-0E39-7BE7B19330F1}"/>
              </a:ext>
            </a:extLst>
          </p:cNvPr>
          <p:cNvSpPr/>
          <p:nvPr/>
        </p:nvSpPr>
        <p:spPr>
          <a:xfrm>
            <a:off x="9828560" y="-784309"/>
            <a:ext cx="2951747" cy="1229340"/>
          </a:xfrm>
          <a:custGeom>
            <a:avLst/>
            <a:gdLst>
              <a:gd name="connsiteX0" fmla="*/ 0 w 2951747"/>
              <a:gd name="connsiteY0" fmla="*/ 0 h 1229340"/>
              <a:gd name="connsiteX1" fmla="*/ 625642 w 2951747"/>
              <a:gd name="connsiteY1" fmla="*/ 1219200 h 1229340"/>
              <a:gd name="connsiteX2" fmla="*/ 2951747 w 2951747"/>
              <a:gd name="connsiteY2" fmla="*/ 577516 h 1229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1747" h="1229340">
                <a:moveTo>
                  <a:pt x="0" y="0"/>
                </a:moveTo>
                <a:cubicBezTo>
                  <a:pt x="66842" y="561473"/>
                  <a:pt x="133684" y="1122947"/>
                  <a:pt x="625642" y="1219200"/>
                </a:cubicBezTo>
                <a:cubicBezTo>
                  <a:pt x="1117600" y="1315453"/>
                  <a:pt x="2489200" y="697832"/>
                  <a:pt x="2951747" y="577516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олилиния 14">
            <a:extLst>
              <a:ext uri="{FF2B5EF4-FFF2-40B4-BE49-F238E27FC236}">
                <a16:creationId xmlns:a16="http://schemas.microsoft.com/office/drawing/2014/main" id="{742ACFB0-F9A5-239B-DF7D-EA4706CA33F7}"/>
              </a:ext>
            </a:extLst>
          </p:cNvPr>
          <p:cNvSpPr/>
          <p:nvPr/>
        </p:nvSpPr>
        <p:spPr>
          <a:xfrm>
            <a:off x="9948876" y="-982430"/>
            <a:ext cx="2951747" cy="1229340"/>
          </a:xfrm>
          <a:custGeom>
            <a:avLst/>
            <a:gdLst>
              <a:gd name="connsiteX0" fmla="*/ 0 w 2951747"/>
              <a:gd name="connsiteY0" fmla="*/ 0 h 1229340"/>
              <a:gd name="connsiteX1" fmla="*/ 625642 w 2951747"/>
              <a:gd name="connsiteY1" fmla="*/ 1219200 h 1229340"/>
              <a:gd name="connsiteX2" fmla="*/ 2951747 w 2951747"/>
              <a:gd name="connsiteY2" fmla="*/ 577516 h 1229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1747" h="1229340">
                <a:moveTo>
                  <a:pt x="0" y="0"/>
                </a:moveTo>
                <a:cubicBezTo>
                  <a:pt x="66842" y="561473"/>
                  <a:pt x="133684" y="1122947"/>
                  <a:pt x="625642" y="1219200"/>
                </a:cubicBezTo>
                <a:cubicBezTo>
                  <a:pt x="1117600" y="1315453"/>
                  <a:pt x="2489200" y="697832"/>
                  <a:pt x="2951747" y="577516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олилиния 15">
            <a:extLst>
              <a:ext uri="{FF2B5EF4-FFF2-40B4-BE49-F238E27FC236}">
                <a16:creationId xmlns:a16="http://schemas.microsoft.com/office/drawing/2014/main" id="{94DF482A-3FAE-DDA3-864A-53B9BB911C99}"/>
              </a:ext>
            </a:extLst>
          </p:cNvPr>
          <p:cNvSpPr/>
          <p:nvPr/>
        </p:nvSpPr>
        <p:spPr>
          <a:xfrm rot="10554400">
            <a:off x="-2004117" y="6467255"/>
            <a:ext cx="2951747" cy="1229340"/>
          </a:xfrm>
          <a:custGeom>
            <a:avLst/>
            <a:gdLst>
              <a:gd name="connsiteX0" fmla="*/ 0 w 2951747"/>
              <a:gd name="connsiteY0" fmla="*/ 0 h 1229340"/>
              <a:gd name="connsiteX1" fmla="*/ 625642 w 2951747"/>
              <a:gd name="connsiteY1" fmla="*/ 1219200 h 1229340"/>
              <a:gd name="connsiteX2" fmla="*/ 2951747 w 2951747"/>
              <a:gd name="connsiteY2" fmla="*/ 577516 h 1229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1747" h="1229340">
                <a:moveTo>
                  <a:pt x="0" y="0"/>
                </a:moveTo>
                <a:cubicBezTo>
                  <a:pt x="66842" y="561473"/>
                  <a:pt x="133684" y="1122947"/>
                  <a:pt x="625642" y="1219200"/>
                </a:cubicBezTo>
                <a:cubicBezTo>
                  <a:pt x="1117600" y="1315453"/>
                  <a:pt x="2489200" y="697832"/>
                  <a:pt x="2951747" y="577516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олилиния 16">
            <a:extLst>
              <a:ext uri="{FF2B5EF4-FFF2-40B4-BE49-F238E27FC236}">
                <a16:creationId xmlns:a16="http://schemas.microsoft.com/office/drawing/2014/main" id="{04A19866-36B1-609E-5514-311C1335EDB2}"/>
              </a:ext>
            </a:extLst>
          </p:cNvPr>
          <p:cNvSpPr/>
          <p:nvPr/>
        </p:nvSpPr>
        <p:spPr>
          <a:xfrm rot="10554400">
            <a:off x="-2080258" y="6618275"/>
            <a:ext cx="2951747" cy="1229340"/>
          </a:xfrm>
          <a:custGeom>
            <a:avLst/>
            <a:gdLst>
              <a:gd name="connsiteX0" fmla="*/ 0 w 2951747"/>
              <a:gd name="connsiteY0" fmla="*/ 0 h 1229340"/>
              <a:gd name="connsiteX1" fmla="*/ 625642 w 2951747"/>
              <a:gd name="connsiteY1" fmla="*/ 1219200 h 1229340"/>
              <a:gd name="connsiteX2" fmla="*/ 2951747 w 2951747"/>
              <a:gd name="connsiteY2" fmla="*/ 577516 h 1229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1747" h="1229340">
                <a:moveTo>
                  <a:pt x="0" y="0"/>
                </a:moveTo>
                <a:cubicBezTo>
                  <a:pt x="66842" y="561473"/>
                  <a:pt x="133684" y="1122947"/>
                  <a:pt x="625642" y="1219200"/>
                </a:cubicBezTo>
                <a:cubicBezTo>
                  <a:pt x="1117600" y="1315453"/>
                  <a:pt x="2489200" y="697832"/>
                  <a:pt x="2951747" y="577516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олилиния 17">
            <a:extLst>
              <a:ext uri="{FF2B5EF4-FFF2-40B4-BE49-F238E27FC236}">
                <a16:creationId xmlns:a16="http://schemas.microsoft.com/office/drawing/2014/main" id="{EC3F9B9B-5F72-F713-EAC6-ADC554438D90}"/>
              </a:ext>
            </a:extLst>
          </p:cNvPr>
          <p:cNvSpPr/>
          <p:nvPr/>
        </p:nvSpPr>
        <p:spPr>
          <a:xfrm rot="10554400">
            <a:off x="-2174813" y="6814473"/>
            <a:ext cx="2951747" cy="1229340"/>
          </a:xfrm>
          <a:custGeom>
            <a:avLst/>
            <a:gdLst>
              <a:gd name="connsiteX0" fmla="*/ 0 w 2951747"/>
              <a:gd name="connsiteY0" fmla="*/ 0 h 1229340"/>
              <a:gd name="connsiteX1" fmla="*/ 625642 w 2951747"/>
              <a:gd name="connsiteY1" fmla="*/ 1219200 h 1229340"/>
              <a:gd name="connsiteX2" fmla="*/ 2951747 w 2951747"/>
              <a:gd name="connsiteY2" fmla="*/ 577516 h 1229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1747" h="1229340">
                <a:moveTo>
                  <a:pt x="0" y="0"/>
                </a:moveTo>
                <a:cubicBezTo>
                  <a:pt x="66842" y="561473"/>
                  <a:pt x="133684" y="1122947"/>
                  <a:pt x="625642" y="1219200"/>
                </a:cubicBezTo>
                <a:cubicBezTo>
                  <a:pt x="1117600" y="1315453"/>
                  <a:pt x="2489200" y="697832"/>
                  <a:pt x="2951747" y="577516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C676E34-B148-38AB-FBB1-90559B1CD1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7766" y="2255850"/>
            <a:ext cx="1158886" cy="119935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3CA76CC-D183-4363-99BB-F683E4F2B074}"/>
              </a:ext>
            </a:extLst>
          </p:cNvPr>
          <p:cNvSpPr txBox="1"/>
          <p:nvPr/>
        </p:nvSpPr>
        <p:spPr>
          <a:xfrm>
            <a:off x="3248661" y="1554907"/>
            <a:ext cx="20370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Telegram</a:t>
            </a: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endParaRPr lang="ru-RU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BF4F9D3-7645-5AAC-C77D-5798C23BA666}"/>
              </a:ext>
            </a:extLst>
          </p:cNvPr>
          <p:cNvSpPr txBox="1"/>
          <p:nvPr/>
        </p:nvSpPr>
        <p:spPr>
          <a:xfrm>
            <a:off x="9134967" y="1519162"/>
            <a:ext cx="20370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1D2085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Telegram</a:t>
            </a: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endParaRPr lang="ru-RU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7F2926F-82D2-34B2-A6A5-DC858FBBA5B4}"/>
              </a:ext>
            </a:extLst>
          </p:cNvPr>
          <p:cNvSpPr txBox="1"/>
          <p:nvPr/>
        </p:nvSpPr>
        <p:spPr>
          <a:xfrm>
            <a:off x="3248661" y="3429000"/>
            <a:ext cx="2690160" cy="13137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Email</a:t>
            </a:r>
            <a:br>
              <a:rPr lang="ru-RU" sz="32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US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Roor_01@mail.ru</a:t>
            </a:r>
            <a:r>
              <a:rPr lang="en-US" sz="1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endParaRPr lang="ru-RU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59C5535-D73F-2578-A07C-030BAC85F852}"/>
              </a:ext>
            </a:extLst>
          </p:cNvPr>
          <p:cNvSpPr txBox="1"/>
          <p:nvPr/>
        </p:nvSpPr>
        <p:spPr>
          <a:xfrm>
            <a:off x="9093364" y="3485746"/>
            <a:ext cx="13227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1D2085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Email</a:t>
            </a:r>
            <a:r>
              <a:rPr lang="en-US" dirty="0">
                <a:solidFill>
                  <a:srgbClr val="F9B54F"/>
                </a:solidFill>
              </a:rPr>
              <a:t> </a:t>
            </a:r>
            <a:endParaRPr lang="ru-RU" dirty="0">
              <a:solidFill>
                <a:srgbClr val="F9B54F"/>
              </a:solidFill>
            </a:endParaRP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F396698B-6388-BEAD-2A6B-5DB735830D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49780" y="2224587"/>
            <a:ext cx="1161335" cy="1199355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8A102642-5B33-92A0-0334-B900C9114162}"/>
              </a:ext>
            </a:extLst>
          </p:cNvPr>
          <p:cNvSpPr txBox="1"/>
          <p:nvPr/>
        </p:nvSpPr>
        <p:spPr>
          <a:xfrm>
            <a:off x="9093364" y="4324543"/>
            <a:ext cx="25986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1D2085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</a:t>
            </a:r>
            <a:r>
              <a:rPr lang="ru-RU" sz="2400" b="1" dirty="0" err="1">
                <a:solidFill>
                  <a:srgbClr val="1D2085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ttkrtn@mail.ru</a:t>
            </a:r>
            <a:endParaRPr lang="ru-RU" sz="2400" b="1" dirty="0">
              <a:solidFill>
                <a:srgbClr val="1D2085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4A788F33-095B-5489-0ABF-4C2CAEE419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01560" y="5648022"/>
            <a:ext cx="1078121" cy="1078121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B8F6E18-C7F3-7EFA-4991-1CD2CB858FF5}"/>
              </a:ext>
            </a:extLst>
          </p:cNvPr>
          <p:cNvSpPr txBox="1"/>
          <p:nvPr/>
        </p:nvSpPr>
        <p:spPr>
          <a:xfrm>
            <a:off x="5577075" y="5995245"/>
            <a:ext cx="25619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«Университет 20.35»</a:t>
            </a:r>
            <a:endParaRPr lang="ru-RU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80C0CE0A-D1B0-6C1C-2DA3-C917F6D89344}"/>
              </a:ext>
            </a:extLst>
          </p:cNvPr>
          <p:cNvGrpSpPr/>
          <p:nvPr/>
        </p:nvGrpSpPr>
        <p:grpSpPr>
          <a:xfrm>
            <a:off x="408476" y="1348540"/>
            <a:ext cx="2598687" cy="3303876"/>
            <a:chOff x="3415427" y="1390556"/>
            <a:chExt cx="2598687" cy="3303876"/>
          </a:xfrm>
        </p:grpSpPr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EBC48D1D-65D5-3144-FCC9-09DAB08D5811}"/>
                </a:ext>
              </a:extLst>
            </p:cNvPr>
            <p:cNvSpPr/>
            <p:nvPr/>
          </p:nvSpPr>
          <p:spPr>
            <a:xfrm>
              <a:off x="3415427" y="1390556"/>
              <a:ext cx="2598687" cy="330387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1" name="вставленное-изображение.jpeg" descr="вставленное-изображение.jpeg">
              <a:extLst>
                <a:ext uri="{FF2B5EF4-FFF2-40B4-BE49-F238E27FC236}">
                  <a16:creationId xmlns:a16="http://schemas.microsoft.com/office/drawing/2014/main" id="{A02836CA-5534-F053-A785-BF1A9724217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530545" y="1600158"/>
              <a:ext cx="2368449" cy="2865059"/>
            </a:xfrm>
            <a:prstGeom prst="rect">
              <a:avLst/>
            </a:prstGeom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41452179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44404</TotalTime>
  <Words>750</Words>
  <Application>Microsoft Macintosh PowerPoint</Application>
  <PresentationFormat>Широкоэкранный</PresentationFormat>
  <Paragraphs>181</Paragraphs>
  <Slides>13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Helvetica Neue</vt:lpstr>
      <vt:lpstr>Тема Office</vt:lpstr>
      <vt:lpstr> «Челябинец-1» Ультрафиолетовая камера отверждения 3D-моделей</vt:lpstr>
      <vt:lpstr>Актуальность </vt:lpstr>
      <vt:lpstr>Проблема </vt:lpstr>
      <vt:lpstr>Продукт</vt:lpstr>
      <vt:lpstr>Презентация PowerPoint</vt:lpstr>
      <vt:lpstr>Презентация PowerPoint</vt:lpstr>
      <vt:lpstr>Презентация PowerPoint</vt:lpstr>
      <vt:lpstr>Бизнес-модель </vt:lpstr>
      <vt:lpstr>Финансы </vt:lpstr>
      <vt:lpstr>Достижения </vt:lpstr>
      <vt:lpstr>Презентация PowerPoint</vt:lpstr>
      <vt:lpstr>Команда </vt:lpstr>
      <vt:lpstr>Контакты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Bogdan Roor</dc:creator>
  <cp:lastModifiedBy>Bogdan Roor</cp:lastModifiedBy>
  <cp:revision>23</cp:revision>
  <dcterms:created xsi:type="dcterms:W3CDTF">2024-08-06T08:02:38Z</dcterms:created>
  <dcterms:modified xsi:type="dcterms:W3CDTF">2024-09-30T03:46:59Z</dcterms:modified>
</cp:coreProperties>
</file>