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7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2" pos="279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TFqotGXyxpR/AR34MDaH0ZJ7C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9ADB"/>
    <a:srgbClr val="017BF6"/>
    <a:srgbClr val="57DEC3"/>
    <a:srgbClr val="FCE1AA"/>
    <a:srgbClr val="32AFD2"/>
    <a:srgbClr val="FCB0C3"/>
    <a:srgbClr val="9E00FF"/>
    <a:srgbClr val="1B95D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43"/>
    <p:restoredTop sz="94672"/>
  </p:normalViewPr>
  <p:slideViewPr>
    <p:cSldViewPr snapToGrid="0">
      <p:cViewPr varScale="1">
        <p:scale>
          <a:sx n="96" d="100"/>
          <a:sy n="96" d="100"/>
        </p:scale>
        <p:origin x="184" y="600"/>
      </p:cViewPr>
      <p:guideLst>
        <p:guide orient="horz" pos="255"/>
        <p:guide pos="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Matvey/Downloads/&#1053;&#1041;-09%20&#1054;&#1090;%20&#1080;&#1076;&#1077;&#1080;%20&#1076;&#1086;%20&#1087;&#1088;&#1086;&#1090;&#1086;&#1090;&#1080;&#1087;&#1072;%20&#1054;&#1089;&#1077;&#1085;&#1100;%202023_%20&#1056;&#1072;&#1073;&#1086;&#1095;&#1072;&#1103;%20&#1090;&#1077;&#1090;&#1088;&#1072;&#1076;&#1100;%20&#1090;&#1088;&#1077;&#1082;&#1077;&#1088;&#1072;%20&#1080;%20&#1082;&#1086;&#1084;&#1072;&#1085;&#1076;&#1099;!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4285F4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5'!$C$82</c:f>
              <c:numCache>
                <c:formatCode>#,##0</c:formatCode>
                <c:ptCount val="1"/>
                <c:pt idx="0">
                  <c:v>-109000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A512-5149-8B06-E43970616856}"/>
            </c:ext>
          </c:extLst>
        </c:ser>
        <c:ser>
          <c:idx val="1"/>
          <c:order val="1"/>
          <c:spPr>
            <a:solidFill>
              <a:srgbClr val="EA4335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5'!$D$82</c:f>
              <c:numCache>
                <c:formatCode>#,##0</c:formatCode>
                <c:ptCount val="1"/>
                <c:pt idx="0">
                  <c:v>-117200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A512-5149-8B06-E43970616856}"/>
            </c:ext>
          </c:extLst>
        </c:ser>
        <c:ser>
          <c:idx val="2"/>
          <c:order val="2"/>
          <c:spPr>
            <a:solidFill>
              <a:srgbClr val="FBBC04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5'!$E$82</c:f>
              <c:numCache>
                <c:formatCode>#,##0</c:formatCode>
                <c:ptCount val="1"/>
                <c:pt idx="0">
                  <c:v>137800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A512-5149-8B06-E43970616856}"/>
            </c:ext>
          </c:extLst>
        </c:ser>
        <c:ser>
          <c:idx val="3"/>
          <c:order val="3"/>
          <c:spPr>
            <a:solidFill>
              <a:srgbClr val="34A853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5'!$F$82</c:f>
              <c:numCache>
                <c:formatCode>#,##0</c:formatCode>
                <c:ptCount val="1"/>
                <c:pt idx="0">
                  <c:v>721800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A512-5149-8B06-E43970616856}"/>
            </c:ext>
          </c:extLst>
        </c:ser>
        <c:ser>
          <c:idx val="4"/>
          <c:order val="4"/>
          <c:spPr>
            <a:solidFill>
              <a:srgbClr val="FF6D01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5'!$G$82</c:f>
              <c:numCache>
                <c:formatCode>#,##0</c:formatCode>
                <c:ptCount val="1"/>
                <c:pt idx="0">
                  <c:v>1963800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A512-5149-8B06-E43970616856}"/>
            </c:ext>
          </c:extLst>
        </c:ser>
        <c:ser>
          <c:idx val="5"/>
          <c:order val="5"/>
          <c:spPr>
            <a:solidFill>
              <a:srgbClr val="46BDC6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5'!$H$82</c:f>
              <c:numCache>
                <c:formatCode>#,##0</c:formatCode>
                <c:ptCount val="1"/>
                <c:pt idx="0">
                  <c:v>3863800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5-A512-5149-8B06-E43970616856}"/>
            </c:ext>
          </c:extLst>
        </c:ser>
        <c:ser>
          <c:idx val="6"/>
          <c:order val="6"/>
          <c:spPr>
            <a:solidFill>
              <a:srgbClr val="D3E2FC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5'!$I$82</c:f>
              <c:numCache>
                <c:formatCode>#,##0</c:formatCode>
                <c:ptCount val="1"/>
                <c:pt idx="0">
                  <c:v>5763800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A512-5149-8B06-E43970616856}"/>
            </c:ext>
          </c:extLst>
        </c:ser>
        <c:ser>
          <c:idx val="7"/>
          <c:order val="7"/>
          <c:spPr>
            <a:solidFill>
              <a:srgbClr val="F8C4C0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5'!$J$82</c:f>
              <c:numCache>
                <c:formatCode>#,##0</c:formatCode>
                <c:ptCount val="1"/>
                <c:pt idx="0">
                  <c:v>7663800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7-A512-5149-8B06-E43970616856}"/>
            </c:ext>
          </c:extLst>
        </c:ser>
        <c:ser>
          <c:idx val="8"/>
          <c:order val="8"/>
          <c:spPr>
            <a:solidFill>
              <a:srgbClr val="FDE49B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5'!$K$82</c:f>
              <c:numCache>
                <c:formatCode>#,##0</c:formatCode>
                <c:ptCount val="1"/>
                <c:pt idx="0">
                  <c:v>9563800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8-A512-5149-8B06-E43970616856}"/>
            </c:ext>
          </c:extLst>
        </c:ser>
        <c:ser>
          <c:idx val="9"/>
          <c:order val="9"/>
          <c:spPr>
            <a:solidFill>
              <a:srgbClr val="96DFAA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5'!$L$82</c:f>
              <c:numCache>
                <c:formatCode>#,##0</c:formatCode>
                <c:ptCount val="1"/>
                <c:pt idx="0">
                  <c:v>11463800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9-A512-5149-8B06-E43970616856}"/>
            </c:ext>
          </c:extLst>
        </c:ser>
        <c:ser>
          <c:idx val="10"/>
          <c:order val="10"/>
          <c:spPr>
            <a:solidFill>
              <a:srgbClr val="FFC59A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5'!$M$82</c:f>
              <c:numCache>
                <c:formatCode>#,##0</c:formatCode>
                <c:ptCount val="1"/>
                <c:pt idx="0">
                  <c:v>13363800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A512-5149-8B06-E43970616856}"/>
            </c:ext>
          </c:extLst>
        </c:ser>
        <c:ser>
          <c:idx val="11"/>
          <c:order val="11"/>
          <c:spPr>
            <a:solidFill>
              <a:srgbClr val="BBE7EA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'Встреча 5'!$N$82</c:f>
              <c:numCache>
                <c:formatCode>#,##0</c:formatCode>
                <c:ptCount val="1"/>
                <c:pt idx="0">
                  <c:v>15263800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B-A512-5149-8B06-E439706168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8"/>
        <c:overlap val="-69"/>
        <c:axId val="767610493"/>
        <c:axId val="1362568094"/>
      </c:barChart>
      <c:catAx>
        <c:axId val="767610493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endParaRPr lang="ru-RU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362568094"/>
        <c:crosses val="autoZero"/>
        <c:auto val="1"/>
        <c:lblAlgn val="ctr"/>
        <c:lblOffset val="100"/>
        <c:noMultiLvlLbl val="1"/>
      </c:catAx>
      <c:valAx>
        <c:axId val="1362568094"/>
        <c:scaling>
          <c:orientation val="minMax"/>
        </c:scaling>
        <c:delete val="1"/>
        <c:axPos val="l"/>
        <c:minorGridlines>
          <c:spPr>
            <a:ln>
              <a:solidFill>
                <a:srgbClr val="CCCCCC">
                  <a:alpha val="0"/>
                </a:srgbClr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/>
                </a:pPr>
                <a:endParaRPr lang="ru-RU"/>
              </a:p>
            </c:rich>
          </c:tx>
          <c:overlay val="0"/>
        </c:title>
        <c:numFmt formatCode="#,##0" sourceLinked="1"/>
        <c:majorTickMark val="none"/>
        <c:minorTickMark val="none"/>
        <c:tickLblPos val="nextTo"/>
        <c:crossAx val="767610493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>
          <a:latin typeface="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49117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055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999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3771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8431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4866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5391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938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7818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8097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92F483-F916-8EBB-99BC-EBD973C308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493" t="852" r="15282" b="221"/>
          <a:stretch/>
        </p:blipFill>
        <p:spPr>
          <a:xfrm>
            <a:off x="0" y="-21970"/>
            <a:ext cx="8382000" cy="68799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2AD79E-7741-BD42-AE6E-399E0C135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97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E2639E-BBD6-934C-BBF1-A848C01EB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5157" y="231713"/>
            <a:ext cx="6119751" cy="2387600"/>
          </a:xfrm>
        </p:spPr>
        <p:txBody>
          <a:bodyPr anchor="b"/>
          <a:lstStyle>
            <a:lvl1pPr algn="r">
              <a:defRPr sz="6000">
                <a:solidFill>
                  <a:srgbClr val="1893DD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E04A8-07C3-594B-A45C-88AAF8369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5157" y="2711388"/>
            <a:ext cx="6119751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37B4D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7229A-128E-0F41-A8D9-724494ED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50EB5-6633-7241-A73A-2EF298C7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A81B8-7219-0A46-BA76-45955B23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24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BD1B-8034-0843-BA93-416549D11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67A17-A7BC-DE4D-9B36-315CC3773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29467-5A16-B145-A60F-702DBC20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B5F77-1DF8-F94C-917D-D1DF87A2C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8AA61-A119-3746-9A94-58653D23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9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88C16-65E4-4141-B617-A0657BDE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EBBCC-866C-E348-8228-6D037F552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FCBD3-3A29-8148-BD56-F6F6F094E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4547B-EAF5-0C45-9AD7-EEA34826D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05324-4BF0-5440-AF67-2EA50BC93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28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C330-1871-7A46-82BC-2A469E4C3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2F364-2AD6-2F45-982F-622FB74BA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01BFA-AB0B-3448-BF96-AC7ACB88D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4747E-D51F-EF4D-8985-7AEDF671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30115-92CB-9C48-8A37-6AE1BB271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DB9EB-ABF0-8343-AAB0-0363E3E62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8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0A95-08F0-0A4D-B189-15AFDD509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5A8BF-92B5-A946-AE7F-0AD42ED9A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2C4A7-E020-D647-A005-F40B4561E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F75D05-99F5-8342-8687-89A10C405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08E783-12B1-0F46-8B17-D364E1F429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7F1F63-2F46-5642-9AAB-7B493464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14ABC8-2762-F64F-9A24-0556EA691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9B86F8-6CDB-1B4F-BD33-6E72C603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4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0C2C7-B9B0-7848-84A7-FEBB7786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23827-6148-ED49-9681-9CCA0C938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B42C9A-9BDD-814E-A9C5-A4CFEC08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05F13-A042-7D4E-B51F-7562E81C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3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0C2D8-7314-B440-BDD8-19C640E1D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017752-02E7-EF4A-AF17-7C248E285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E8BE7-E967-074A-BEF6-A215E16F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39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8DD8-2569-CA4E-8194-A843E319C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F89BA-B24E-E048-A605-CF50D3B5F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5A897-F7CB-CC48-9A7E-FA4B8F670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48F1D-5CAD-3D42-A1B3-534F137DB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9330F-AB32-464F-9542-EE5D5306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0814F-F3BC-B04F-BEE4-0BFE06617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1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E7A8B-23B4-E849-84F0-7AE31AA3D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7254E2-6E4D-8A4E-8CD0-D48A397775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6DD0D-F16B-C347-AE6D-147E097A6C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03FF70-C377-4A4B-855B-884A3F02D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5FCF8-4ADE-4B45-8D1B-F5B58CBD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07E32-B8D7-7945-B5C4-0E51DF80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44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42FE5-507F-5E47-86F5-1121FA580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6F2AAC-284E-1E43-AD92-C71CF3053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8D9C9-BC2C-9F4B-82B7-327C6694E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B0946-9A0A-514A-9456-1419BB269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C110B-CF89-B346-BDB9-AA8A5CFC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32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6A0752-C3A7-5E42-A4CC-9561F98D07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645FC-B888-6C4E-890B-1DD066739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20673-FCD8-7B44-81EE-6FF968B5B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B09F3-1F19-2E48-812C-FD3ECDA94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D9C79-979D-9B46-A451-459D8DDDB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725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и объект" userDrawn="1">
  <p:cSld name="1_Заголовок и объект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759FB676-E560-6ED7-5213-DEDF9CF7D1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9467" r="89800"/>
          <a:stretch/>
        </p:blipFill>
        <p:spPr>
          <a:xfrm>
            <a:off x="0" y="5449824"/>
            <a:ext cx="1243584" cy="1408176"/>
          </a:xfrm>
          <a:prstGeom prst="rect">
            <a:avLst/>
          </a:prstGeom>
        </p:spPr>
      </p:pic>
      <p:sp>
        <p:nvSpPr>
          <p:cNvPr id="10" name="Рисунок 4">
            <a:extLst>
              <a:ext uri="{FF2B5EF4-FFF2-40B4-BE49-F238E27FC236}">
                <a16:creationId xmlns:a16="http://schemas.microsoft.com/office/drawing/2014/main" id="{1CDA2595-CA10-B3D2-51DC-3095FB85AA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90650" y="1181100"/>
            <a:ext cx="1619250" cy="1619250"/>
          </a:xfrm>
          <a:prstGeom prst="ellipse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017BF6"/>
              </a:gs>
            </a:gsLst>
            <a:lin ang="13500000" scaled="1"/>
          </a:gradFill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Вставь фото</a:t>
            </a:r>
          </a:p>
        </p:txBody>
      </p:sp>
      <p:sp>
        <p:nvSpPr>
          <p:cNvPr id="11" name="Рисунок 4">
            <a:extLst>
              <a:ext uri="{FF2B5EF4-FFF2-40B4-BE49-F238E27FC236}">
                <a16:creationId xmlns:a16="http://schemas.microsoft.com/office/drawing/2014/main" id="{44F194F1-1765-2EB6-3FEC-C1078CF362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52800" y="3562350"/>
            <a:ext cx="1619250" cy="1619250"/>
          </a:xfrm>
          <a:prstGeom prst="ellipse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017BF6"/>
              </a:gs>
            </a:gsLst>
            <a:lin ang="13500000" scaled="1"/>
          </a:gradFill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Вставь фото</a:t>
            </a:r>
          </a:p>
        </p:txBody>
      </p:sp>
      <p:sp>
        <p:nvSpPr>
          <p:cNvPr id="12" name="Рисунок 4">
            <a:extLst>
              <a:ext uri="{FF2B5EF4-FFF2-40B4-BE49-F238E27FC236}">
                <a16:creationId xmlns:a16="http://schemas.microsoft.com/office/drawing/2014/main" id="{4B06B7B9-AA7D-A7E7-2C0F-76D52B07CE4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050" y="3562350"/>
            <a:ext cx="1619250" cy="1619250"/>
          </a:xfrm>
          <a:prstGeom prst="ellipse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017BF6"/>
              </a:gs>
            </a:gsLst>
            <a:lin ang="13500000" scaled="1"/>
          </a:gradFill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Вставь фото</a:t>
            </a:r>
          </a:p>
        </p:txBody>
      </p:sp>
      <p:sp>
        <p:nvSpPr>
          <p:cNvPr id="13" name="Рисунок 4">
            <a:extLst>
              <a:ext uri="{FF2B5EF4-FFF2-40B4-BE49-F238E27FC236}">
                <a16:creationId xmlns:a16="http://schemas.microsoft.com/office/drawing/2014/main" id="{E32F4FFE-6306-735C-9C8E-B71BAB54C8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76750" y="1181100"/>
            <a:ext cx="1619250" cy="1619250"/>
          </a:xfrm>
          <a:prstGeom prst="ellipse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017BF6"/>
              </a:gs>
            </a:gsLst>
            <a:lin ang="13500000" scaled="1"/>
          </a:gradFill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Вставь фото</a:t>
            </a:r>
          </a:p>
        </p:txBody>
      </p:sp>
      <p:sp>
        <p:nvSpPr>
          <p:cNvPr id="14" name="Рисунок 4">
            <a:extLst>
              <a:ext uri="{FF2B5EF4-FFF2-40B4-BE49-F238E27FC236}">
                <a16:creationId xmlns:a16="http://schemas.microsoft.com/office/drawing/2014/main" id="{8327C1A0-B756-B22C-802B-EA4B38B1C56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6550" y="3562350"/>
            <a:ext cx="1619250" cy="1619250"/>
          </a:xfrm>
          <a:prstGeom prst="ellipse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017BF6"/>
              </a:gs>
            </a:gsLst>
            <a:lin ang="13500000" scaled="1"/>
          </a:gradFill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Вставь фото</a:t>
            </a:r>
          </a:p>
        </p:txBody>
      </p:sp>
    </p:spTree>
    <p:extLst>
      <p:ext uri="{BB962C8B-B14F-4D97-AF65-F5344CB8AC3E}">
        <p14:creationId xmlns:p14="http://schemas.microsoft.com/office/powerpoint/2010/main" val="3693446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и объект" preserve="1" userDrawn="1">
  <p:cSld name="2_Заголовок и объект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759FB676-E560-6ED7-5213-DEDF9CF7D1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9467" r="89800"/>
          <a:stretch/>
        </p:blipFill>
        <p:spPr>
          <a:xfrm>
            <a:off x="0" y="5449824"/>
            <a:ext cx="1243584" cy="140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78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 preserve="1">
  <p:cSld name="2_Заголовок и объект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8684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 preserve="1">
  <p:cSld name="2_Заголовок и объект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893CF88-7BB3-5C20-2611-27380F49F735}"/>
              </a:ext>
            </a:extLst>
          </p:cNvPr>
          <p:cNvSpPr/>
          <p:nvPr userDrawn="1"/>
        </p:nvSpPr>
        <p:spPr>
          <a:xfrm>
            <a:off x="5321808" y="0"/>
            <a:ext cx="6870192" cy="6858000"/>
          </a:xfrm>
          <a:prstGeom prst="rect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1B95DC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1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FB4514-A69F-7544-B195-08973C4980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B83AE3-667D-5147-B80E-D3DABF75E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6C6FB-62A6-3047-A9C4-1BD3540EF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F2BFD-7E72-A447-B686-61BD421C8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77353-AC51-8042-BFED-DD847C177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E1E81-E0CD-0545-882C-74FA0C64F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30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2" r:id="rId13"/>
    <p:sldLayoutId id="2147483761" r:id="rId14"/>
    <p:sldLayoutId id="2147483760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12.png"/><Relationship Id="rId4" Type="http://schemas.openxmlformats.org/officeDocument/2006/relationships/image" Target="../media/image6.emf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42496" y="493042"/>
            <a:ext cx="4633891" cy="2248634"/>
          </a:xfrm>
        </p:spPr>
        <p:txBody>
          <a:bodyPr>
            <a:normAutofit fontScale="90000"/>
          </a:bodyPr>
          <a:lstStyle/>
          <a:p>
            <a:pPr marL="7696" lvl="0" algn="ctr">
              <a:lnSpc>
                <a:spcPct val="100000"/>
              </a:lnSpc>
              <a:spcBef>
                <a:spcPts val="0"/>
              </a:spcBef>
            </a:pPr>
            <a:r>
              <a:rPr lang="ru-RU" sz="4400" b="1" dirty="0">
                <a:solidFill>
                  <a:srgbClr val="1E9ADB"/>
                </a:solidFill>
                <a:latin typeface="Bahnschrift Condensed" panose="020B0502040204020203" pitchFamily="34" charset="0"/>
                <a:ea typeface="Arial"/>
                <a:cs typeface="Arial"/>
                <a:sym typeface="Arial"/>
              </a:rPr>
              <a:t>   АКСЕЛЕРАТОР ПГУ</a:t>
            </a:r>
            <a:br>
              <a:rPr lang="ru-RU" sz="4800" dirty="0">
                <a:solidFill>
                  <a:srgbClr val="66FFC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«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Gill Sans Ultra Bold" panose="020B0A02020104020203" pitchFamily="34" charset="0"/>
              </a:rPr>
              <a:t>Lingvo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Gill Sans Ultra Bold" panose="020B0A02020104020203" pitchFamily="34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Gill Sans Ultra Bold" panose="020B0A02020104020203" pitchFamily="34" charset="0"/>
              </a:rPr>
              <a:t>Nerd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»</a:t>
            </a:r>
            <a:b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2621" y="4550848"/>
            <a:ext cx="4483766" cy="104076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</a:rPr>
              <a:t>Проект подготовлен </a:t>
            </a:r>
            <a:br>
              <a:rPr lang="ru-RU" sz="32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sz="32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</a:rPr>
              <a:t>командой НБ-09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3AE51A-2C68-AAFF-8763-AB8F4D06B490}"/>
              </a:ext>
            </a:extLst>
          </p:cNvPr>
          <p:cNvSpPr txBox="1"/>
          <p:nvPr/>
        </p:nvSpPr>
        <p:spPr>
          <a:xfrm>
            <a:off x="7165075" y="2153541"/>
            <a:ext cx="4811312" cy="2406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Многофункциональный бот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для изучения немецкого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 английского языков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0D7F9D-4055-A279-7684-203424DB1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442" y="5574980"/>
            <a:ext cx="1254558" cy="125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6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5A467A7-A367-CC13-AD4E-DE2375E0D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735" y="4292055"/>
            <a:ext cx="3053242" cy="378345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>
          <a:xfrm>
            <a:off x="879258" y="253919"/>
            <a:ext cx="8472264" cy="1262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000" b="1" dirty="0"/>
              <a:t>АКТУАЛЬНОСТЬ ПРОЕКТА</a:t>
            </a:r>
            <a:endParaRPr sz="4000" b="1" dirty="0"/>
          </a:p>
        </p:txBody>
      </p:sp>
      <p:sp>
        <p:nvSpPr>
          <p:cNvPr id="123" name="Google Shape;123;p2"/>
          <p:cNvSpPr txBox="1"/>
          <p:nvPr/>
        </p:nvSpPr>
        <p:spPr>
          <a:xfrm>
            <a:off x="3540489" y="4498966"/>
            <a:ext cx="8277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В настоящее время наблюдается активный интерес к переводу иностранных слов, текстов через  переводчики-боты, так как они не уступают в качестве перевода, бесплатны и не требуют установки.</a:t>
            </a:r>
            <a:endParaRPr lang="en-US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53D6904-84F4-352D-B33D-D931555B2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582" y="1105211"/>
            <a:ext cx="2417890" cy="5108302"/>
          </a:xfrm>
          <a:custGeom>
            <a:avLst/>
            <a:gdLst>
              <a:gd name="T0" fmla="*/ 8191 w 9193"/>
              <a:gd name="T1" fmla="*/ 0 h 19424"/>
              <a:gd name="T2" fmla="*/ 9192 w 9193"/>
              <a:gd name="T3" fmla="*/ 990 h 19424"/>
              <a:gd name="T4" fmla="*/ 9192 w 9193"/>
              <a:gd name="T5" fmla="*/ 18423 h 19424"/>
              <a:gd name="T6" fmla="*/ 8191 w 9193"/>
              <a:gd name="T7" fmla="*/ 19423 h 19424"/>
              <a:gd name="T8" fmla="*/ 1000 w 9193"/>
              <a:gd name="T9" fmla="*/ 19423 h 19424"/>
              <a:gd name="T10" fmla="*/ 0 w 9193"/>
              <a:gd name="T11" fmla="*/ 18423 h 19424"/>
              <a:gd name="T12" fmla="*/ 0 w 9193"/>
              <a:gd name="T13" fmla="*/ 990 h 19424"/>
              <a:gd name="T14" fmla="*/ 1000 w 9193"/>
              <a:gd name="T15" fmla="*/ 0 h 19424"/>
              <a:gd name="T16" fmla="*/ 8191 w 9193"/>
              <a:gd name="T17" fmla="*/ 0 h 19424"/>
              <a:gd name="T18" fmla="*/ 8191 w 9193"/>
              <a:gd name="T19" fmla="*/ 0 h 19424"/>
              <a:gd name="T20" fmla="*/ 8811 w 9193"/>
              <a:gd name="T21" fmla="*/ 18423 h 19424"/>
              <a:gd name="T22" fmla="*/ 8811 w 9193"/>
              <a:gd name="T23" fmla="*/ 990 h 19424"/>
              <a:gd name="T24" fmla="*/ 8191 w 9193"/>
              <a:gd name="T25" fmla="*/ 371 h 19424"/>
              <a:gd name="T26" fmla="*/ 1000 w 9193"/>
              <a:gd name="T27" fmla="*/ 371 h 19424"/>
              <a:gd name="T28" fmla="*/ 381 w 9193"/>
              <a:gd name="T29" fmla="*/ 990 h 19424"/>
              <a:gd name="T30" fmla="*/ 381 w 9193"/>
              <a:gd name="T31" fmla="*/ 18423 h 19424"/>
              <a:gd name="T32" fmla="*/ 1000 w 9193"/>
              <a:gd name="T33" fmla="*/ 19042 h 19424"/>
              <a:gd name="T34" fmla="*/ 8191 w 9193"/>
              <a:gd name="T35" fmla="*/ 19042 h 19424"/>
              <a:gd name="T36" fmla="*/ 8811 w 9193"/>
              <a:gd name="T37" fmla="*/ 18423 h 19424"/>
              <a:gd name="T38" fmla="*/ 8811 w 9193"/>
              <a:gd name="T39" fmla="*/ 18423 h 19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193" h="19424">
                <a:moveTo>
                  <a:pt x="8191" y="0"/>
                </a:moveTo>
                <a:cubicBezTo>
                  <a:pt x="8744" y="0"/>
                  <a:pt x="9192" y="438"/>
                  <a:pt x="9192" y="990"/>
                </a:cubicBezTo>
                <a:cubicBezTo>
                  <a:pt x="9192" y="990"/>
                  <a:pt x="9192" y="990"/>
                  <a:pt x="9192" y="18423"/>
                </a:cubicBezTo>
                <a:cubicBezTo>
                  <a:pt x="9192" y="18975"/>
                  <a:pt x="8744" y="19423"/>
                  <a:pt x="8191" y="19423"/>
                </a:cubicBezTo>
                <a:cubicBezTo>
                  <a:pt x="8191" y="19423"/>
                  <a:pt x="8191" y="19423"/>
                  <a:pt x="1000" y="19423"/>
                </a:cubicBezTo>
                <a:cubicBezTo>
                  <a:pt x="447" y="19423"/>
                  <a:pt x="0" y="18975"/>
                  <a:pt x="0" y="18423"/>
                </a:cubicBezTo>
                <a:cubicBezTo>
                  <a:pt x="0" y="18423"/>
                  <a:pt x="0" y="18423"/>
                  <a:pt x="0" y="990"/>
                </a:cubicBezTo>
                <a:cubicBezTo>
                  <a:pt x="0" y="438"/>
                  <a:pt x="447" y="0"/>
                  <a:pt x="1000" y="0"/>
                </a:cubicBezTo>
                <a:cubicBezTo>
                  <a:pt x="1000" y="0"/>
                  <a:pt x="1000" y="0"/>
                  <a:pt x="8191" y="0"/>
                </a:cubicBezTo>
                <a:lnTo>
                  <a:pt x="8191" y="0"/>
                </a:lnTo>
                <a:close/>
                <a:moveTo>
                  <a:pt x="8811" y="18423"/>
                </a:moveTo>
                <a:lnTo>
                  <a:pt x="8811" y="990"/>
                </a:lnTo>
                <a:cubicBezTo>
                  <a:pt x="8811" y="648"/>
                  <a:pt x="8534" y="371"/>
                  <a:pt x="8191" y="371"/>
                </a:cubicBezTo>
                <a:cubicBezTo>
                  <a:pt x="8191" y="371"/>
                  <a:pt x="8191" y="371"/>
                  <a:pt x="1000" y="371"/>
                </a:cubicBezTo>
                <a:cubicBezTo>
                  <a:pt x="657" y="371"/>
                  <a:pt x="381" y="648"/>
                  <a:pt x="381" y="990"/>
                </a:cubicBezTo>
                <a:cubicBezTo>
                  <a:pt x="381" y="990"/>
                  <a:pt x="381" y="990"/>
                  <a:pt x="381" y="18423"/>
                </a:cubicBezTo>
                <a:cubicBezTo>
                  <a:pt x="381" y="18766"/>
                  <a:pt x="657" y="19042"/>
                  <a:pt x="1000" y="19042"/>
                </a:cubicBezTo>
                <a:cubicBezTo>
                  <a:pt x="1000" y="19042"/>
                  <a:pt x="1000" y="19042"/>
                  <a:pt x="8191" y="19042"/>
                </a:cubicBezTo>
                <a:cubicBezTo>
                  <a:pt x="8534" y="19042"/>
                  <a:pt x="8811" y="18766"/>
                  <a:pt x="8811" y="18423"/>
                </a:cubicBezTo>
                <a:lnTo>
                  <a:pt x="8811" y="184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a-ET" sz="1167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5CDE65-5A4C-B2BD-A6D8-10C044A66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472" y="1356596"/>
            <a:ext cx="3053242" cy="37834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41FFBE-334F-C112-099F-6BCB8CFB94C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14682" y="1211879"/>
            <a:ext cx="2460273" cy="67542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DDBF82A-5C07-DB3A-666B-3B1B992C8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469" y="2760419"/>
            <a:ext cx="3053242" cy="37834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7A03767-1381-614F-D24D-588238EDB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987" y="4139863"/>
            <a:ext cx="3053242" cy="69252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D1FD685-8E4B-990C-EF2F-FCDBA8E7E1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682" y="2614375"/>
            <a:ext cx="1763741" cy="69098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5FD2774-A070-FC03-53D3-D9A32C3AC4B8}"/>
              </a:ext>
            </a:extLst>
          </p:cNvPr>
          <p:cNvSpPr txBox="1"/>
          <p:nvPr/>
        </p:nvSpPr>
        <p:spPr>
          <a:xfrm>
            <a:off x="3556828" y="3083997"/>
            <a:ext cx="7569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12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rPr>
              <a:t>Согласно исследованию Statista, 69% пользователей выбирают Телеграмм, потому что в нем работать удобнее, чем в других мессенджерах.</a:t>
            </a:r>
          </a:p>
        </p:txBody>
      </p:sp>
      <p:sp>
        <p:nvSpPr>
          <p:cNvPr id="2" name="Овал 1"/>
          <p:cNvSpPr/>
          <p:nvPr/>
        </p:nvSpPr>
        <p:spPr>
          <a:xfrm>
            <a:off x="1627566" y="1440984"/>
            <a:ext cx="1120099" cy="1155151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645" y="2916298"/>
            <a:ext cx="1121761" cy="11583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646" y="4383105"/>
            <a:ext cx="1121761" cy="11583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40" y="4515946"/>
            <a:ext cx="892658" cy="8926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40" y="3080193"/>
            <a:ext cx="877266" cy="8772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73" y="1537371"/>
            <a:ext cx="941391" cy="9413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5CCFB1-8415-0942-36EE-A7FDE99D4FAB}"/>
              </a:ext>
            </a:extLst>
          </p:cNvPr>
          <p:cNvSpPr txBox="1"/>
          <p:nvPr/>
        </p:nvSpPr>
        <p:spPr>
          <a:xfrm>
            <a:off x="3585796" y="1699665"/>
            <a:ext cx="6097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В 2023 году суммарная выручка крупнейших российских компаний в сфере лингвистического образования составила 4 млрд рублей.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 txBox="1"/>
          <p:nvPr/>
        </p:nvSpPr>
        <p:spPr>
          <a:xfrm>
            <a:off x="916696" y="383000"/>
            <a:ext cx="8472264" cy="499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ЦЕЛЕВАЯ АУДИТОРИЯ ПРОЕКТА</a:t>
            </a:r>
            <a:endParaRPr dirty="0"/>
          </a:p>
        </p:txBody>
      </p:sp>
      <p:sp>
        <p:nvSpPr>
          <p:cNvPr id="129" name="Google Shape;129;p3"/>
          <p:cNvSpPr txBox="1"/>
          <p:nvPr/>
        </p:nvSpPr>
        <p:spPr>
          <a:xfrm>
            <a:off x="531779" y="1305487"/>
            <a:ext cx="700741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</a:lstStyle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студенты-лингвисты и студенты с туристическим профилем </a:t>
            </a:r>
            <a:br>
              <a:rPr lang="ru-RU" dirty="0"/>
            </a:br>
            <a:r>
              <a:rPr lang="ru-RU" dirty="0"/>
              <a:t>с доходом примерно 30000;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люди 25-45, которым английский нужен по работе (в офисе отсутствует переводчика и есть необходимость общения </a:t>
            </a:r>
            <a:br>
              <a:rPr lang="ru-RU" dirty="0"/>
            </a:br>
            <a:r>
              <a:rPr lang="ru-RU" dirty="0"/>
              <a:t>и переписки с иностранными партнерами;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люди, которые используют языки в своих хобби (чтение, путешествия)</a:t>
            </a:r>
            <a:br>
              <a:rPr lang="ru-RU" dirty="0"/>
            </a:b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016" y="2353354"/>
            <a:ext cx="5521436" cy="55214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348" y="257621"/>
            <a:ext cx="2095733" cy="20957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406" y="532263"/>
            <a:ext cx="1702615" cy="14265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32404" y="1464542"/>
            <a:ext cx="1860768" cy="19651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90" y="1678675"/>
            <a:ext cx="1519829" cy="14423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 txBox="1"/>
          <p:nvPr/>
        </p:nvSpPr>
        <p:spPr>
          <a:xfrm>
            <a:off x="442913" y="308210"/>
            <a:ext cx="8472264" cy="689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КЛЮЧЕВАЯ ПРОБЛЕМА</a:t>
            </a:r>
            <a:endParaRPr dirty="0"/>
          </a:p>
        </p:txBody>
      </p:sp>
      <p:sp>
        <p:nvSpPr>
          <p:cNvPr id="135" name="Google Shape;135;p4"/>
          <p:cNvSpPr txBox="1"/>
          <p:nvPr/>
        </p:nvSpPr>
        <p:spPr>
          <a:xfrm>
            <a:off x="442913" y="4738439"/>
            <a:ext cx="4879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</a:lstStyle>
          <a:p>
            <a:pPr marL="0" indent="0">
              <a:buNone/>
            </a:pPr>
            <a:r>
              <a:rPr lang="ru-RU" dirty="0"/>
              <a:t>Это отметили 8/10 наших респондентов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56890C-7089-120B-18B0-3663946FB24A}"/>
              </a:ext>
            </a:extLst>
          </p:cNvPr>
          <p:cNvSpPr txBox="1"/>
          <p:nvPr/>
        </p:nvSpPr>
        <p:spPr>
          <a:xfrm>
            <a:off x="5424486" y="1646357"/>
            <a:ext cx="659073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Имеет трудности с поиском точного и качественного  перевода, объяснений тех или иных редко встречающихся фраз и идиом на иностранном языке. Часто ошибается </a:t>
            </a:r>
            <a:b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в написании. Тратит огромное количество времени </a:t>
            </a:r>
            <a:b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на проверку своих работ </a:t>
            </a:r>
            <a:b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</a:b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и их исправление.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3B5BE5-A40C-4EF6-249D-4907D12A3A85}"/>
              </a:ext>
            </a:extLst>
          </p:cNvPr>
          <p:cNvSpPr txBox="1"/>
          <p:nvPr/>
        </p:nvSpPr>
        <p:spPr>
          <a:xfrm>
            <a:off x="5424486" y="423433"/>
            <a:ext cx="67675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ea typeface="PT Serif" panose="020A0603040505020204" pitchFamily="18" charset="-52"/>
              </a:rPr>
              <a:t>МАКСИМ, 19 лет</a:t>
            </a:r>
          </a:p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ea typeface="PT Serif" panose="020A0603040505020204" pitchFamily="18" charset="-52"/>
              </a:rPr>
              <a:t>Студент 2 курса Факультета перевода и </a:t>
            </a:r>
            <a:r>
              <a:rPr lang="ru-RU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ea typeface="PT Serif" panose="020A0603040505020204" pitchFamily="18" charset="-52"/>
              </a:rPr>
              <a:t>переводоведения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ea typeface="PT Serif" panose="020A0603040505020204" pitchFamily="18" charset="-52"/>
              </a:rPr>
              <a:t> немецкого и английского языка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424486" y="1623762"/>
            <a:ext cx="65907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541" y="3238611"/>
            <a:ext cx="4945676" cy="36193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054D18-A39B-079E-3723-5E60C9DE3F39}"/>
              </a:ext>
            </a:extLst>
          </p:cNvPr>
          <p:cNvSpPr txBox="1"/>
          <p:nvPr/>
        </p:nvSpPr>
        <p:spPr>
          <a:xfrm>
            <a:off x="442913" y="964328"/>
            <a:ext cx="4679547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Ключевой проблемой студентов-пользователей является потребность </a:t>
            </a:r>
            <a:br>
              <a:rPr lang="ru-RU" dirty="0"/>
            </a:br>
            <a:r>
              <a:rPr lang="ru-RU" dirty="0"/>
              <a:t>в быстром и правильном переводе, </a:t>
            </a:r>
            <a:br>
              <a:rPr lang="ru-RU" dirty="0"/>
            </a:br>
            <a:r>
              <a:rPr lang="ru-RU" dirty="0"/>
              <a:t>а также проверка и исправление ошибок </a:t>
            </a:r>
            <a:br>
              <a:rPr lang="ru-RU" dirty="0"/>
            </a:br>
            <a:r>
              <a:rPr lang="ru-RU" dirty="0"/>
              <a:t>в их работах. </a:t>
            </a:r>
          </a:p>
          <a:p>
            <a:r>
              <a:rPr lang="ru-RU" dirty="0"/>
              <a:t>Для сотрудников компаний - проблема грамотного перевода и проверки документации и деловой переписки </a:t>
            </a:r>
            <a:br>
              <a:rPr lang="ru-RU" dirty="0"/>
            </a:br>
            <a:r>
              <a:rPr lang="ru-RU" dirty="0"/>
              <a:t>на иностранном языке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B0FF60-84BE-C98D-AFA9-3AE73CC6DC03}"/>
              </a:ext>
            </a:extLst>
          </p:cNvPr>
          <p:cNvSpPr/>
          <p:nvPr/>
        </p:nvSpPr>
        <p:spPr>
          <a:xfrm>
            <a:off x="9816028" y="0"/>
            <a:ext cx="2375971" cy="6857999"/>
          </a:xfrm>
          <a:prstGeom prst="rect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017BF6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Google Shape;140;p5"/>
          <p:cNvSpPr txBox="1"/>
          <p:nvPr/>
        </p:nvSpPr>
        <p:spPr>
          <a:xfrm>
            <a:off x="360040" y="332656"/>
            <a:ext cx="11234552" cy="1371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ПРЕДЛАГАЕМОЕ РЕШЕНИЕ </a:t>
            </a:r>
            <a:br>
              <a:rPr lang="ru-RU" dirty="0"/>
            </a:br>
            <a:r>
              <a:rPr lang="ru-RU" dirty="0"/>
              <a:t>И ОСНОВНОЙ ФУНКЦИОНАЛ</a:t>
            </a:r>
            <a:endParaRPr dirty="0">
              <a:latin typeface="Montserrat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395617" y="1844553"/>
            <a:ext cx="884011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Для комплексного закрытия проблемы платформа включает в себя следующие функции:</a:t>
            </a:r>
          </a:p>
          <a:p>
            <a:pPr marL="342900" indent="-342900">
              <a:buClr>
                <a:srgbClr val="1E9ADB"/>
              </a:buClr>
              <a:buFont typeface="Arial" panose="020B0604020202020204" pitchFamily="34" charset="0"/>
              <a:buChar char="•"/>
            </a:pPr>
            <a:r>
              <a:rPr lang="ru-RU" dirty="0"/>
              <a:t>Перевод текста на немецкий, английский, русский языки </a:t>
            </a:r>
          </a:p>
          <a:p>
            <a:pPr marL="342900" indent="-342900">
              <a:buClr>
                <a:srgbClr val="1E9ADB"/>
              </a:buClr>
              <a:buFont typeface="Arial" panose="020B0604020202020204" pitchFamily="34" charset="0"/>
              <a:buChar char="•"/>
            </a:pPr>
            <a:r>
              <a:rPr lang="ru-RU" dirty="0"/>
              <a:t>Подсвечивание ошибок во введенном тексте для самостоятельного исправления</a:t>
            </a:r>
          </a:p>
          <a:p>
            <a:pPr marL="342900" indent="-342900">
              <a:buClr>
                <a:srgbClr val="1E9ADB"/>
              </a:buClr>
              <a:buFont typeface="Arial" panose="020B0604020202020204" pitchFamily="34" charset="0"/>
              <a:buChar char="•"/>
            </a:pPr>
            <a:r>
              <a:rPr lang="ru-RU" dirty="0"/>
              <a:t>Коррекция текста</a:t>
            </a:r>
          </a:p>
          <a:p>
            <a:pPr marL="342900" indent="-342900">
              <a:buClr>
                <a:srgbClr val="1E9ADB"/>
              </a:buClr>
              <a:buFont typeface="Arial" panose="020B0604020202020204" pitchFamily="34" charset="0"/>
              <a:buChar char="•"/>
            </a:pPr>
            <a:r>
              <a:rPr lang="ru-RU" dirty="0"/>
              <a:t>Объяснение языковых нюансов в авторских обучающих медиа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EC4DAA-081E-26BE-F165-A6673A09387D}"/>
              </a:ext>
            </a:extLst>
          </p:cNvPr>
          <p:cNvSpPr txBox="1"/>
          <p:nvPr/>
        </p:nvSpPr>
        <p:spPr>
          <a:xfrm>
            <a:off x="1324550" y="5834058"/>
            <a:ext cx="403555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000">
                <a:solidFill>
                  <a:schemeClr val="accent1">
                    <a:lumMod val="50000"/>
                  </a:schemeClr>
                </a:solidFill>
                <a:latin typeface="Montserrat" pitchFamily="2" charset="0"/>
              </a:defRPr>
            </a:lvl1pPr>
          </a:lstStyle>
          <a:p>
            <a:br>
              <a:rPr lang="ru-RU" sz="2400" dirty="0">
                <a:latin typeface="Bahnschrift Condensed" panose="020B0502040204020203" pitchFamily="34" charset="0"/>
              </a:rPr>
            </a:br>
            <a:endParaRPr lang="ru-RU" sz="2400" dirty="0">
              <a:latin typeface="Bahnschrift Condensed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221" y="332656"/>
            <a:ext cx="1061862" cy="10013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145" y="1578738"/>
            <a:ext cx="1334093" cy="13340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027" y="2903843"/>
            <a:ext cx="1337647" cy="13376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900" y="4460654"/>
            <a:ext cx="933486" cy="9334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850" y="4797070"/>
            <a:ext cx="597070" cy="5970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463" y="5730556"/>
            <a:ext cx="1119457" cy="10517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7450" y="341772"/>
            <a:ext cx="1060796" cy="999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67076E05-CAF2-E2C9-90E8-6A312DE3C740}"/>
              </a:ext>
            </a:extLst>
          </p:cNvPr>
          <p:cNvSpPr/>
          <p:nvPr/>
        </p:nvSpPr>
        <p:spPr>
          <a:xfrm>
            <a:off x="0" y="1166861"/>
            <a:ext cx="12192000" cy="3528741"/>
          </a:xfrm>
          <a:prstGeom prst="rect">
            <a:avLst/>
          </a:prstGeom>
          <a:gradFill>
            <a:gsLst>
              <a:gs pos="41000">
                <a:srgbClr val="32AFD2"/>
              </a:gs>
              <a:gs pos="0">
                <a:srgbClr val="57DEC3"/>
              </a:gs>
              <a:gs pos="99000">
                <a:srgbClr val="017BF6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Google Shape;146;p6"/>
          <p:cNvSpPr txBox="1"/>
          <p:nvPr/>
        </p:nvSpPr>
        <p:spPr>
          <a:xfrm>
            <a:off x="360040" y="332656"/>
            <a:ext cx="8472264" cy="560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ЦЕННОСТНОЕ ПРЕДЛОЖЕНИЕ</a:t>
            </a:r>
            <a:endParaRPr dirty="0"/>
          </a:p>
        </p:txBody>
      </p:sp>
      <p:sp>
        <p:nvSpPr>
          <p:cNvPr id="147" name="Google Shape;147;p6"/>
          <p:cNvSpPr txBox="1"/>
          <p:nvPr/>
        </p:nvSpPr>
        <p:spPr>
          <a:xfrm>
            <a:off x="466517" y="1283388"/>
            <a:ext cx="7726660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Бот-полиглот – ваш личный переводчик, корректор и редактор! Бот помогает студентам ускорить сдачу работ в университете. </a:t>
            </a:r>
            <a:b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</a:b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А сотрудникам компаний - быстро перевести фрагменты деловой переписки и документацию и исправить ошибки</a:t>
            </a:r>
            <a:b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</a:b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20" y="475495"/>
            <a:ext cx="2622862" cy="539385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997BD95-1555-E1B0-74E7-5169392B38FC}"/>
              </a:ext>
            </a:extLst>
          </p:cNvPr>
          <p:cNvSpPr txBox="1"/>
          <p:nvPr/>
        </p:nvSpPr>
        <p:spPr>
          <a:xfrm>
            <a:off x="8784505" y="538784"/>
            <a:ext cx="2585749" cy="4237530"/>
          </a:xfrm>
          <a:prstGeom prst="roundRect">
            <a:avLst>
              <a:gd name="adj" fmla="val 907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Большая часть глаголов </a:t>
            </a:r>
            <a:b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немецком языке употребляется с глаголом </a:t>
            </a:r>
            <a:r>
              <a:rPr lang="en-GB" sz="1800" b="1" i="0" u="none" strike="noStrike" dirty="0" err="1">
                <a:solidFill>
                  <a:srgbClr val="1E9AD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 глаголом </a:t>
            </a:r>
            <a:r>
              <a:rPr lang="en-GB" sz="1800" b="1" dirty="0">
                <a:solidFill>
                  <a:srgbClr val="1E9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употребляются глаголы, обозначающие: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u="none" strike="noStrike" dirty="0">
                <a:solidFill>
                  <a:srgbClr val="017BF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Движение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(например идти, ехать, лететь)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17B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Смену состояния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(например спал –&gt; проснулся)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17B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 ситуации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(например войти, уйти, переехать)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solidFill>
                  <a:srgbClr val="017B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 глагол </a:t>
            </a:r>
            <a:r>
              <a:rPr lang="en-GB" sz="1200" b="1" dirty="0">
                <a:solidFill>
                  <a:srgbClr val="017B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sein </a:t>
            </a:r>
            <a:r>
              <a:rPr lang="ru-RU" sz="1200" b="1" dirty="0">
                <a:solidFill>
                  <a:srgbClr val="017B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глаголы: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geschehen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passieren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gelingen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misslingen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bleiben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begegnen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folgen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949D822-89A7-B9BD-0908-0EF73AD1C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935" y="285198"/>
            <a:ext cx="2976646" cy="5774450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C01EB00-AE9B-4EA9-179D-8E7DA0FAC2E9}"/>
              </a:ext>
            </a:extLst>
          </p:cNvPr>
          <p:cNvGrpSpPr/>
          <p:nvPr/>
        </p:nvGrpSpPr>
        <p:grpSpPr>
          <a:xfrm rot="18643186">
            <a:off x="10938549" y="4539246"/>
            <a:ext cx="1087514" cy="1240106"/>
            <a:chOff x="5453063" y="1057276"/>
            <a:chExt cx="7218363" cy="8231188"/>
          </a:xfrm>
          <a:gradFill>
            <a:gsLst>
              <a:gs pos="41000">
                <a:srgbClr val="FCB0C3"/>
              </a:gs>
              <a:gs pos="0">
                <a:srgbClr val="FCB0C3"/>
              </a:gs>
              <a:gs pos="99000">
                <a:srgbClr val="9E00FF"/>
              </a:gs>
            </a:gsLst>
            <a:lin ang="13500000" scaled="1"/>
          </a:gra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ED484DF0-2D34-7632-0304-ED3B18F30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00" y="1057276"/>
              <a:ext cx="2071688" cy="1535113"/>
            </a:xfrm>
            <a:custGeom>
              <a:avLst/>
              <a:gdLst>
                <a:gd name="T0" fmla="*/ 89 w 1446"/>
                <a:gd name="T1" fmla="*/ 1071 h 1071"/>
                <a:gd name="T2" fmla="*/ 0 w 1446"/>
                <a:gd name="T3" fmla="*/ 723 h 1071"/>
                <a:gd name="T4" fmla="*/ 723 w 1446"/>
                <a:gd name="T5" fmla="*/ 0 h 1071"/>
                <a:gd name="T6" fmla="*/ 1446 w 1446"/>
                <a:gd name="T7" fmla="*/ 723 h 1071"/>
                <a:gd name="T8" fmla="*/ 1359 w 1446"/>
                <a:gd name="T9" fmla="*/ 1068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6" h="1071">
                  <a:moveTo>
                    <a:pt x="89" y="1071"/>
                  </a:moveTo>
                  <a:cubicBezTo>
                    <a:pt x="32" y="968"/>
                    <a:pt x="0" y="849"/>
                    <a:pt x="0" y="723"/>
                  </a:cubicBezTo>
                  <a:cubicBezTo>
                    <a:pt x="0" y="324"/>
                    <a:pt x="323" y="0"/>
                    <a:pt x="723" y="0"/>
                  </a:cubicBezTo>
                  <a:cubicBezTo>
                    <a:pt x="1122" y="0"/>
                    <a:pt x="1446" y="324"/>
                    <a:pt x="1446" y="723"/>
                  </a:cubicBezTo>
                  <a:cubicBezTo>
                    <a:pt x="1446" y="848"/>
                    <a:pt x="1414" y="966"/>
                    <a:pt x="1359" y="1068"/>
                  </a:cubicBezTo>
                </a:path>
              </a:pathLst>
            </a:custGeom>
            <a:grpFill/>
            <a:ln w="101600" cap="rnd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2F8B06DB-62A1-4851-CF53-F6ACBF9C3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5263" y="3114676"/>
              <a:ext cx="1349375" cy="2601913"/>
            </a:xfrm>
            <a:custGeom>
              <a:avLst/>
              <a:gdLst>
                <a:gd name="T0" fmla="*/ 192 w 942"/>
                <a:gd name="T1" fmla="*/ 1266 h 1816"/>
                <a:gd name="T2" fmla="*/ 188 w 942"/>
                <a:gd name="T3" fmla="*/ 1297 h 1816"/>
                <a:gd name="T4" fmla="*/ 156 w 942"/>
                <a:gd name="T5" fmla="*/ 1299 h 1816"/>
                <a:gd name="T6" fmla="*/ 100 w 942"/>
                <a:gd name="T7" fmla="*/ 1287 h 1816"/>
                <a:gd name="T8" fmla="*/ 83 w 942"/>
                <a:gd name="T9" fmla="*/ 1323 h 1816"/>
                <a:gd name="T10" fmla="*/ 102 w 942"/>
                <a:gd name="T11" fmla="*/ 1388 h 1816"/>
                <a:gd name="T12" fmla="*/ 190 w 942"/>
                <a:gd name="T13" fmla="*/ 1436 h 1816"/>
                <a:gd name="T14" fmla="*/ 206 w 942"/>
                <a:gd name="T15" fmla="*/ 1381 h 1816"/>
                <a:gd name="T16" fmla="*/ 223 w 942"/>
                <a:gd name="T17" fmla="*/ 1353 h 1816"/>
                <a:gd name="T18" fmla="*/ 253 w 942"/>
                <a:gd name="T19" fmla="*/ 1366 h 1816"/>
                <a:gd name="T20" fmla="*/ 555 w 942"/>
                <a:gd name="T21" fmla="*/ 1677 h 1816"/>
                <a:gd name="T22" fmla="*/ 557 w 942"/>
                <a:gd name="T23" fmla="*/ 1679 h 1816"/>
                <a:gd name="T24" fmla="*/ 558 w 942"/>
                <a:gd name="T25" fmla="*/ 1680 h 1816"/>
                <a:gd name="T26" fmla="*/ 801 w 942"/>
                <a:gd name="T27" fmla="*/ 1816 h 1816"/>
                <a:gd name="T28" fmla="*/ 801 w 942"/>
                <a:gd name="T29" fmla="*/ 1280 h 1816"/>
                <a:gd name="T30" fmla="*/ 821 w 942"/>
                <a:gd name="T31" fmla="*/ 1255 h 1816"/>
                <a:gd name="T32" fmla="*/ 849 w 942"/>
                <a:gd name="T33" fmla="*/ 1270 h 1816"/>
                <a:gd name="T34" fmla="*/ 891 w 942"/>
                <a:gd name="T35" fmla="*/ 1309 h 1816"/>
                <a:gd name="T36" fmla="*/ 942 w 942"/>
                <a:gd name="T37" fmla="*/ 1222 h 1816"/>
                <a:gd name="T38" fmla="*/ 891 w 942"/>
                <a:gd name="T39" fmla="*/ 1135 h 1816"/>
                <a:gd name="T40" fmla="*/ 849 w 942"/>
                <a:gd name="T41" fmla="*/ 1174 h 1816"/>
                <a:gd name="T42" fmla="*/ 821 w 942"/>
                <a:gd name="T43" fmla="*/ 1189 h 1816"/>
                <a:gd name="T44" fmla="*/ 801 w 942"/>
                <a:gd name="T45" fmla="*/ 1165 h 1816"/>
                <a:gd name="T46" fmla="*/ 801 w 942"/>
                <a:gd name="T47" fmla="*/ 636 h 1816"/>
                <a:gd name="T48" fmla="*/ 801 w 942"/>
                <a:gd name="T49" fmla="*/ 635 h 1816"/>
                <a:gd name="T50" fmla="*/ 801 w 942"/>
                <a:gd name="T51" fmla="*/ 400 h 1816"/>
                <a:gd name="T52" fmla="*/ 400 w 942"/>
                <a:gd name="T53" fmla="*/ 0 h 1816"/>
                <a:gd name="T54" fmla="*/ 0 w 942"/>
                <a:gd name="T55" fmla="*/ 400 h 1816"/>
                <a:gd name="T56" fmla="*/ 191 w 942"/>
                <a:gd name="T57" fmla="*/ 1264 h 1816"/>
                <a:gd name="T58" fmla="*/ 192 w 942"/>
                <a:gd name="T59" fmla="*/ 1266 h 1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42" h="1816">
                  <a:moveTo>
                    <a:pt x="192" y="1266"/>
                  </a:moveTo>
                  <a:cubicBezTo>
                    <a:pt x="198" y="1276"/>
                    <a:pt x="196" y="1289"/>
                    <a:pt x="188" y="1297"/>
                  </a:cubicBezTo>
                  <a:cubicBezTo>
                    <a:pt x="179" y="1305"/>
                    <a:pt x="166" y="1306"/>
                    <a:pt x="156" y="1299"/>
                  </a:cubicBezTo>
                  <a:cubicBezTo>
                    <a:pt x="135" y="1283"/>
                    <a:pt x="114" y="1279"/>
                    <a:pt x="100" y="1287"/>
                  </a:cubicBezTo>
                  <a:cubicBezTo>
                    <a:pt x="87" y="1295"/>
                    <a:pt x="84" y="1313"/>
                    <a:pt x="83" y="1323"/>
                  </a:cubicBezTo>
                  <a:cubicBezTo>
                    <a:pt x="82" y="1343"/>
                    <a:pt x="89" y="1367"/>
                    <a:pt x="102" y="1388"/>
                  </a:cubicBezTo>
                  <a:cubicBezTo>
                    <a:pt x="126" y="1428"/>
                    <a:pt x="167" y="1450"/>
                    <a:pt x="190" y="1436"/>
                  </a:cubicBezTo>
                  <a:cubicBezTo>
                    <a:pt x="204" y="1428"/>
                    <a:pt x="210" y="1406"/>
                    <a:pt x="206" y="1381"/>
                  </a:cubicBezTo>
                  <a:cubicBezTo>
                    <a:pt x="204" y="1369"/>
                    <a:pt x="212" y="1357"/>
                    <a:pt x="223" y="1353"/>
                  </a:cubicBezTo>
                  <a:cubicBezTo>
                    <a:pt x="235" y="1350"/>
                    <a:pt x="247" y="1355"/>
                    <a:pt x="253" y="1366"/>
                  </a:cubicBezTo>
                  <a:cubicBezTo>
                    <a:pt x="334" y="1488"/>
                    <a:pt x="435" y="1592"/>
                    <a:pt x="555" y="1677"/>
                  </a:cubicBezTo>
                  <a:cubicBezTo>
                    <a:pt x="556" y="1678"/>
                    <a:pt x="556" y="1678"/>
                    <a:pt x="557" y="1679"/>
                  </a:cubicBezTo>
                  <a:cubicBezTo>
                    <a:pt x="558" y="1679"/>
                    <a:pt x="558" y="1680"/>
                    <a:pt x="558" y="1680"/>
                  </a:cubicBezTo>
                  <a:cubicBezTo>
                    <a:pt x="632" y="1733"/>
                    <a:pt x="713" y="1778"/>
                    <a:pt x="801" y="1816"/>
                  </a:cubicBezTo>
                  <a:cubicBezTo>
                    <a:pt x="801" y="1280"/>
                    <a:pt x="801" y="1280"/>
                    <a:pt x="801" y="1280"/>
                  </a:cubicBezTo>
                  <a:cubicBezTo>
                    <a:pt x="801" y="1268"/>
                    <a:pt x="809" y="1258"/>
                    <a:pt x="821" y="1255"/>
                  </a:cubicBezTo>
                  <a:cubicBezTo>
                    <a:pt x="833" y="1253"/>
                    <a:pt x="844" y="1259"/>
                    <a:pt x="849" y="1270"/>
                  </a:cubicBezTo>
                  <a:cubicBezTo>
                    <a:pt x="858" y="1294"/>
                    <a:pt x="875" y="1309"/>
                    <a:pt x="891" y="1309"/>
                  </a:cubicBezTo>
                  <a:cubicBezTo>
                    <a:pt x="921" y="1309"/>
                    <a:pt x="942" y="1263"/>
                    <a:pt x="942" y="1222"/>
                  </a:cubicBezTo>
                  <a:cubicBezTo>
                    <a:pt x="942" y="1181"/>
                    <a:pt x="921" y="1135"/>
                    <a:pt x="891" y="1135"/>
                  </a:cubicBezTo>
                  <a:cubicBezTo>
                    <a:pt x="874" y="1135"/>
                    <a:pt x="858" y="1150"/>
                    <a:pt x="849" y="1174"/>
                  </a:cubicBezTo>
                  <a:cubicBezTo>
                    <a:pt x="844" y="1185"/>
                    <a:pt x="833" y="1191"/>
                    <a:pt x="821" y="1189"/>
                  </a:cubicBezTo>
                  <a:cubicBezTo>
                    <a:pt x="809" y="1187"/>
                    <a:pt x="801" y="1177"/>
                    <a:pt x="801" y="1165"/>
                  </a:cubicBezTo>
                  <a:cubicBezTo>
                    <a:pt x="801" y="636"/>
                    <a:pt x="801" y="636"/>
                    <a:pt x="801" y="636"/>
                  </a:cubicBezTo>
                  <a:cubicBezTo>
                    <a:pt x="801" y="635"/>
                    <a:pt x="801" y="635"/>
                    <a:pt x="801" y="635"/>
                  </a:cubicBezTo>
                  <a:cubicBezTo>
                    <a:pt x="801" y="400"/>
                    <a:pt x="801" y="400"/>
                    <a:pt x="801" y="400"/>
                  </a:cubicBezTo>
                  <a:cubicBezTo>
                    <a:pt x="801" y="180"/>
                    <a:pt x="621" y="0"/>
                    <a:pt x="400" y="0"/>
                  </a:cubicBezTo>
                  <a:cubicBezTo>
                    <a:pt x="180" y="0"/>
                    <a:pt x="0" y="180"/>
                    <a:pt x="0" y="400"/>
                  </a:cubicBezTo>
                  <a:cubicBezTo>
                    <a:pt x="0" y="740"/>
                    <a:pt x="64" y="1030"/>
                    <a:pt x="191" y="1264"/>
                  </a:cubicBezTo>
                  <a:lnTo>
                    <a:pt x="192" y="12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14">
              <a:extLst>
                <a:ext uri="{FF2B5EF4-FFF2-40B4-BE49-F238E27FC236}">
                  <a16:creationId xmlns:a16="http://schemas.microsoft.com/office/drawing/2014/main" id="{3D25D238-2494-822F-0D56-BFDA918C7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5400" y="5597526"/>
              <a:ext cx="2224088" cy="1919288"/>
            </a:xfrm>
            <a:custGeom>
              <a:avLst/>
              <a:gdLst>
                <a:gd name="T0" fmla="*/ 1425 w 1552"/>
                <a:gd name="T1" fmla="*/ 761 h 1339"/>
                <a:gd name="T2" fmla="*/ 1451 w 1552"/>
                <a:gd name="T3" fmla="*/ 779 h 1339"/>
                <a:gd name="T4" fmla="*/ 1488 w 1552"/>
                <a:gd name="T5" fmla="*/ 823 h 1339"/>
                <a:gd name="T6" fmla="*/ 1549 w 1552"/>
                <a:gd name="T7" fmla="*/ 743 h 1339"/>
                <a:gd name="T8" fmla="*/ 1540 w 1552"/>
                <a:gd name="T9" fmla="*/ 676 h 1339"/>
                <a:gd name="T10" fmla="*/ 1510 w 1552"/>
                <a:gd name="T11" fmla="*/ 650 h 1339"/>
                <a:gd name="T12" fmla="*/ 1463 w 1552"/>
                <a:gd name="T13" fmla="*/ 683 h 1339"/>
                <a:gd name="T14" fmla="*/ 1434 w 1552"/>
                <a:gd name="T15" fmla="*/ 695 h 1339"/>
                <a:gd name="T16" fmla="*/ 1417 w 1552"/>
                <a:gd name="T17" fmla="*/ 668 h 1339"/>
                <a:gd name="T18" fmla="*/ 1467 w 1552"/>
                <a:gd name="T19" fmla="*/ 271 h 1339"/>
                <a:gd name="T20" fmla="*/ 1180 w 1552"/>
                <a:gd name="T21" fmla="*/ 222 h 1339"/>
                <a:gd name="T22" fmla="*/ 666 w 1552"/>
                <a:gd name="T23" fmla="*/ 0 h 1339"/>
                <a:gd name="T24" fmla="*/ 441 w 1552"/>
                <a:gd name="T25" fmla="*/ 300 h 1339"/>
                <a:gd name="T26" fmla="*/ 480 w 1552"/>
                <a:gd name="T27" fmla="*/ 315 h 1339"/>
                <a:gd name="T28" fmla="*/ 512 w 1552"/>
                <a:gd name="T29" fmla="*/ 394 h 1339"/>
                <a:gd name="T30" fmla="*/ 478 w 1552"/>
                <a:gd name="T31" fmla="*/ 484 h 1339"/>
                <a:gd name="T32" fmla="*/ 401 w 1552"/>
                <a:gd name="T33" fmla="*/ 543 h 1339"/>
                <a:gd name="T34" fmla="*/ 316 w 1552"/>
                <a:gd name="T35" fmla="*/ 533 h 1339"/>
                <a:gd name="T36" fmla="*/ 290 w 1552"/>
                <a:gd name="T37" fmla="*/ 500 h 1339"/>
                <a:gd name="T38" fmla="*/ 0 w 1552"/>
                <a:gd name="T39" fmla="*/ 886 h 1339"/>
                <a:gd name="T40" fmla="*/ 588 w 1552"/>
                <a:gd name="T41" fmla="*/ 1180 h 1339"/>
                <a:gd name="T42" fmla="*/ 590 w 1552"/>
                <a:gd name="T43" fmla="*/ 1180 h 1339"/>
                <a:gd name="T44" fmla="*/ 608 w 1552"/>
                <a:gd name="T45" fmla="*/ 1206 h 1339"/>
                <a:gd name="T46" fmla="*/ 586 w 1552"/>
                <a:gd name="T47" fmla="*/ 1229 h 1339"/>
                <a:gd name="T48" fmla="*/ 536 w 1552"/>
                <a:gd name="T49" fmla="*/ 1258 h 1339"/>
                <a:gd name="T50" fmla="*/ 548 w 1552"/>
                <a:gd name="T51" fmla="*/ 1296 h 1339"/>
                <a:gd name="T52" fmla="*/ 605 w 1552"/>
                <a:gd name="T53" fmla="*/ 1331 h 1339"/>
                <a:gd name="T54" fmla="*/ 672 w 1552"/>
                <a:gd name="T55" fmla="*/ 1333 h 1339"/>
                <a:gd name="T56" fmla="*/ 703 w 1552"/>
                <a:gd name="T57" fmla="*/ 1308 h 1339"/>
                <a:gd name="T58" fmla="*/ 678 w 1552"/>
                <a:gd name="T59" fmla="*/ 1256 h 1339"/>
                <a:gd name="T60" fmla="*/ 672 w 1552"/>
                <a:gd name="T61" fmla="*/ 1225 h 1339"/>
                <a:gd name="T62" fmla="*/ 702 w 1552"/>
                <a:gd name="T63" fmla="*/ 1214 h 1339"/>
                <a:gd name="T64" fmla="*/ 702 w 1552"/>
                <a:gd name="T65" fmla="*/ 1214 h 1339"/>
                <a:gd name="T66" fmla="*/ 1337 w 1552"/>
                <a:gd name="T67" fmla="*/ 1302 h 1339"/>
                <a:gd name="T68" fmla="*/ 1344 w 1552"/>
                <a:gd name="T69" fmla="*/ 1248 h 1339"/>
                <a:gd name="T70" fmla="*/ 1344 w 1552"/>
                <a:gd name="T71" fmla="*/ 1248 h 1339"/>
                <a:gd name="T72" fmla="*/ 1403 w 1552"/>
                <a:gd name="T73" fmla="*/ 782 h 1339"/>
                <a:gd name="T74" fmla="*/ 1425 w 1552"/>
                <a:gd name="T75" fmla="*/ 761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52" h="1339">
                  <a:moveTo>
                    <a:pt x="1425" y="761"/>
                  </a:moveTo>
                  <a:cubicBezTo>
                    <a:pt x="1437" y="760"/>
                    <a:pt x="1448" y="768"/>
                    <a:pt x="1451" y="779"/>
                  </a:cubicBezTo>
                  <a:cubicBezTo>
                    <a:pt x="1458" y="804"/>
                    <a:pt x="1472" y="821"/>
                    <a:pt x="1488" y="823"/>
                  </a:cubicBezTo>
                  <a:cubicBezTo>
                    <a:pt x="1518" y="827"/>
                    <a:pt x="1544" y="784"/>
                    <a:pt x="1549" y="743"/>
                  </a:cubicBezTo>
                  <a:cubicBezTo>
                    <a:pt x="1552" y="718"/>
                    <a:pt x="1549" y="694"/>
                    <a:pt x="1540" y="676"/>
                  </a:cubicBezTo>
                  <a:cubicBezTo>
                    <a:pt x="1535" y="667"/>
                    <a:pt x="1525" y="652"/>
                    <a:pt x="1510" y="650"/>
                  </a:cubicBezTo>
                  <a:cubicBezTo>
                    <a:pt x="1494" y="648"/>
                    <a:pt x="1476" y="661"/>
                    <a:pt x="1463" y="683"/>
                  </a:cubicBezTo>
                  <a:cubicBezTo>
                    <a:pt x="1457" y="694"/>
                    <a:pt x="1445" y="698"/>
                    <a:pt x="1434" y="695"/>
                  </a:cubicBezTo>
                  <a:cubicBezTo>
                    <a:pt x="1423" y="691"/>
                    <a:pt x="1415" y="680"/>
                    <a:pt x="1417" y="668"/>
                  </a:cubicBezTo>
                  <a:cubicBezTo>
                    <a:pt x="1467" y="271"/>
                    <a:pt x="1467" y="271"/>
                    <a:pt x="1467" y="271"/>
                  </a:cubicBezTo>
                  <a:cubicBezTo>
                    <a:pt x="1373" y="262"/>
                    <a:pt x="1277" y="246"/>
                    <a:pt x="1180" y="222"/>
                  </a:cubicBezTo>
                  <a:cubicBezTo>
                    <a:pt x="984" y="175"/>
                    <a:pt x="813" y="100"/>
                    <a:pt x="666" y="0"/>
                  </a:cubicBezTo>
                  <a:cubicBezTo>
                    <a:pt x="441" y="300"/>
                    <a:pt x="441" y="300"/>
                    <a:pt x="441" y="300"/>
                  </a:cubicBezTo>
                  <a:cubicBezTo>
                    <a:pt x="455" y="302"/>
                    <a:pt x="468" y="307"/>
                    <a:pt x="480" y="315"/>
                  </a:cubicBezTo>
                  <a:cubicBezTo>
                    <a:pt x="502" y="332"/>
                    <a:pt x="514" y="361"/>
                    <a:pt x="512" y="394"/>
                  </a:cubicBezTo>
                  <a:cubicBezTo>
                    <a:pt x="511" y="425"/>
                    <a:pt x="499" y="457"/>
                    <a:pt x="478" y="484"/>
                  </a:cubicBezTo>
                  <a:cubicBezTo>
                    <a:pt x="457" y="512"/>
                    <a:pt x="430" y="533"/>
                    <a:pt x="401" y="543"/>
                  </a:cubicBezTo>
                  <a:cubicBezTo>
                    <a:pt x="369" y="554"/>
                    <a:pt x="338" y="550"/>
                    <a:pt x="316" y="533"/>
                  </a:cubicBezTo>
                  <a:cubicBezTo>
                    <a:pt x="304" y="525"/>
                    <a:pt x="296" y="513"/>
                    <a:pt x="290" y="500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178" y="1011"/>
                    <a:pt x="374" y="1109"/>
                    <a:pt x="588" y="1180"/>
                  </a:cubicBezTo>
                  <a:cubicBezTo>
                    <a:pt x="590" y="1180"/>
                    <a:pt x="590" y="1180"/>
                    <a:pt x="590" y="1180"/>
                  </a:cubicBezTo>
                  <a:cubicBezTo>
                    <a:pt x="602" y="1184"/>
                    <a:pt x="609" y="1195"/>
                    <a:pt x="608" y="1206"/>
                  </a:cubicBezTo>
                  <a:cubicBezTo>
                    <a:pt x="607" y="1218"/>
                    <a:pt x="597" y="1227"/>
                    <a:pt x="586" y="1229"/>
                  </a:cubicBezTo>
                  <a:cubicBezTo>
                    <a:pt x="560" y="1231"/>
                    <a:pt x="541" y="1242"/>
                    <a:pt x="536" y="1258"/>
                  </a:cubicBezTo>
                  <a:cubicBezTo>
                    <a:pt x="532" y="1273"/>
                    <a:pt x="541" y="1288"/>
                    <a:pt x="548" y="1296"/>
                  </a:cubicBezTo>
                  <a:cubicBezTo>
                    <a:pt x="561" y="1311"/>
                    <a:pt x="581" y="1324"/>
                    <a:pt x="605" y="1331"/>
                  </a:cubicBezTo>
                  <a:cubicBezTo>
                    <a:pt x="628" y="1338"/>
                    <a:pt x="653" y="1339"/>
                    <a:pt x="672" y="1333"/>
                  </a:cubicBezTo>
                  <a:cubicBezTo>
                    <a:pt x="682" y="1330"/>
                    <a:pt x="698" y="1323"/>
                    <a:pt x="703" y="1308"/>
                  </a:cubicBezTo>
                  <a:cubicBezTo>
                    <a:pt x="708" y="1292"/>
                    <a:pt x="698" y="1272"/>
                    <a:pt x="678" y="1256"/>
                  </a:cubicBezTo>
                  <a:cubicBezTo>
                    <a:pt x="668" y="1249"/>
                    <a:pt x="666" y="1235"/>
                    <a:pt x="672" y="1225"/>
                  </a:cubicBezTo>
                  <a:cubicBezTo>
                    <a:pt x="678" y="1214"/>
                    <a:pt x="690" y="1210"/>
                    <a:pt x="702" y="1214"/>
                  </a:cubicBezTo>
                  <a:cubicBezTo>
                    <a:pt x="702" y="1214"/>
                    <a:pt x="702" y="1214"/>
                    <a:pt x="702" y="1214"/>
                  </a:cubicBezTo>
                  <a:cubicBezTo>
                    <a:pt x="906" y="1270"/>
                    <a:pt x="1119" y="1299"/>
                    <a:pt x="1337" y="1302"/>
                  </a:cubicBezTo>
                  <a:cubicBezTo>
                    <a:pt x="1344" y="1248"/>
                    <a:pt x="1344" y="1248"/>
                    <a:pt x="1344" y="1248"/>
                  </a:cubicBezTo>
                  <a:cubicBezTo>
                    <a:pt x="1344" y="1248"/>
                    <a:pt x="1344" y="1248"/>
                    <a:pt x="1344" y="1248"/>
                  </a:cubicBezTo>
                  <a:cubicBezTo>
                    <a:pt x="1403" y="782"/>
                    <a:pt x="1403" y="782"/>
                    <a:pt x="1403" y="782"/>
                  </a:cubicBezTo>
                  <a:cubicBezTo>
                    <a:pt x="1404" y="771"/>
                    <a:pt x="1414" y="762"/>
                    <a:pt x="1425" y="7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F6C4DC0F-EB45-E135-A772-FBC1662BE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5662613"/>
              <a:ext cx="2058988" cy="2387600"/>
            </a:xfrm>
            <a:custGeom>
              <a:avLst/>
              <a:gdLst>
                <a:gd name="T0" fmla="*/ 1145 w 1437"/>
                <a:gd name="T1" fmla="*/ 1274 h 1666"/>
                <a:gd name="T2" fmla="*/ 1158 w 1437"/>
                <a:gd name="T3" fmla="*/ 1302 h 1666"/>
                <a:gd name="T4" fmla="*/ 1168 w 1437"/>
                <a:gd name="T5" fmla="*/ 1358 h 1666"/>
                <a:gd name="T6" fmla="*/ 1261 w 1437"/>
                <a:gd name="T7" fmla="*/ 1320 h 1666"/>
                <a:gd name="T8" fmla="*/ 1286 w 1437"/>
                <a:gd name="T9" fmla="*/ 1257 h 1666"/>
                <a:gd name="T10" fmla="*/ 1272 w 1437"/>
                <a:gd name="T11" fmla="*/ 1219 h 1666"/>
                <a:gd name="T12" fmla="*/ 1216 w 1437"/>
                <a:gd name="T13" fmla="*/ 1225 h 1666"/>
                <a:gd name="T14" fmla="*/ 1185 w 1437"/>
                <a:gd name="T15" fmla="*/ 1220 h 1666"/>
                <a:gd name="T16" fmla="*/ 1183 w 1437"/>
                <a:gd name="T17" fmla="*/ 1189 h 1666"/>
                <a:gd name="T18" fmla="*/ 1437 w 1437"/>
                <a:gd name="T19" fmla="*/ 852 h 1666"/>
                <a:gd name="T20" fmla="*/ 1071 w 1437"/>
                <a:gd name="T21" fmla="*/ 513 h 1666"/>
                <a:gd name="T22" fmla="*/ 1069 w 1437"/>
                <a:gd name="T23" fmla="*/ 510 h 1666"/>
                <a:gd name="T24" fmla="*/ 1067 w 1437"/>
                <a:gd name="T25" fmla="*/ 507 h 1666"/>
                <a:gd name="T26" fmla="*/ 1069 w 1437"/>
                <a:gd name="T27" fmla="*/ 476 h 1666"/>
                <a:gd name="T28" fmla="*/ 1099 w 1437"/>
                <a:gd name="T29" fmla="*/ 471 h 1666"/>
                <a:gd name="T30" fmla="*/ 1156 w 1437"/>
                <a:gd name="T31" fmla="*/ 474 h 1666"/>
                <a:gd name="T32" fmla="*/ 1168 w 1437"/>
                <a:gd name="T33" fmla="*/ 437 h 1666"/>
                <a:gd name="T34" fmla="*/ 1140 w 1437"/>
                <a:gd name="T35" fmla="*/ 375 h 1666"/>
                <a:gd name="T36" fmla="*/ 1045 w 1437"/>
                <a:gd name="T37" fmla="*/ 341 h 1666"/>
                <a:gd name="T38" fmla="*/ 1037 w 1437"/>
                <a:gd name="T39" fmla="*/ 397 h 1666"/>
                <a:gd name="T40" fmla="*/ 1026 w 1437"/>
                <a:gd name="T41" fmla="*/ 426 h 1666"/>
                <a:gd name="T42" fmla="*/ 995 w 1437"/>
                <a:gd name="T43" fmla="*/ 420 h 1666"/>
                <a:gd name="T44" fmla="*/ 991 w 1437"/>
                <a:gd name="T45" fmla="*/ 415 h 1666"/>
                <a:gd name="T46" fmla="*/ 990 w 1437"/>
                <a:gd name="T47" fmla="*/ 415 h 1666"/>
                <a:gd name="T48" fmla="*/ 730 w 1437"/>
                <a:gd name="T49" fmla="*/ 2 h 1666"/>
                <a:gd name="T50" fmla="*/ 728 w 1437"/>
                <a:gd name="T51" fmla="*/ 0 h 1666"/>
                <a:gd name="T52" fmla="*/ 465 w 1437"/>
                <a:gd name="T53" fmla="*/ 222 h 1666"/>
                <a:gd name="T54" fmla="*/ 499 w 1437"/>
                <a:gd name="T55" fmla="*/ 245 h 1666"/>
                <a:gd name="T56" fmla="*/ 460 w 1437"/>
                <a:gd name="T57" fmla="*/ 410 h 1666"/>
                <a:gd name="T58" fmla="*/ 291 w 1437"/>
                <a:gd name="T59" fmla="*/ 421 h 1666"/>
                <a:gd name="T60" fmla="*/ 273 w 1437"/>
                <a:gd name="T61" fmla="*/ 383 h 1666"/>
                <a:gd name="T62" fmla="*/ 0 w 1437"/>
                <a:gd name="T63" fmla="*/ 612 h 1666"/>
                <a:gd name="T64" fmla="*/ 511 w 1437"/>
                <a:gd name="T65" fmla="*/ 1258 h 1666"/>
                <a:gd name="T66" fmla="*/ 824 w 1437"/>
                <a:gd name="T67" fmla="*/ 1666 h 1666"/>
                <a:gd name="T68" fmla="*/ 1114 w 1437"/>
                <a:gd name="T69" fmla="*/ 1281 h 1666"/>
                <a:gd name="T70" fmla="*/ 1145 w 1437"/>
                <a:gd name="T71" fmla="*/ 1274 h 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7" h="1666">
                  <a:moveTo>
                    <a:pt x="1145" y="1274"/>
                  </a:moveTo>
                  <a:cubicBezTo>
                    <a:pt x="1155" y="1279"/>
                    <a:pt x="1161" y="1291"/>
                    <a:pt x="1158" y="1302"/>
                  </a:cubicBezTo>
                  <a:cubicBezTo>
                    <a:pt x="1151" y="1327"/>
                    <a:pt x="1155" y="1349"/>
                    <a:pt x="1168" y="1358"/>
                  </a:cubicBezTo>
                  <a:cubicBezTo>
                    <a:pt x="1192" y="1376"/>
                    <a:pt x="1236" y="1352"/>
                    <a:pt x="1261" y="1320"/>
                  </a:cubicBezTo>
                  <a:cubicBezTo>
                    <a:pt x="1276" y="1300"/>
                    <a:pt x="1285" y="1277"/>
                    <a:pt x="1286" y="1257"/>
                  </a:cubicBezTo>
                  <a:cubicBezTo>
                    <a:pt x="1286" y="1247"/>
                    <a:pt x="1285" y="1229"/>
                    <a:pt x="1272" y="1219"/>
                  </a:cubicBezTo>
                  <a:cubicBezTo>
                    <a:pt x="1260" y="1210"/>
                    <a:pt x="1238" y="1212"/>
                    <a:pt x="1216" y="1225"/>
                  </a:cubicBezTo>
                  <a:cubicBezTo>
                    <a:pt x="1205" y="1231"/>
                    <a:pt x="1192" y="1229"/>
                    <a:pt x="1185" y="1220"/>
                  </a:cubicBezTo>
                  <a:cubicBezTo>
                    <a:pt x="1177" y="1212"/>
                    <a:pt x="1176" y="1199"/>
                    <a:pt x="1183" y="1189"/>
                  </a:cubicBezTo>
                  <a:cubicBezTo>
                    <a:pt x="1437" y="852"/>
                    <a:pt x="1437" y="852"/>
                    <a:pt x="1437" y="852"/>
                  </a:cubicBezTo>
                  <a:cubicBezTo>
                    <a:pt x="1304" y="754"/>
                    <a:pt x="1182" y="640"/>
                    <a:pt x="1071" y="513"/>
                  </a:cubicBezTo>
                  <a:cubicBezTo>
                    <a:pt x="1070" y="512"/>
                    <a:pt x="1069" y="511"/>
                    <a:pt x="1069" y="510"/>
                  </a:cubicBezTo>
                  <a:cubicBezTo>
                    <a:pt x="1067" y="507"/>
                    <a:pt x="1067" y="507"/>
                    <a:pt x="1067" y="507"/>
                  </a:cubicBezTo>
                  <a:cubicBezTo>
                    <a:pt x="1060" y="497"/>
                    <a:pt x="1061" y="485"/>
                    <a:pt x="1069" y="476"/>
                  </a:cubicBezTo>
                  <a:cubicBezTo>
                    <a:pt x="1077" y="468"/>
                    <a:pt x="1089" y="466"/>
                    <a:pt x="1099" y="471"/>
                  </a:cubicBezTo>
                  <a:cubicBezTo>
                    <a:pt x="1122" y="484"/>
                    <a:pt x="1144" y="485"/>
                    <a:pt x="1156" y="474"/>
                  </a:cubicBezTo>
                  <a:cubicBezTo>
                    <a:pt x="1168" y="464"/>
                    <a:pt x="1168" y="446"/>
                    <a:pt x="1168" y="437"/>
                  </a:cubicBezTo>
                  <a:cubicBezTo>
                    <a:pt x="1166" y="416"/>
                    <a:pt x="1155" y="394"/>
                    <a:pt x="1140" y="375"/>
                  </a:cubicBezTo>
                  <a:cubicBezTo>
                    <a:pt x="1107" y="335"/>
                    <a:pt x="1064" y="325"/>
                    <a:pt x="1045" y="341"/>
                  </a:cubicBezTo>
                  <a:cubicBezTo>
                    <a:pt x="1033" y="351"/>
                    <a:pt x="1030" y="373"/>
                    <a:pt x="1037" y="397"/>
                  </a:cubicBezTo>
                  <a:cubicBezTo>
                    <a:pt x="1041" y="408"/>
                    <a:pt x="1036" y="421"/>
                    <a:pt x="1026" y="426"/>
                  </a:cubicBezTo>
                  <a:cubicBezTo>
                    <a:pt x="1015" y="432"/>
                    <a:pt x="1002" y="429"/>
                    <a:pt x="995" y="420"/>
                  </a:cubicBezTo>
                  <a:cubicBezTo>
                    <a:pt x="991" y="415"/>
                    <a:pt x="991" y="415"/>
                    <a:pt x="991" y="415"/>
                  </a:cubicBezTo>
                  <a:cubicBezTo>
                    <a:pt x="991" y="415"/>
                    <a:pt x="990" y="415"/>
                    <a:pt x="990" y="415"/>
                  </a:cubicBezTo>
                  <a:cubicBezTo>
                    <a:pt x="892" y="289"/>
                    <a:pt x="805" y="150"/>
                    <a:pt x="730" y="2"/>
                  </a:cubicBezTo>
                  <a:cubicBezTo>
                    <a:pt x="729" y="2"/>
                    <a:pt x="729" y="1"/>
                    <a:pt x="728" y="0"/>
                  </a:cubicBezTo>
                  <a:cubicBezTo>
                    <a:pt x="465" y="222"/>
                    <a:pt x="465" y="222"/>
                    <a:pt x="465" y="222"/>
                  </a:cubicBezTo>
                  <a:cubicBezTo>
                    <a:pt x="479" y="227"/>
                    <a:pt x="490" y="235"/>
                    <a:pt x="499" y="245"/>
                  </a:cubicBezTo>
                  <a:cubicBezTo>
                    <a:pt x="536" y="288"/>
                    <a:pt x="518" y="361"/>
                    <a:pt x="460" y="410"/>
                  </a:cubicBezTo>
                  <a:cubicBezTo>
                    <a:pt x="401" y="459"/>
                    <a:pt x="327" y="464"/>
                    <a:pt x="291" y="421"/>
                  </a:cubicBezTo>
                  <a:cubicBezTo>
                    <a:pt x="281" y="410"/>
                    <a:pt x="276" y="397"/>
                    <a:pt x="273" y="3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191" y="828"/>
                    <a:pt x="356" y="1049"/>
                    <a:pt x="511" y="1258"/>
                  </a:cubicBezTo>
                  <a:cubicBezTo>
                    <a:pt x="617" y="1400"/>
                    <a:pt x="720" y="1537"/>
                    <a:pt x="824" y="1666"/>
                  </a:cubicBezTo>
                  <a:cubicBezTo>
                    <a:pt x="1114" y="1281"/>
                    <a:pt x="1114" y="1281"/>
                    <a:pt x="1114" y="1281"/>
                  </a:cubicBezTo>
                  <a:cubicBezTo>
                    <a:pt x="1121" y="1271"/>
                    <a:pt x="1134" y="1268"/>
                    <a:pt x="1145" y="1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53D593CB-12EF-B92A-6E9C-083F086A2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2875" y="3451226"/>
              <a:ext cx="1350963" cy="2482850"/>
            </a:xfrm>
            <a:custGeom>
              <a:avLst/>
              <a:gdLst>
                <a:gd name="T0" fmla="*/ 41 w 942"/>
                <a:gd name="T1" fmla="*/ 851 h 1733"/>
                <a:gd name="T2" fmla="*/ 141 w 942"/>
                <a:gd name="T3" fmla="*/ 987 h 1733"/>
                <a:gd name="T4" fmla="*/ 41 w 942"/>
                <a:gd name="T5" fmla="*/ 1124 h 1733"/>
                <a:gd name="T6" fmla="*/ 0 w 942"/>
                <a:gd name="T7" fmla="*/ 1112 h 1733"/>
                <a:gd name="T8" fmla="*/ 0 w 942"/>
                <a:gd name="T9" fmla="*/ 1602 h 1733"/>
                <a:gd name="T10" fmla="*/ 223 w 942"/>
                <a:gd name="T11" fmla="*/ 1672 h 1733"/>
                <a:gd name="T12" fmla="*/ 526 w 942"/>
                <a:gd name="T13" fmla="*/ 1722 h 1733"/>
                <a:gd name="T14" fmla="*/ 529 w 942"/>
                <a:gd name="T15" fmla="*/ 1722 h 1733"/>
                <a:gd name="T16" fmla="*/ 530 w 942"/>
                <a:gd name="T17" fmla="*/ 1722 h 1733"/>
                <a:gd name="T18" fmla="*/ 802 w 942"/>
                <a:gd name="T19" fmla="*/ 1731 h 1733"/>
                <a:gd name="T20" fmla="*/ 802 w 942"/>
                <a:gd name="T21" fmla="*/ 1287 h 1733"/>
                <a:gd name="T22" fmla="*/ 822 w 942"/>
                <a:gd name="T23" fmla="*/ 1263 h 1733"/>
                <a:gd name="T24" fmla="*/ 849 w 942"/>
                <a:gd name="T25" fmla="*/ 1277 h 1733"/>
                <a:gd name="T26" fmla="*/ 891 w 942"/>
                <a:gd name="T27" fmla="*/ 1316 h 1733"/>
                <a:gd name="T28" fmla="*/ 942 w 942"/>
                <a:gd name="T29" fmla="*/ 1229 h 1733"/>
                <a:gd name="T30" fmla="*/ 891 w 942"/>
                <a:gd name="T31" fmla="*/ 1142 h 1733"/>
                <a:gd name="T32" fmla="*/ 849 w 942"/>
                <a:gd name="T33" fmla="*/ 1181 h 1733"/>
                <a:gd name="T34" fmla="*/ 822 w 942"/>
                <a:gd name="T35" fmla="*/ 1196 h 1733"/>
                <a:gd name="T36" fmla="*/ 802 w 942"/>
                <a:gd name="T37" fmla="*/ 1172 h 1733"/>
                <a:gd name="T38" fmla="*/ 802 w 942"/>
                <a:gd name="T39" fmla="*/ 856 h 1733"/>
                <a:gd name="T40" fmla="*/ 802 w 942"/>
                <a:gd name="T41" fmla="*/ 856 h 1733"/>
                <a:gd name="T42" fmla="*/ 802 w 942"/>
                <a:gd name="T43" fmla="*/ 400 h 1733"/>
                <a:gd name="T44" fmla="*/ 401 w 942"/>
                <a:gd name="T45" fmla="*/ 0 h 1733"/>
                <a:gd name="T46" fmla="*/ 0 w 942"/>
                <a:gd name="T47" fmla="*/ 399 h 1733"/>
                <a:gd name="T48" fmla="*/ 0 w 942"/>
                <a:gd name="T49" fmla="*/ 862 h 1733"/>
                <a:gd name="T50" fmla="*/ 41 w 942"/>
                <a:gd name="T51" fmla="*/ 851 h 1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42" h="1733">
                  <a:moveTo>
                    <a:pt x="41" y="851"/>
                  </a:moveTo>
                  <a:cubicBezTo>
                    <a:pt x="97" y="851"/>
                    <a:pt x="141" y="911"/>
                    <a:pt x="141" y="987"/>
                  </a:cubicBezTo>
                  <a:cubicBezTo>
                    <a:pt x="141" y="1064"/>
                    <a:pt x="97" y="1124"/>
                    <a:pt x="41" y="1124"/>
                  </a:cubicBezTo>
                  <a:cubicBezTo>
                    <a:pt x="27" y="1124"/>
                    <a:pt x="13" y="1120"/>
                    <a:pt x="0" y="1112"/>
                  </a:cubicBezTo>
                  <a:cubicBezTo>
                    <a:pt x="0" y="1602"/>
                    <a:pt x="0" y="1602"/>
                    <a:pt x="0" y="1602"/>
                  </a:cubicBezTo>
                  <a:cubicBezTo>
                    <a:pt x="70" y="1630"/>
                    <a:pt x="145" y="1653"/>
                    <a:pt x="223" y="1672"/>
                  </a:cubicBezTo>
                  <a:cubicBezTo>
                    <a:pt x="325" y="1697"/>
                    <a:pt x="427" y="1713"/>
                    <a:pt x="526" y="1722"/>
                  </a:cubicBezTo>
                  <a:cubicBezTo>
                    <a:pt x="527" y="1722"/>
                    <a:pt x="528" y="1722"/>
                    <a:pt x="529" y="1722"/>
                  </a:cubicBezTo>
                  <a:cubicBezTo>
                    <a:pt x="529" y="1722"/>
                    <a:pt x="529" y="1722"/>
                    <a:pt x="530" y="1722"/>
                  </a:cubicBezTo>
                  <a:cubicBezTo>
                    <a:pt x="624" y="1731"/>
                    <a:pt x="715" y="1733"/>
                    <a:pt x="802" y="1731"/>
                  </a:cubicBezTo>
                  <a:cubicBezTo>
                    <a:pt x="802" y="1287"/>
                    <a:pt x="802" y="1287"/>
                    <a:pt x="802" y="1287"/>
                  </a:cubicBezTo>
                  <a:cubicBezTo>
                    <a:pt x="802" y="1275"/>
                    <a:pt x="810" y="1265"/>
                    <a:pt x="822" y="1263"/>
                  </a:cubicBezTo>
                  <a:cubicBezTo>
                    <a:pt x="833" y="1260"/>
                    <a:pt x="845" y="1267"/>
                    <a:pt x="849" y="1277"/>
                  </a:cubicBezTo>
                  <a:cubicBezTo>
                    <a:pt x="859" y="1301"/>
                    <a:pt x="875" y="1316"/>
                    <a:pt x="891" y="1316"/>
                  </a:cubicBezTo>
                  <a:cubicBezTo>
                    <a:pt x="921" y="1316"/>
                    <a:pt x="942" y="1270"/>
                    <a:pt x="942" y="1229"/>
                  </a:cubicBezTo>
                  <a:cubicBezTo>
                    <a:pt x="942" y="1188"/>
                    <a:pt x="921" y="1142"/>
                    <a:pt x="891" y="1142"/>
                  </a:cubicBezTo>
                  <a:cubicBezTo>
                    <a:pt x="875" y="1142"/>
                    <a:pt x="859" y="1157"/>
                    <a:pt x="849" y="1181"/>
                  </a:cubicBezTo>
                  <a:cubicBezTo>
                    <a:pt x="845" y="1192"/>
                    <a:pt x="833" y="1198"/>
                    <a:pt x="822" y="1196"/>
                  </a:cubicBezTo>
                  <a:cubicBezTo>
                    <a:pt x="810" y="1194"/>
                    <a:pt x="802" y="1184"/>
                    <a:pt x="802" y="1172"/>
                  </a:cubicBezTo>
                  <a:cubicBezTo>
                    <a:pt x="802" y="856"/>
                    <a:pt x="802" y="856"/>
                    <a:pt x="802" y="856"/>
                  </a:cubicBezTo>
                  <a:cubicBezTo>
                    <a:pt x="802" y="856"/>
                    <a:pt x="802" y="856"/>
                    <a:pt x="802" y="856"/>
                  </a:cubicBezTo>
                  <a:cubicBezTo>
                    <a:pt x="802" y="400"/>
                    <a:pt x="802" y="400"/>
                    <a:pt x="802" y="400"/>
                  </a:cubicBezTo>
                  <a:cubicBezTo>
                    <a:pt x="802" y="179"/>
                    <a:pt x="622" y="0"/>
                    <a:pt x="401" y="0"/>
                  </a:cubicBezTo>
                  <a:cubicBezTo>
                    <a:pt x="181" y="0"/>
                    <a:pt x="1" y="179"/>
                    <a:pt x="0" y="399"/>
                  </a:cubicBezTo>
                  <a:cubicBezTo>
                    <a:pt x="0" y="862"/>
                    <a:pt x="0" y="862"/>
                    <a:pt x="0" y="862"/>
                  </a:cubicBezTo>
                  <a:cubicBezTo>
                    <a:pt x="13" y="855"/>
                    <a:pt x="27" y="851"/>
                    <a:pt x="41" y="8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2BDAFF42-E7F6-E10C-3CD8-A4B20F2127C7}"/>
                </a:ext>
              </a:extLst>
            </p:cNvPr>
            <p:cNvGrpSpPr/>
            <p:nvPr/>
          </p:nvGrpSpPr>
          <p:grpSpPr>
            <a:xfrm>
              <a:off x="7866063" y="4294188"/>
              <a:ext cx="1946275" cy="2532063"/>
              <a:chOff x="7866063" y="4294188"/>
              <a:chExt cx="1946275" cy="2532063"/>
            </a:xfrm>
            <a:grpFill/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7F1B41FA-374E-4B3E-0BFA-6419B82D5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6063" y="4294188"/>
                <a:ext cx="1946275" cy="2532063"/>
              </a:xfrm>
              <a:custGeom>
                <a:avLst/>
                <a:gdLst>
                  <a:gd name="T0" fmla="*/ 238 w 1358"/>
                  <a:gd name="T1" fmla="*/ 1257 h 1767"/>
                  <a:gd name="T2" fmla="*/ 403 w 1358"/>
                  <a:gd name="T3" fmla="*/ 1298 h 1767"/>
                  <a:gd name="T4" fmla="*/ 442 w 1358"/>
                  <a:gd name="T5" fmla="*/ 1387 h 1767"/>
                  <a:gd name="T6" fmla="*/ 413 w 1358"/>
                  <a:gd name="T7" fmla="*/ 1467 h 1767"/>
                  <a:gd name="T8" fmla="*/ 377 w 1358"/>
                  <a:gd name="T9" fmla="*/ 1484 h 1767"/>
                  <a:gd name="T10" fmla="*/ 692 w 1358"/>
                  <a:gd name="T11" fmla="*/ 1767 h 1767"/>
                  <a:gd name="T12" fmla="*/ 767 w 1358"/>
                  <a:gd name="T13" fmla="*/ 1667 h 1767"/>
                  <a:gd name="T14" fmla="*/ 767 w 1358"/>
                  <a:gd name="T15" fmla="*/ 1667 h 1767"/>
                  <a:gd name="T16" fmla="*/ 1023 w 1358"/>
                  <a:gd name="T17" fmla="*/ 1326 h 1767"/>
                  <a:gd name="T18" fmla="*/ 1054 w 1358"/>
                  <a:gd name="T19" fmla="*/ 1319 h 1767"/>
                  <a:gd name="T20" fmla="*/ 1067 w 1358"/>
                  <a:gd name="T21" fmla="*/ 1347 h 1767"/>
                  <a:gd name="T22" fmla="*/ 1077 w 1358"/>
                  <a:gd name="T23" fmla="*/ 1404 h 1767"/>
                  <a:gd name="T24" fmla="*/ 1117 w 1358"/>
                  <a:gd name="T25" fmla="*/ 1406 h 1767"/>
                  <a:gd name="T26" fmla="*/ 1170 w 1358"/>
                  <a:gd name="T27" fmla="*/ 1365 h 1767"/>
                  <a:gd name="T28" fmla="*/ 1195 w 1358"/>
                  <a:gd name="T29" fmla="*/ 1302 h 1767"/>
                  <a:gd name="T30" fmla="*/ 1182 w 1358"/>
                  <a:gd name="T31" fmla="*/ 1265 h 1767"/>
                  <a:gd name="T32" fmla="*/ 1125 w 1358"/>
                  <a:gd name="T33" fmla="*/ 1270 h 1767"/>
                  <a:gd name="T34" fmla="*/ 1094 w 1358"/>
                  <a:gd name="T35" fmla="*/ 1266 h 1767"/>
                  <a:gd name="T36" fmla="*/ 1092 w 1358"/>
                  <a:gd name="T37" fmla="*/ 1234 h 1767"/>
                  <a:gd name="T38" fmla="*/ 1358 w 1358"/>
                  <a:gd name="T39" fmla="*/ 881 h 1767"/>
                  <a:gd name="T40" fmla="*/ 1098 w 1358"/>
                  <a:gd name="T41" fmla="*/ 620 h 1767"/>
                  <a:gd name="T42" fmla="*/ 1067 w 1358"/>
                  <a:gd name="T43" fmla="*/ 655 h 1767"/>
                  <a:gd name="T44" fmla="*/ 910 w 1358"/>
                  <a:gd name="T45" fmla="*/ 591 h 1767"/>
                  <a:gd name="T46" fmla="*/ 885 w 1358"/>
                  <a:gd name="T47" fmla="*/ 497 h 1767"/>
                  <a:gd name="T48" fmla="*/ 926 w 1358"/>
                  <a:gd name="T49" fmla="*/ 422 h 1767"/>
                  <a:gd name="T50" fmla="*/ 971 w 1358"/>
                  <a:gd name="T51" fmla="*/ 411 h 1767"/>
                  <a:gd name="T52" fmla="*/ 871 w 1358"/>
                  <a:gd name="T53" fmla="*/ 141 h 1767"/>
                  <a:gd name="T54" fmla="*/ 487 w 1358"/>
                  <a:gd name="T55" fmla="*/ 141 h 1767"/>
                  <a:gd name="T56" fmla="*/ 463 w 1358"/>
                  <a:gd name="T57" fmla="*/ 121 h 1767"/>
                  <a:gd name="T58" fmla="*/ 478 w 1358"/>
                  <a:gd name="T59" fmla="*/ 93 h 1767"/>
                  <a:gd name="T60" fmla="*/ 517 w 1358"/>
                  <a:gd name="T61" fmla="*/ 51 h 1767"/>
                  <a:gd name="T62" fmla="*/ 430 w 1358"/>
                  <a:gd name="T63" fmla="*/ 0 h 1767"/>
                  <a:gd name="T64" fmla="*/ 343 w 1358"/>
                  <a:gd name="T65" fmla="*/ 51 h 1767"/>
                  <a:gd name="T66" fmla="*/ 381 w 1358"/>
                  <a:gd name="T67" fmla="*/ 93 h 1767"/>
                  <a:gd name="T68" fmla="*/ 396 w 1358"/>
                  <a:gd name="T69" fmla="*/ 121 h 1767"/>
                  <a:gd name="T70" fmla="*/ 372 w 1358"/>
                  <a:gd name="T71" fmla="*/ 141 h 1767"/>
                  <a:gd name="T72" fmla="*/ 0 w 1358"/>
                  <a:gd name="T73" fmla="*/ 141 h 1767"/>
                  <a:gd name="T74" fmla="*/ 0 w 1358"/>
                  <a:gd name="T75" fmla="*/ 937 h 1767"/>
                  <a:gd name="T76" fmla="*/ 216 w 1358"/>
                  <a:gd name="T77" fmla="*/ 1289 h 1767"/>
                  <a:gd name="T78" fmla="*/ 238 w 1358"/>
                  <a:gd name="T79" fmla="*/ 1257 h 1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58" h="1767">
                    <a:moveTo>
                      <a:pt x="238" y="1257"/>
                    </a:moveTo>
                    <a:cubicBezTo>
                      <a:pt x="282" y="1222"/>
                      <a:pt x="354" y="1240"/>
                      <a:pt x="403" y="1298"/>
                    </a:cubicBezTo>
                    <a:cubicBezTo>
                      <a:pt x="425" y="1325"/>
                      <a:pt x="439" y="1357"/>
                      <a:pt x="442" y="1387"/>
                    </a:cubicBezTo>
                    <a:cubicBezTo>
                      <a:pt x="445" y="1420"/>
                      <a:pt x="434" y="1449"/>
                      <a:pt x="413" y="1467"/>
                    </a:cubicBezTo>
                    <a:cubicBezTo>
                      <a:pt x="402" y="1476"/>
                      <a:pt x="390" y="1482"/>
                      <a:pt x="377" y="1484"/>
                    </a:cubicBezTo>
                    <a:cubicBezTo>
                      <a:pt x="474" y="1589"/>
                      <a:pt x="579" y="1684"/>
                      <a:pt x="692" y="1767"/>
                    </a:cubicBezTo>
                    <a:cubicBezTo>
                      <a:pt x="767" y="1667"/>
                      <a:pt x="767" y="1667"/>
                      <a:pt x="767" y="1667"/>
                    </a:cubicBezTo>
                    <a:cubicBezTo>
                      <a:pt x="767" y="1667"/>
                      <a:pt x="767" y="1667"/>
                      <a:pt x="767" y="1667"/>
                    </a:cubicBezTo>
                    <a:cubicBezTo>
                      <a:pt x="1023" y="1326"/>
                      <a:pt x="1023" y="1326"/>
                      <a:pt x="1023" y="1326"/>
                    </a:cubicBezTo>
                    <a:cubicBezTo>
                      <a:pt x="1030" y="1317"/>
                      <a:pt x="1043" y="1314"/>
                      <a:pt x="1054" y="1319"/>
                    </a:cubicBezTo>
                    <a:cubicBezTo>
                      <a:pt x="1065" y="1324"/>
                      <a:pt x="1070" y="1336"/>
                      <a:pt x="1067" y="1347"/>
                    </a:cubicBezTo>
                    <a:cubicBezTo>
                      <a:pt x="1060" y="1372"/>
                      <a:pt x="1064" y="1394"/>
                      <a:pt x="1077" y="1404"/>
                    </a:cubicBezTo>
                    <a:cubicBezTo>
                      <a:pt x="1090" y="1413"/>
                      <a:pt x="1107" y="1409"/>
                      <a:pt x="1117" y="1406"/>
                    </a:cubicBezTo>
                    <a:cubicBezTo>
                      <a:pt x="1136" y="1399"/>
                      <a:pt x="1156" y="1384"/>
                      <a:pt x="1170" y="1365"/>
                    </a:cubicBezTo>
                    <a:cubicBezTo>
                      <a:pt x="1185" y="1345"/>
                      <a:pt x="1194" y="1322"/>
                      <a:pt x="1195" y="1302"/>
                    </a:cubicBezTo>
                    <a:cubicBezTo>
                      <a:pt x="1196" y="1292"/>
                      <a:pt x="1195" y="1274"/>
                      <a:pt x="1182" y="1265"/>
                    </a:cubicBezTo>
                    <a:cubicBezTo>
                      <a:pt x="1169" y="1255"/>
                      <a:pt x="1147" y="1257"/>
                      <a:pt x="1125" y="1270"/>
                    </a:cubicBezTo>
                    <a:cubicBezTo>
                      <a:pt x="1115" y="1276"/>
                      <a:pt x="1102" y="1274"/>
                      <a:pt x="1094" y="1266"/>
                    </a:cubicBezTo>
                    <a:cubicBezTo>
                      <a:pt x="1086" y="1257"/>
                      <a:pt x="1085" y="1244"/>
                      <a:pt x="1092" y="1234"/>
                    </a:cubicBezTo>
                    <a:cubicBezTo>
                      <a:pt x="1358" y="881"/>
                      <a:pt x="1358" y="881"/>
                      <a:pt x="1358" y="881"/>
                    </a:cubicBezTo>
                    <a:cubicBezTo>
                      <a:pt x="1259" y="807"/>
                      <a:pt x="1172" y="720"/>
                      <a:pt x="1098" y="620"/>
                    </a:cubicBezTo>
                    <a:cubicBezTo>
                      <a:pt x="1091" y="635"/>
                      <a:pt x="1080" y="647"/>
                      <a:pt x="1067" y="655"/>
                    </a:cubicBezTo>
                    <a:cubicBezTo>
                      <a:pt x="1019" y="684"/>
                      <a:pt x="950" y="656"/>
                      <a:pt x="910" y="591"/>
                    </a:cubicBezTo>
                    <a:cubicBezTo>
                      <a:pt x="892" y="561"/>
                      <a:pt x="883" y="528"/>
                      <a:pt x="885" y="497"/>
                    </a:cubicBezTo>
                    <a:cubicBezTo>
                      <a:pt x="887" y="464"/>
                      <a:pt x="901" y="437"/>
                      <a:pt x="926" y="422"/>
                    </a:cubicBezTo>
                    <a:cubicBezTo>
                      <a:pt x="939" y="414"/>
                      <a:pt x="954" y="410"/>
                      <a:pt x="971" y="411"/>
                    </a:cubicBezTo>
                    <a:cubicBezTo>
                      <a:pt x="930" y="327"/>
                      <a:pt x="897" y="237"/>
                      <a:pt x="871" y="141"/>
                    </a:cubicBezTo>
                    <a:cubicBezTo>
                      <a:pt x="487" y="141"/>
                      <a:pt x="487" y="141"/>
                      <a:pt x="487" y="141"/>
                    </a:cubicBezTo>
                    <a:cubicBezTo>
                      <a:pt x="475" y="141"/>
                      <a:pt x="465" y="132"/>
                      <a:pt x="463" y="121"/>
                    </a:cubicBezTo>
                    <a:cubicBezTo>
                      <a:pt x="461" y="109"/>
                      <a:pt x="467" y="97"/>
                      <a:pt x="478" y="93"/>
                    </a:cubicBezTo>
                    <a:cubicBezTo>
                      <a:pt x="502" y="83"/>
                      <a:pt x="517" y="67"/>
                      <a:pt x="517" y="51"/>
                    </a:cubicBezTo>
                    <a:cubicBezTo>
                      <a:pt x="517" y="21"/>
                      <a:pt x="471" y="0"/>
                      <a:pt x="430" y="0"/>
                    </a:cubicBezTo>
                    <a:cubicBezTo>
                      <a:pt x="388" y="0"/>
                      <a:pt x="343" y="21"/>
                      <a:pt x="343" y="51"/>
                    </a:cubicBezTo>
                    <a:cubicBezTo>
                      <a:pt x="343" y="67"/>
                      <a:pt x="357" y="83"/>
                      <a:pt x="381" y="93"/>
                    </a:cubicBezTo>
                    <a:cubicBezTo>
                      <a:pt x="392" y="97"/>
                      <a:pt x="399" y="109"/>
                      <a:pt x="396" y="121"/>
                    </a:cubicBezTo>
                    <a:cubicBezTo>
                      <a:pt x="394" y="132"/>
                      <a:pt x="384" y="141"/>
                      <a:pt x="372" y="141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937"/>
                      <a:pt x="0" y="937"/>
                      <a:pt x="0" y="937"/>
                    </a:cubicBezTo>
                    <a:cubicBezTo>
                      <a:pt x="63" y="1062"/>
                      <a:pt x="136" y="1180"/>
                      <a:pt x="216" y="1289"/>
                    </a:cubicBezTo>
                    <a:cubicBezTo>
                      <a:pt x="221" y="1276"/>
                      <a:pt x="228" y="1266"/>
                      <a:pt x="238" y="12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8247F1A2-C00B-469B-E063-762F19640557}"/>
                  </a:ext>
                </a:extLst>
              </p:cNvPr>
              <p:cNvGrpSpPr/>
              <p:nvPr/>
            </p:nvGrpSpPr>
            <p:grpSpPr>
              <a:xfrm>
                <a:off x="8391525" y="5146676"/>
                <a:ext cx="730251" cy="682625"/>
                <a:chOff x="8391525" y="5146676"/>
                <a:chExt cx="730251" cy="682625"/>
              </a:xfrm>
              <a:grpFill/>
            </p:grpSpPr>
            <p:sp>
              <p:nvSpPr>
                <p:cNvPr id="13" name="Freeform 19">
                  <a:extLst>
                    <a:ext uri="{FF2B5EF4-FFF2-40B4-BE49-F238E27FC236}">
                      <a16:creationId xmlns:a16="http://schemas.microsoft.com/office/drawing/2014/main" id="{CEBDE139-3B52-E9A4-3FBC-C94317F9F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63" y="5146676"/>
                  <a:ext cx="531813" cy="673100"/>
                </a:xfrm>
                <a:custGeom>
                  <a:avLst/>
                  <a:gdLst>
                    <a:gd name="T0" fmla="*/ 371 w 371"/>
                    <a:gd name="T1" fmla="*/ 211 h 470"/>
                    <a:gd name="T2" fmla="*/ 371 w 371"/>
                    <a:gd name="T3" fmla="*/ 211 h 470"/>
                    <a:gd name="T4" fmla="*/ 334 w 371"/>
                    <a:gd name="T5" fmla="*/ 174 h 470"/>
                    <a:gd name="T6" fmla="*/ 319 w 371"/>
                    <a:gd name="T7" fmla="*/ 174 h 470"/>
                    <a:gd name="T8" fmla="*/ 202 w 371"/>
                    <a:gd name="T9" fmla="*/ 174 h 470"/>
                    <a:gd name="T10" fmla="*/ 194 w 371"/>
                    <a:gd name="T11" fmla="*/ 159 h 470"/>
                    <a:gd name="T12" fmla="*/ 211 w 371"/>
                    <a:gd name="T13" fmla="*/ 94 h 470"/>
                    <a:gd name="T14" fmla="*/ 195 w 371"/>
                    <a:gd name="T15" fmla="*/ 37 h 470"/>
                    <a:gd name="T16" fmla="*/ 181 w 371"/>
                    <a:gd name="T17" fmla="*/ 17 h 470"/>
                    <a:gd name="T18" fmla="*/ 149 w 371"/>
                    <a:gd name="T19" fmla="*/ 0 h 470"/>
                    <a:gd name="T20" fmla="*/ 149 w 371"/>
                    <a:gd name="T21" fmla="*/ 0 h 470"/>
                    <a:gd name="T22" fmla="*/ 120 w 371"/>
                    <a:gd name="T23" fmla="*/ 28 h 470"/>
                    <a:gd name="T24" fmla="*/ 25 w 371"/>
                    <a:gd name="T25" fmla="*/ 215 h 470"/>
                    <a:gd name="T26" fmla="*/ 0 w 371"/>
                    <a:gd name="T27" fmla="*/ 264 h 470"/>
                    <a:gd name="T28" fmla="*/ 0 w 371"/>
                    <a:gd name="T29" fmla="*/ 404 h 470"/>
                    <a:gd name="T30" fmla="*/ 67 w 371"/>
                    <a:gd name="T31" fmla="*/ 470 h 470"/>
                    <a:gd name="T32" fmla="*/ 141 w 371"/>
                    <a:gd name="T33" fmla="*/ 470 h 470"/>
                    <a:gd name="T34" fmla="*/ 174 w 371"/>
                    <a:gd name="T35" fmla="*/ 470 h 470"/>
                    <a:gd name="T36" fmla="*/ 177 w 371"/>
                    <a:gd name="T37" fmla="*/ 470 h 470"/>
                    <a:gd name="T38" fmla="*/ 295 w 371"/>
                    <a:gd name="T39" fmla="*/ 470 h 470"/>
                    <a:gd name="T40" fmla="*/ 316 w 371"/>
                    <a:gd name="T41" fmla="*/ 470 h 470"/>
                    <a:gd name="T42" fmla="*/ 353 w 371"/>
                    <a:gd name="T43" fmla="*/ 433 h 470"/>
                    <a:gd name="T44" fmla="*/ 353 w 371"/>
                    <a:gd name="T45" fmla="*/ 433 h 470"/>
                    <a:gd name="T46" fmla="*/ 316 w 371"/>
                    <a:gd name="T47" fmla="*/ 396 h 470"/>
                    <a:gd name="T48" fmla="*/ 326 w 371"/>
                    <a:gd name="T49" fmla="*/ 396 h 470"/>
                    <a:gd name="T50" fmla="*/ 363 w 371"/>
                    <a:gd name="T51" fmla="*/ 359 h 470"/>
                    <a:gd name="T52" fmla="*/ 363 w 371"/>
                    <a:gd name="T53" fmla="*/ 359 h 470"/>
                    <a:gd name="T54" fmla="*/ 326 w 371"/>
                    <a:gd name="T55" fmla="*/ 322 h 470"/>
                    <a:gd name="T56" fmla="*/ 334 w 371"/>
                    <a:gd name="T57" fmla="*/ 322 h 470"/>
                    <a:gd name="T58" fmla="*/ 371 w 371"/>
                    <a:gd name="T59" fmla="*/ 285 h 470"/>
                    <a:gd name="T60" fmla="*/ 371 w 371"/>
                    <a:gd name="T61" fmla="*/ 285 h 470"/>
                    <a:gd name="T62" fmla="*/ 334 w 371"/>
                    <a:gd name="T63" fmla="*/ 248 h 470"/>
                    <a:gd name="T64" fmla="*/ 371 w 371"/>
                    <a:gd name="T65" fmla="*/ 211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71" h="470">
                      <a:moveTo>
                        <a:pt x="371" y="211"/>
                      </a:moveTo>
                      <a:cubicBezTo>
                        <a:pt x="371" y="211"/>
                        <a:pt x="371" y="211"/>
                        <a:pt x="371" y="211"/>
                      </a:cubicBezTo>
                      <a:cubicBezTo>
                        <a:pt x="371" y="190"/>
                        <a:pt x="355" y="174"/>
                        <a:pt x="334" y="174"/>
                      </a:cubicBezTo>
                      <a:cubicBezTo>
                        <a:pt x="319" y="174"/>
                        <a:pt x="319" y="174"/>
                        <a:pt x="319" y="174"/>
                      </a:cubicBezTo>
                      <a:cubicBezTo>
                        <a:pt x="202" y="174"/>
                        <a:pt x="202" y="174"/>
                        <a:pt x="202" y="174"/>
                      </a:cubicBezTo>
                      <a:cubicBezTo>
                        <a:pt x="195" y="174"/>
                        <a:pt x="190" y="166"/>
                        <a:pt x="194" y="159"/>
                      </a:cubicBezTo>
                      <a:cubicBezTo>
                        <a:pt x="202" y="147"/>
                        <a:pt x="211" y="127"/>
                        <a:pt x="211" y="94"/>
                      </a:cubicBezTo>
                      <a:cubicBezTo>
                        <a:pt x="211" y="79"/>
                        <a:pt x="204" y="53"/>
                        <a:pt x="195" y="37"/>
                      </a:cubicBezTo>
                      <a:cubicBezTo>
                        <a:pt x="190" y="29"/>
                        <a:pt x="187" y="24"/>
                        <a:pt x="181" y="17"/>
                      </a:cubicBezTo>
                      <a:cubicBezTo>
                        <a:pt x="173" y="9"/>
                        <a:pt x="161" y="0"/>
                        <a:pt x="149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25" y="0"/>
                        <a:pt x="120" y="14"/>
                        <a:pt x="120" y="28"/>
                      </a:cubicBezTo>
                      <a:cubicBezTo>
                        <a:pt x="122" y="80"/>
                        <a:pt x="100" y="158"/>
                        <a:pt x="25" y="215"/>
                      </a:cubicBezTo>
                      <a:cubicBezTo>
                        <a:pt x="9" y="227"/>
                        <a:pt x="0" y="245"/>
                        <a:pt x="0" y="264"/>
                      </a:cubicBezTo>
                      <a:cubicBezTo>
                        <a:pt x="0" y="404"/>
                        <a:pt x="0" y="404"/>
                        <a:pt x="0" y="404"/>
                      </a:cubicBezTo>
                      <a:cubicBezTo>
                        <a:pt x="0" y="441"/>
                        <a:pt x="30" y="470"/>
                        <a:pt x="67" y="470"/>
                      </a:cubicBezTo>
                      <a:cubicBezTo>
                        <a:pt x="141" y="470"/>
                        <a:pt x="141" y="470"/>
                        <a:pt x="141" y="470"/>
                      </a:cubicBezTo>
                      <a:cubicBezTo>
                        <a:pt x="174" y="470"/>
                        <a:pt x="174" y="470"/>
                        <a:pt x="174" y="470"/>
                      </a:cubicBezTo>
                      <a:cubicBezTo>
                        <a:pt x="177" y="470"/>
                        <a:pt x="177" y="470"/>
                        <a:pt x="177" y="470"/>
                      </a:cubicBezTo>
                      <a:cubicBezTo>
                        <a:pt x="295" y="470"/>
                        <a:pt x="295" y="470"/>
                        <a:pt x="295" y="470"/>
                      </a:cubicBezTo>
                      <a:cubicBezTo>
                        <a:pt x="316" y="470"/>
                        <a:pt x="316" y="470"/>
                        <a:pt x="316" y="470"/>
                      </a:cubicBezTo>
                      <a:cubicBezTo>
                        <a:pt x="336" y="470"/>
                        <a:pt x="353" y="454"/>
                        <a:pt x="353" y="433"/>
                      </a:cubicBezTo>
                      <a:cubicBezTo>
                        <a:pt x="353" y="433"/>
                        <a:pt x="353" y="433"/>
                        <a:pt x="353" y="433"/>
                      </a:cubicBezTo>
                      <a:cubicBezTo>
                        <a:pt x="353" y="413"/>
                        <a:pt x="336" y="396"/>
                        <a:pt x="316" y="396"/>
                      </a:cubicBezTo>
                      <a:cubicBezTo>
                        <a:pt x="326" y="396"/>
                        <a:pt x="326" y="396"/>
                        <a:pt x="326" y="396"/>
                      </a:cubicBezTo>
                      <a:cubicBezTo>
                        <a:pt x="346" y="396"/>
                        <a:pt x="363" y="380"/>
                        <a:pt x="363" y="359"/>
                      </a:cubicBezTo>
                      <a:cubicBezTo>
                        <a:pt x="363" y="359"/>
                        <a:pt x="363" y="359"/>
                        <a:pt x="363" y="359"/>
                      </a:cubicBezTo>
                      <a:cubicBezTo>
                        <a:pt x="363" y="339"/>
                        <a:pt x="346" y="322"/>
                        <a:pt x="326" y="322"/>
                      </a:cubicBezTo>
                      <a:cubicBezTo>
                        <a:pt x="334" y="322"/>
                        <a:pt x="334" y="322"/>
                        <a:pt x="334" y="322"/>
                      </a:cubicBezTo>
                      <a:cubicBezTo>
                        <a:pt x="355" y="322"/>
                        <a:pt x="371" y="305"/>
                        <a:pt x="371" y="285"/>
                      </a:cubicBezTo>
                      <a:cubicBezTo>
                        <a:pt x="371" y="285"/>
                        <a:pt x="371" y="285"/>
                        <a:pt x="371" y="285"/>
                      </a:cubicBezTo>
                      <a:cubicBezTo>
                        <a:pt x="371" y="264"/>
                        <a:pt x="355" y="248"/>
                        <a:pt x="334" y="248"/>
                      </a:cubicBezTo>
                      <a:cubicBezTo>
                        <a:pt x="355" y="248"/>
                        <a:pt x="371" y="231"/>
                        <a:pt x="371" y="2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20">
                  <a:extLst>
                    <a:ext uri="{FF2B5EF4-FFF2-40B4-BE49-F238E27FC236}">
                      <a16:creationId xmlns:a16="http://schemas.microsoft.com/office/drawing/2014/main" id="{75E73A49-BB61-DD33-3554-8934F4893C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91525" y="5419726"/>
                  <a:ext cx="161925" cy="409575"/>
                </a:xfrm>
                <a:custGeom>
                  <a:avLst/>
                  <a:gdLst>
                    <a:gd name="T0" fmla="*/ 76 w 113"/>
                    <a:gd name="T1" fmla="*/ 286 h 286"/>
                    <a:gd name="T2" fmla="*/ 38 w 113"/>
                    <a:gd name="T3" fmla="*/ 286 h 286"/>
                    <a:gd name="T4" fmla="*/ 0 w 113"/>
                    <a:gd name="T5" fmla="*/ 248 h 286"/>
                    <a:gd name="T6" fmla="*/ 0 w 113"/>
                    <a:gd name="T7" fmla="*/ 37 h 286"/>
                    <a:gd name="T8" fmla="*/ 38 w 113"/>
                    <a:gd name="T9" fmla="*/ 0 h 286"/>
                    <a:gd name="T10" fmla="*/ 76 w 113"/>
                    <a:gd name="T11" fmla="*/ 0 h 286"/>
                    <a:gd name="T12" fmla="*/ 113 w 113"/>
                    <a:gd name="T13" fmla="*/ 37 h 286"/>
                    <a:gd name="T14" fmla="*/ 113 w 113"/>
                    <a:gd name="T15" fmla="*/ 248 h 286"/>
                    <a:gd name="T16" fmla="*/ 76 w 113"/>
                    <a:gd name="T17" fmla="*/ 286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3" h="286">
                      <a:moveTo>
                        <a:pt x="76" y="286"/>
                      </a:moveTo>
                      <a:cubicBezTo>
                        <a:pt x="38" y="286"/>
                        <a:pt x="38" y="286"/>
                        <a:pt x="38" y="286"/>
                      </a:cubicBezTo>
                      <a:cubicBezTo>
                        <a:pt x="17" y="286"/>
                        <a:pt x="0" y="269"/>
                        <a:pt x="0" y="248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17"/>
                        <a:pt x="17" y="0"/>
                        <a:pt x="38" y="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97" y="0"/>
                        <a:pt x="113" y="17"/>
                        <a:pt x="113" y="37"/>
                      </a:cubicBezTo>
                      <a:cubicBezTo>
                        <a:pt x="113" y="248"/>
                        <a:pt x="113" y="248"/>
                        <a:pt x="113" y="248"/>
                      </a:cubicBezTo>
                      <a:cubicBezTo>
                        <a:pt x="113" y="269"/>
                        <a:pt x="97" y="286"/>
                        <a:pt x="76" y="2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E3E93D55-DC0F-D467-5E2C-5A457178B4C6}"/>
                </a:ext>
              </a:extLst>
            </p:cNvPr>
            <p:cNvGrpSpPr/>
            <p:nvPr/>
          </p:nvGrpSpPr>
          <p:grpSpPr>
            <a:xfrm>
              <a:off x="7983538" y="6924676"/>
              <a:ext cx="2838450" cy="2363788"/>
              <a:chOff x="7983538" y="6924676"/>
              <a:chExt cx="2838450" cy="2363788"/>
            </a:xfrm>
            <a:grpFill/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5C1C0FB0-9402-B529-B9BD-A11831D660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3538" y="6924676"/>
                <a:ext cx="2838450" cy="2363788"/>
              </a:xfrm>
              <a:custGeom>
                <a:avLst/>
                <a:gdLst>
                  <a:gd name="T0" fmla="*/ 1853 w 1981"/>
                  <a:gd name="T1" fmla="*/ 1129 h 1649"/>
                  <a:gd name="T2" fmla="*/ 1770 w 1981"/>
                  <a:gd name="T3" fmla="*/ 981 h 1649"/>
                  <a:gd name="T4" fmla="*/ 1886 w 1981"/>
                  <a:gd name="T5" fmla="*/ 858 h 1649"/>
                  <a:gd name="T6" fmla="*/ 1925 w 1981"/>
                  <a:gd name="T7" fmla="*/ 874 h 1649"/>
                  <a:gd name="T8" fmla="*/ 1981 w 1981"/>
                  <a:gd name="T9" fmla="*/ 425 h 1649"/>
                  <a:gd name="T10" fmla="*/ 1400 w 1981"/>
                  <a:gd name="T11" fmla="*/ 351 h 1649"/>
                  <a:gd name="T12" fmla="*/ 1400 w 1981"/>
                  <a:gd name="T13" fmla="*/ 396 h 1649"/>
                  <a:gd name="T14" fmla="*/ 1337 w 1981"/>
                  <a:gd name="T15" fmla="*/ 454 h 1649"/>
                  <a:gd name="T16" fmla="*/ 1241 w 1981"/>
                  <a:gd name="T17" fmla="*/ 453 h 1649"/>
                  <a:gd name="T18" fmla="*/ 1159 w 1981"/>
                  <a:gd name="T19" fmla="*/ 401 h 1649"/>
                  <a:gd name="T20" fmla="*/ 1139 w 1981"/>
                  <a:gd name="T21" fmla="*/ 317 h 1649"/>
                  <a:gd name="T22" fmla="*/ 1163 w 1981"/>
                  <a:gd name="T23" fmla="*/ 280 h 1649"/>
                  <a:gd name="T24" fmla="*/ 620 w 1981"/>
                  <a:gd name="T25" fmla="*/ 0 h 1649"/>
                  <a:gd name="T26" fmla="*/ 606 w 1981"/>
                  <a:gd name="T27" fmla="*/ 19 h 1649"/>
                  <a:gd name="T28" fmla="*/ 605 w 1981"/>
                  <a:gd name="T29" fmla="*/ 19 h 1649"/>
                  <a:gd name="T30" fmla="*/ 406 w 1981"/>
                  <a:gd name="T31" fmla="*/ 284 h 1649"/>
                  <a:gd name="T32" fmla="*/ 445 w 1981"/>
                  <a:gd name="T33" fmla="*/ 299 h 1649"/>
                  <a:gd name="T34" fmla="*/ 478 w 1981"/>
                  <a:gd name="T35" fmla="*/ 378 h 1649"/>
                  <a:gd name="T36" fmla="*/ 443 w 1981"/>
                  <a:gd name="T37" fmla="*/ 468 h 1649"/>
                  <a:gd name="T38" fmla="*/ 281 w 1981"/>
                  <a:gd name="T39" fmla="*/ 517 h 1649"/>
                  <a:gd name="T40" fmla="*/ 256 w 1981"/>
                  <a:gd name="T41" fmla="*/ 484 h 1649"/>
                  <a:gd name="T42" fmla="*/ 0 w 1981"/>
                  <a:gd name="T43" fmla="*/ 824 h 1649"/>
                  <a:gd name="T44" fmla="*/ 223 w 1981"/>
                  <a:gd name="T45" fmla="*/ 1070 h 1649"/>
                  <a:gd name="T46" fmla="*/ 915 w 1981"/>
                  <a:gd name="T47" fmla="*/ 1518 h 1649"/>
                  <a:gd name="T48" fmla="*/ 1807 w 1981"/>
                  <a:gd name="T49" fmla="*/ 1585 h 1649"/>
                  <a:gd name="T50" fmla="*/ 1836 w 1981"/>
                  <a:gd name="T51" fmla="*/ 1580 h 1649"/>
                  <a:gd name="T52" fmla="*/ 1894 w 1981"/>
                  <a:gd name="T53" fmla="*/ 1122 h 1649"/>
                  <a:gd name="T54" fmla="*/ 1853 w 1981"/>
                  <a:gd name="T55" fmla="*/ 1129 h 1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81" h="1649">
                    <a:moveTo>
                      <a:pt x="1853" y="1129"/>
                    </a:moveTo>
                    <a:cubicBezTo>
                      <a:pt x="1797" y="1122"/>
                      <a:pt x="1760" y="1057"/>
                      <a:pt x="1770" y="981"/>
                    </a:cubicBezTo>
                    <a:cubicBezTo>
                      <a:pt x="1779" y="905"/>
                      <a:pt x="1831" y="851"/>
                      <a:pt x="1886" y="858"/>
                    </a:cubicBezTo>
                    <a:cubicBezTo>
                      <a:pt x="1900" y="860"/>
                      <a:pt x="1914" y="865"/>
                      <a:pt x="1925" y="874"/>
                    </a:cubicBezTo>
                    <a:cubicBezTo>
                      <a:pt x="1981" y="425"/>
                      <a:pt x="1981" y="425"/>
                      <a:pt x="1981" y="425"/>
                    </a:cubicBezTo>
                    <a:cubicBezTo>
                      <a:pt x="1782" y="422"/>
                      <a:pt x="1588" y="398"/>
                      <a:pt x="1400" y="351"/>
                    </a:cubicBezTo>
                    <a:cubicBezTo>
                      <a:pt x="1404" y="366"/>
                      <a:pt x="1405" y="381"/>
                      <a:pt x="1400" y="396"/>
                    </a:cubicBezTo>
                    <a:cubicBezTo>
                      <a:pt x="1392" y="423"/>
                      <a:pt x="1369" y="444"/>
                      <a:pt x="1337" y="454"/>
                    </a:cubicBezTo>
                    <a:cubicBezTo>
                      <a:pt x="1308" y="463"/>
                      <a:pt x="1274" y="463"/>
                      <a:pt x="1241" y="453"/>
                    </a:cubicBezTo>
                    <a:cubicBezTo>
                      <a:pt x="1207" y="443"/>
                      <a:pt x="1179" y="424"/>
                      <a:pt x="1159" y="401"/>
                    </a:cubicBezTo>
                    <a:cubicBezTo>
                      <a:pt x="1138" y="375"/>
                      <a:pt x="1131" y="344"/>
                      <a:pt x="1139" y="317"/>
                    </a:cubicBezTo>
                    <a:cubicBezTo>
                      <a:pt x="1143" y="303"/>
                      <a:pt x="1152" y="290"/>
                      <a:pt x="1163" y="280"/>
                    </a:cubicBezTo>
                    <a:cubicBezTo>
                      <a:pt x="967" y="210"/>
                      <a:pt x="786" y="116"/>
                      <a:pt x="620" y="0"/>
                    </a:cubicBezTo>
                    <a:cubicBezTo>
                      <a:pt x="606" y="19"/>
                      <a:pt x="606" y="19"/>
                      <a:pt x="606" y="19"/>
                    </a:cubicBezTo>
                    <a:cubicBezTo>
                      <a:pt x="606" y="19"/>
                      <a:pt x="606" y="19"/>
                      <a:pt x="605" y="19"/>
                    </a:cubicBezTo>
                    <a:cubicBezTo>
                      <a:pt x="406" y="284"/>
                      <a:pt x="406" y="284"/>
                      <a:pt x="406" y="284"/>
                    </a:cubicBezTo>
                    <a:cubicBezTo>
                      <a:pt x="421" y="285"/>
                      <a:pt x="434" y="290"/>
                      <a:pt x="445" y="299"/>
                    </a:cubicBezTo>
                    <a:cubicBezTo>
                      <a:pt x="468" y="316"/>
                      <a:pt x="480" y="345"/>
                      <a:pt x="478" y="378"/>
                    </a:cubicBezTo>
                    <a:cubicBezTo>
                      <a:pt x="477" y="408"/>
                      <a:pt x="464" y="440"/>
                      <a:pt x="443" y="468"/>
                    </a:cubicBezTo>
                    <a:cubicBezTo>
                      <a:pt x="397" y="529"/>
                      <a:pt x="326" y="551"/>
                      <a:pt x="281" y="517"/>
                    </a:cubicBezTo>
                    <a:cubicBezTo>
                      <a:pt x="270" y="508"/>
                      <a:pt x="261" y="497"/>
                      <a:pt x="256" y="484"/>
                    </a:cubicBezTo>
                    <a:cubicBezTo>
                      <a:pt x="0" y="824"/>
                      <a:pt x="0" y="824"/>
                      <a:pt x="0" y="824"/>
                    </a:cubicBezTo>
                    <a:cubicBezTo>
                      <a:pt x="72" y="911"/>
                      <a:pt x="146" y="994"/>
                      <a:pt x="223" y="1070"/>
                    </a:cubicBezTo>
                    <a:cubicBezTo>
                      <a:pt x="446" y="1292"/>
                      <a:pt x="666" y="1434"/>
                      <a:pt x="915" y="1518"/>
                    </a:cubicBezTo>
                    <a:cubicBezTo>
                      <a:pt x="1041" y="1559"/>
                      <a:pt x="1378" y="1649"/>
                      <a:pt x="1807" y="1585"/>
                    </a:cubicBezTo>
                    <a:cubicBezTo>
                      <a:pt x="1817" y="1583"/>
                      <a:pt x="1827" y="1582"/>
                      <a:pt x="1836" y="1580"/>
                    </a:cubicBezTo>
                    <a:cubicBezTo>
                      <a:pt x="1894" y="1122"/>
                      <a:pt x="1894" y="1122"/>
                      <a:pt x="1894" y="1122"/>
                    </a:cubicBezTo>
                    <a:cubicBezTo>
                      <a:pt x="1881" y="1128"/>
                      <a:pt x="1867" y="1130"/>
                      <a:pt x="1853" y="1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21">
                <a:extLst>
                  <a:ext uri="{FF2B5EF4-FFF2-40B4-BE49-F238E27FC236}">
                    <a16:creationId xmlns:a16="http://schemas.microsoft.com/office/drawing/2014/main" id="{EFA5B9B4-1AC4-7E6D-8994-4C2F1C7CD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4313" y="7954963"/>
                <a:ext cx="784225" cy="628650"/>
              </a:xfrm>
              <a:custGeom>
                <a:avLst/>
                <a:gdLst>
                  <a:gd name="T0" fmla="*/ 494 w 547"/>
                  <a:gd name="T1" fmla="*/ 53 h 439"/>
                  <a:gd name="T2" fmla="*/ 494 w 547"/>
                  <a:gd name="T3" fmla="*/ 53 h 439"/>
                  <a:gd name="T4" fmla="*/ 300 w 547"/>
                  <a:gd name="T5" fmla="*/ 53 h 439"/>
                  <a:gd name="T6" fmla="*/ 273 w 547"/>
                  <a:gd name="T7" fmla="*/ 80 h 439"/>
                  <a:gd name="T8" fmla="*/ 245 w 547"/>
                  <a:gd name="T9" fmla="*/ 53 h 439"/>
                  <a:gd name="T10" fmla="*/ 52 w 547"/>
                  <a:gd name="T11" fmla="*/ 53 h 439"/>
                  <a:gd name="T12" fmla="*/ 52 w 547"/>
                  <a:gd name="T13" fmla="*/ 53 h 439"/>
                  <a:gd name="T14" fmla="*/ 34 w 547"/>
                  <a:gd name="T15" fmla="*/ 224 h 439"/>
                  <a:gd name="T16" fmla="*/ 34 w 547"/>
                  <a:gd name="T17" fmla="*/ 224 h 439"/>
                  <a:gd name="T18" fmla="*/ 34 w 547"/>
                  <a:gd name="T19" fmla="*/ 224 h 439"/>
                  <a:gd name="T20" fmla="*/ 34 w 547"/>
                  <a:gd name="T21" fmla="*/ 224 h 439"/>
                  <a:gd name="T22" fmla="*/ 37 w 547"/>
                  <a:gd name="T23" fmla="*/ 229 h 439"/>
                  <a:gd name="T24" fmla="*/ 38 w 547"/>
                  <a:gd name="T25" fmla="*/ 230 h 439"/>
                  <a:gd name="T26" fmla="*/ 42 w 547"/>
                  <a:gd name="T27" fmla="*/ 234 h 439"/>
                  <a:gd name="T28" fmla="*/ 43 w 547"/>
                  <a:gd name="T29" fmla="*/ 236 h 439"/>
                  <a:gd name="T30" fmla="*/ 46 w 547"/>
                  <a:gd name="T31" fmla="*/ 240 h 439"/>
                  <a:gd name="T32" fmla="*/ 47 w 547"/>
                  <a:gd name="T33" fmla="*/ 241 h 439"/>
                  <a:gd name="T34" fmla="*/ 52 w 547"/>
                  <a:gd name="T35" fmla="*/ 246 h 439"/>
                  <a:gd name="T36" fmla="*/ 80 w 547"/>
                  <a:gd name="T37" fmla="*/ 274 h 439"/>
                  <a:gd name="T38" fmla="*/ 79 w 547"/>
                  <a:gd name="T39" fmla="*/ 274 h 439"/>
                  <a:gd name="T40" fmla="*/ 80 w 547"/>
                  <a:gd name="T41" fmla="*/ 274 h 439"/>
                  <a:gd name="T42" fmla="*/ 209 w 547"/>
                  <a:gd name="T43" fmla="*/ 403 h 439"/>
                  <a:gd name="T44" fmla="*/ 337 w 547"/>
                  <a:gd name="T45" fmla="*/ 403 h 439"/>
                  <a:gd name="T46" fmla="*/ 466 w 547"/>
                  <a:gd name="T47" fmla="*/ 274 h 439"/>
                  <a:gd name="T48" fmla="*/ 494 w 547"/>
                  <a:gd name="T49" fmla="*/ 246 h 439"/>
                  <a:gd name="T50" fmla="*/ 498 w 547"/>
                  <a:gd name="T51" fmla="*/ 241 h 439"/>
                  <a:gd name="T52" fmla="*/ 501 w 547"/>
                  <a:gd name="T53" fmla="*/ 238 h 439"/>
                  <a:gd name="T54" fmla="*/ 503 w 547"/>
                  <a:gd name="T55" fmla="*/ 236 h 439"/>
                  <a:gd name="T56" fmla="*/ 503 w 547"/>
                  <a:gd name="T57" fmla="*/ 236 h 439"/>
                  <a:gd name="T58" fmla="*/ 494 w 547"/>
                  <a:gd name="T59" fmla="*/ 53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47" h="439">
                    <a:moveTo>
                      <a:pt x="494" y="53"/>
                    </a:moveTo>
                    <a:cubicBezTo>
                      <a:pt x="494" y="53"/>
                      <a:pt x="494" y="53"/>
                      <a:pt x="494" y="53"/>
                    </a:cubicBezTo>
                    <a:cubicBezTo>
                      <a:pt x="440" y="0"/>
                      <a:pt x="354" y="0"/>
                      <a:pt x="300" y="53"/>
                    </a:cubicBezTo>
                    <a:cubicBezTo>
                      <a:pt x="273" y="80"/>
                      <a:pt x="273" y="80"/>
                      <a:pt x="273" y="80"/>
                    </a:cubicBezTo>
                    <a:cubicBezTo>
                      <a:pt x="245" y="53"/>
                      <a:pt x="245" y="53"/>
                      <a:pt x="245" y="53"/>
                    </a:cubicBezTo>
                    <a:cubicBezTo>
                      <a:pt x="192" y="0"/>
                      <a:pt x="106" y="0"/>
                      <a:pt x="52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6" y="99"/>
                      <a:pt x="0" y="171"/>
                      <a:pt x="34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5" y="226"/>
                      <a:pt x="36" y="227"/>
                      <a:pt x="37" y="229"/>
                    </a:cubicBezTo>
                    <a:cubicBezTo>
                      <a:pt x="38" y="229"/>
                      <a:pt x="38" y="229"/>
                      <a:pt x="38" y="230"/>
                    </a:cubicBezTo>
                    <a:cubicBezTo>
                      <a:pt x="39" y="231"/>
                      <a:pt x="40" y="233"/>
                      <a:pt x="42" y="234"/>
                    </a:cubicBezTo>
                    <a:cubicBezTo>
                      <a:pt x="42" y="235"/>
                      <a:pt x="42" y="235"/>
                      <a:pt x="43" y="236"/>
                    </a:cubicBezTo>
                    <a:cubicBezTo>
                      <a:pt x="44" y="237"/>
                      <a:pt x="45" y="238"/>
                      <a:pt x="46" y="240"/>
                    </a:cubicBezTo>
                    <a:cubicBezTo>
                      <a:pt x="46" y="240"/>
                      <a:pt x="47" y="241"/>
                      <a:pt x="47" y="241"/>
                    </a:cubicBezTo>
                    <a:cubicBezTo>
                      <a:pt x="49" y="243"/>
                      <a:pt x="50" y="244"/>
                      <a:pt x="52" y="246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209" y="403"/>
                      <a:pt x="209" y="403"/>
                      <a:pt x="209" y="403"/>
                    </a:cubicBezTo>
                    <a:cubicBezTo>
                      <a:pt x="244" y="439"/>
                      <a:pt x="301" y="439"/>
                      <a:pt x="337" y="403"/>
                    </a:cubicBezTo>
                    <a:cubicBezTo>
                      <a:pt x="466" y="274"/>
                      <a:pt x="466" y="274"/>
                      <a:pt x="466" y="274"/>
                    </a:cubicBezTo>
                    <a:cubicBezTo>
                      <a:pt x="494" y="246"/>
                      <a:pt x="494" y="246"/>
                      <a:pt x="494" y="246"/>
                    </a:cubicBezTo>
                    <a:cubicBezTo>
                      <a:pt x="495" y="245"/>
                      <a:pt x="497" y="243"/>
                      <a:pt x="498" y="241"/>
                    </a:cubicBezTo>
                    <a:cubicBezTo>
                      <a:pt x="499" y="240"/>
                      <a:pt x="500" y="239"/>
                      <a:pt x="501" y="238"/>
                    </a:cubicBezTo>
                    <a:cubicBezTo>
                      <a:pt x="502" y="238"/>
                      <a:pt x="502" y="237"/>
                      <a:pt x="503" y="236"/>
                    </a:cubicBezTo>
                    <a:cubicBezTo>
                      <a:pt x="503" y="236"/>
                      <a:pt x="503" y="236"/>
                      <a:pt x="503" y="236"/>
                    </a:cubicBezTo>
                    <a:cubicBezTo>
                      <a:pt x="547" y="182"/>
                      <a:pt x="544" y="103"/>
                      <a:pt x="494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2EE53DBD-2AE6-A088-2BD6-650CB8117F98}"/>
                </a:ext>
              </a:extLst>
            </p:cNvPr>
            <p:cNvGrpSpPr/>
            <p:nvPr/>
          </p:nvGrpSpPr>
          <p:grpSpPr>
            <a:xfrm>
              <a:off x="10902950" y="5715001"/>
              <a:ext cx="1768475" cy="1873250"/>
              <a:chOff x="10902950" y="5715001"/>
              <a:chExt cx="1768475" cy="1873250"/>
            </a:xfrm>
            <a:grpFill/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5EE8127E-7FBA-2976-594E-A2F1130D46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2950" y="5715001"/>
                <a:ext cx="1768475" cy="1873250"/>
              </a:xfrm>
              <a:custGeom>
                <a:avLst/>
                <a:gdLst>
                  <a:gd name="T0" fmla="*/ 922 w 1234"/>
                  <a:gd name="T1" fmla="*/ 136 h 1307"/>
                  <a:gd name="T2" fmla="*/ 921 w 1234"/>
                  <a:gd name="T3" fmla="*/ 136 h 1307"/>
                  <a:gd name="T4" fmla="*/ 893 w 1234"/>
                  <a:gd name="T5" fmla="*/ 121 h 1307"/>
                  <a:gd name="T6" fmla="*/ 903 w 1234"/>
                  <a:gd name="T7" fmla="*/ 91 h 1307"/>
                  <a:gd name="T8" fmla="*/ 933 w 1234"/>
                  <a:gd name="T9" fmla="*/ 43 h 1307"/>
                  <a:gd name="T10" fmla="*/ 838 w 1234"/>
                  <a:gd name="T11" fmla="*/ 9 h 1307"/>
                  <a:gd name="T12" fmla="*/ 762 w 1234"/>
                  <a:gd name="T13" fmla="*/ 76 h 1307"/>
                  <a:gd name="T14" fmla="*/ 808 w 1234"/>
                  <a:gd name="T15" fmla="*/ 110 h 1307"/>
                  <a:gd name="T16" fmla="*/ 828 w 1234"/>
                  <a:gd name="T17" fmla="*/ 134 h 1307"/>
                  <a:gd name="T18" fmla="*/ 807 w 1234"/>
                  <a:gd name="T19" fmla="*/ 158 h 1307"/>
                  <a:gd name="T20" fmla="*/ 324 w 1234"/>
                  <a:gd name="T21" fmla="*/ 201 h 1307"/>
                  <a:gd name="T22" fmla="*/ 129 w 1234"/>
                  <a:gd name="T23" fmla="*/ 193 h 1307"/>
                  <a:gd name="T24" fmla="*/ 87 w 1234"/>
                  <a:gd name="T25" fmla="*/ 525 h 1307"/>
                  <a:gd name="T26" fmla="*/ 129 w 1234"/>
                  <a:gd name="T27" fmla="*/ 519 h 1307"/>
                  <a:gd name="T28" fmla="*/ 197 w 1234"/>
                  <a:gd name="T29" fmla="*/ 572 h 1307"/>
                  <a:gd name="T30" fmla="*/ 211 w 1234"/>
                  <a:gd name="T31" fmla="*/ 667 h 1307"/>
                  <a:gd name="T32" fmla="*/ 95 w 1234"/>
                  <a:gd name="T33" fmla="*/ 790 h 1307"/>
                  <a:gd name="T34" fmla="*/ 56 w 1234"/>
                  <a:gd name="T35" fmla="*/ 774 h 1307"/>
                  <a:gd name="T36" fmla="*/ 0 w 1234"/>
                  <a:gd name="T37" fmla="*/ 1220 h 1307"/>
                  <a:gd name="T38" fmla="*/ 511 w 1234"/>
                  <a:gd name="T39" fmla="*/ 1171 h 1307"/>
                  <a:gd name="T40" fmla="*/ 540 w 1234"/>
                  <a:gd name="T41" fmla="*/ 1184 h 1307"/>
                  <a:gd name="T42" fmla="*/ 531 w 1234"/>
                  <a:gd name="T43" fmla="*/ 1216 h 1307"/>
                  <a:gd name="T44" fmla="*/ 502 w 1234"/>
                  <a:gd name="T45" fmla="*/ 1264 h 1307"/>
                  <a:gd name="T46" fmla="*/ 597 w 1234"/>
                  <a:gd name="T47" fmla="*/ 1297 h 1307"/>
                  <a:gd name="T48" fmla="*/ 657 w 1234"/>
                  <a:gd name="T49" fmla="*/ 1267 h 1307"/>
                  <a:gd name="T50" fmla="*/ 672 w 1234"/>
                  <a:gd name="T51" fmla="*/ 1230 h 1307"/>
                  <a:gd name="T52" fmla="*/ 626 w 1234"/>
                  <a:gd name="T53" fmla="*/ 1197 h 1307"/>
                  <a:gd name="T54" fmla="*/ 606 w 1234"/>
                  <a:gd name="T55" fmla="*/ 1173 h 1307"/>
                  <a:gd name="T56" fmla="*/ 625 w 1234"/>
                  <a:gd name="T57" fmla="*/ 1148 h 1307"/>
                  <a:gd name="T58" fmla="*/ 626 w 1234"/>
                  <a:gd name="T59" fmla="*/ 1148 h 1307"/>
                  <a:gd name="T60" fmla="*/ 1230 w 1234"/>
                  <a:gd name="T61" fmla="*/ 952 h 1307"/>
                  <a:gd name="T62" fmla="*/ 1234 w 1234"/>
                  <a:gd name="T63" fmla="*/ 840 h 1307"/>
                  <a:gd name="T64" fmla="*/ 1234 w 1234"/>
                  <a:gd name="T65" fmla="*/ 48 h 1307"/>
                  <a:gd name="T66" fmla="*/ 922 w 1234"/>
                  <a:gd name="T67" fmla="*/ 136 h 1307"/>
                  <a:gd name="T68" fmla="*/ 922 w 1234"/>
                  <a:gd name="T69" fmla="*/ 136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34" h="1307">
                    <a:moveTo>
                      <a:pt x="922" y="136"/>
                    </a:moveTo>
                    <a:cubicBezTo>
                      <a:pt x="921" y="136"/>
                      <a:pt x="921" y="136"/>
                      <a:pt x="921" y="136"/>
                    </a:cubicBezTo>
                    <a:cubicBezTo>
                      <a:pt x="909" y="139"/>
                      <a:pt x="898" y="132"/>
                      <a:pt x="893" y="121"/>
                    </a:cubicBezTo>
                    <a:cubicBezTo>
                      <a:pt x="889" y="110"/>
                      <a:pt x="893" y="98"/>
                      <a:pt x="903" y="91"/>
                    </a:cubicBezTo>
                    <a:cubicBezTo>
                      <a:pt x="924" y="77"/>
                      <a:pt x="936" y="59"/>
                      <a:pt x="933" y="43"/>
                    </a:cubicBezTo>
                    <a:cubicBezTo>
                      <a:pt x="927" y="16"/>
                      <a:pt x="883" y="0"/>
                      <a:pt x="838" y="9"/>
                    </a:cubicBezTo>
                    <a:cubicBezTo>
                      <a:pt x="792" y="18"/>
                      <a:pt x="757" y="49"/>
                      <a:pt x="762" y="76"/>
                    </a:cubicBezTo>
                    <a:cubicBezTo>
                      <a:pt x="765" y="92"/>
                      <a:pt x="783" y="105"/>
                      <a:pt x="808" y="110"/>
                    </a:cubicBezTo>
                    <a:cubicBezTo>
                      <a:pt x="820" y="112"/>
                      <a:pt x="828" y="122"/>
                      <a:pt x="828" y="134"/>
                    </a:cubicBezTo>
                    <a:cubicBezTo>
                      <a:pt x="828" y="146"/>
                      <a:pt x="819" y="156"/>
                      <a:pt x="807" y="158"/>
                    </a:cubicBezTo>
                    <a:cubicBezTo>
                      <a:pt x="676" y="181"/>
                      <a:pt x="508" y="201"/>
                      <a:pt x="324" y="201"/>
                    </a:cubicBezTo>
                    <a:cubicBezTo>
                      <a:pt x="261" y="201"/>
                      <a:pt x="195" y="199"/>
                      <a:pt x="129" y="193"/>
                    </a:cubicBezTo>
                    <a:cubicBezTo>
                      <a:pt x="87" y="525"/>
                      <a:pt x="87" y="525"/>
                      <a:pt x="87" y="525"/>
                    </a:cubicBezTo>
                    <a:cubicBezTo>
                      <a:pt x="101" y="520"/>
                      <a:pt x="115" y="517"/>
                      <a:pt x="129" y="519"/>
                    </a:cubicBezTo>
                    <a:cubicBezTo>
                      <a:pt x="157" y="523"/>
                      <a:pt x="181" y="542"/>
                      <a:pt x="197" y="572"/>
                    </a:cubicBezTo>
                    <a:cubicBezTo>
                      <a:pt x="210" y="599"/>
                      <a:pt x="216" y="632"/>
                      <a:pt x="211" y="667"/>
                    </a:cubicBezTo>
                    <a:cubicBezTo>
                      <a:pt x="202" y="743"/>
                      <a:pt x="151" y="797"/>
                      <a:pt x="95" y="790"/>
                    </a:cubicBezTo>
                    <a:cubicBezTo>
                      <a:pt x="81" y="788"/>
                      <a:pt x="68" y="782"/>
                      <a:pt x="56" y="774"/>
                    </a:cubicBezTo>
                    <a:cubicBezTo>
                      <a:pt x="0" y="1220"/>
                      <a:pt x="0" y="1220"/>
                      <a:pt x="0" y="1220"/>
                    </a:cubicBezTo>
                    <a:cubicBezTo>
                      <a:pt x="167" y="1219"/>
                      <a:pt x="338" y="1203"/>
                      <a:pt x="511" y="1171"/>
                    </a:cubicBezTo>
                    <a:cubicBezTo>
                      <a:pt x="522" y="1168"/>
                      <a:pt x="534" y="1173"/>
                      <a:pt x="540" y="1184"/>
                    </a:cubicBezTo>
                    <a:cubicBezTo>
                      <a:pt x="546" y="1195"/>
                      <a:pt x="542" y="1209"/>
                      <a:pt x="531" y="1216"/>
                    </a:cubicBezTo>
                    <a:cubicBezTo>
                      <a:pt x="510" y="1230"/>
                      <a:pt x="499" y="1249"/>
                      <a:pt x="502" y="1264"/>
                    </a:cubicBezTo>
                    <a:cubicBezTo>
                      <a:pt x="506" y="1288"/>
                      <a:pt x="547" y="1307"/>
                      <a:pt x="597" y="1297"/>
                    </a:cubicBezTo>
                    <a:cubicBezTo>
                      <a:pt x="621" y="1292"/>
                      <a:pt x="643" y="1281"/>
                      <a:pt x="657" y="1267"/>
                    </a:cubicBezTo>
                    <a:cubicBezTo>
                      <a:pt x="664" y="1260"/>
                      <a:pt x="675" y="1246"/>
                      <a:pt x="672" y="1230"/>
                    </a:cubicBezTo>
                    <a:cubicBezTo>
                      <a:pt x="669" y="1214"/>
                      <a:pt x="651" y="1201"/>
                      <a:pt x="626" y="1197"/>
                    </a:cubicBezTo>
                    <a:cubicBezTo>
                      <a:pt x="614" y="1194"/>
                      <a:pt x="606" y="1185"/>
                      <a:pt x="606" y="1173"/>
                    </a:cubicBezTo>
                    <a:cubicBezTo>
                      <a:pt x="606" y="1161"/>
                      <a:pt x="613" y="1151"/>
                      <a:pt x="625" y="1148"/>
                    </a:cubicBezTo>
                    <a:cubicBezTo>
                      <a:pt x="625" y="1148"/>
                      <a:pt x="625" y="1148"/>
                      <a:pt x="626" y="1148"/>
                    </a:cubicBezTo>
                    <a:cubicBezTo>
                      <a:pt x="828" y="1103"/>
                      <a:pt x="1031" y="1038"/>
                      <a:pt x="1230" y="952"/>
                    </a:cubicBezTo>
                    <a:cubicBezTo>
                      <a:pt x="1233" y="915"/>
                      <a:pt x="1234" y="878"/>
                      <a:pt x="1234" y="840"/>
                    </a:cubicBezTo>
                    <a:cubicBezTo>
                      <a:pt x="1234" y="48"/>
                      <a:pt x="1234" y="48"/>
                      <a:pt x="1234" y="48"/>
                    </a:cubicBezTo>
                    <a:cubicBezTo>
                      <a:pt x="1137" y="83"/>
                      <a:pt x="1032" y="112"/>
                      <a:pt x="922" y="136"/>
                    </a:cubicBezTo>
                    <a:cubicBezTo>
                      <a:pt x="922" y="136"/>
                      <a:pt x="922" y="136"/>
                      <a:pt x="922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:a16="http://schemas.microsoft.com/office/drawing/2014/main" id="{CEC036C4-F189-9904-BEC0-566E472908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0650" y="6281738"/>
                <a:ext cx="704850" cy="703263"/>
              </a:xfrm>
              <a:custGeom>
                <a:avLst/>
                <a:gdLst>
                  <a:gd name="T0" fmla="*/ 483 w 492"/>
                  <a:gd name="T1" fmla="*/ 210 h 491"/>
                  <a:gd name="T2" fmla="*/ 422 w 492"/>
                  <a:gd name="T3" fmla="*/ 201 h 491"/>
                  <a:gd name="T4" fmla="*/ 402 w 492"/>
                  <a:gd name="T5" fmla="*/ 153 h 491"/>
                  <a:gd name="T6" fmla="*/ 439 w 492"/>
                  <a:gd name="T7" fmla="*/ 103 h 491"/>
                  <a:gd name="T8" fmla="*/ 438 w 492"/>
                  <a:gd name="T9" fmla="*/ 90 h 491"/>
                  <a:gd name="T10" fmla="*/ 402 w 492"/>
                  <a:gd name="T11" fmla="*/ 54 h 491"/>
                  <a:gd name="T12" fmla="*/ 389 w 492"/>
                  <a:gd name="T13" fmla="*/ 53 h 491"/>
                  <a:gd name="T14" fmla="*/ 338 w 492"/>
                  <a:gd name="T15" fmla="*/ 90 h 491"/>
                  <a:gd name="T16" fmla="*/ 291 w 492"/>
                  <a:gd name="T17" fmla="*/ 70 h 491"/>
                  <a:gd name="T18" fmla="*/ 282 w 492"/>
                  <a:gd name="T19" fmla="*/ 9 h 491"/>
                  <a:gd name="T20" fmla="*/ 271 w 492"/>
                  <a:gd name="T21" fmla="*/ 0 h 491"/>
                  <a:gd name="T22" fmla="*/ 221 w 492"/>
                  <a:gd name="T23" fmla="*/ 0 h 491"/>
                  <a:gd name="T24" fmla="*/ 211 w 492"/>
                  <a:gd name="T25" fmla="*/ 9 h 491"/>
                  <a:gd name="T26" fmla="*/ 201 w 492"/>
                  <a:gd name="T27" fmla="*/ 70 h 491"/>
                  <a:gd name="T28" fmla="*/ 154 w 492"/>
                  <a:gd name="T29" fmla="*/ 90 h 491"/>
                  <a:gd name="T30" fmla="*/ 104 w 492"/>
                  <a:gd name="T31" fmla="*/ 53 h 491"/>
                  <a:gd name="T32" fmla="*/ 90 w 492"/>
                  <a:gd name="T33" fmla="*/ 54 h 491"/>
                  <a:gd name="T34" fmla="*/ 55 w 492"/>
                  <a:gd name="T35" fmla="*/ 90 h 491"/>
                  <a:gd name="T36" fmla="*/ 54 w 492"/>
                  <a:gd name="T37" fmla="*/ 103 h 491"/>
                  <a:gd name="T38" fmla="*/ 90 w 492"/>
                  <a:gd name="T39" fmla="*/ 153 h 491"/>
                  <a:gd name="T40" fmla="*/ 71 w 492"/>
                  <a:gd name="T41" fmla="*/ 201 h 491"/>
                  <a:gd name="T42" fmla="*/ 9 w 492"/>
                  <a:gd name="T43" fmla="*/ 210 h 491"/>
                  <a:gd name="T44" fmla="*/ 0 w 492"/>
                  <a:gd name="T45" fmla="*/ 221 h 491"/>
                  <a:gd name="T46" fmla="*/ 0 w 492"/>
                  <a:gd name="T47" fmla="*/ 271 h 491"/>
                  <a:gd name="T48" fmla="*/ 9 w 492"/>
                  <a:gd name="T49" fmla="*/ 281 h 491"/>
                  <a:gd name="T50" fmla="*/ 71 w 492"/>
                  <a:gd name="T51" fmla="*/ 291 h 491"/>
                  <a:gd name="T52" fmla="*/ 90 w 492"/>
                  <a:gd name="T53" fmla="*/ 338 h 491"/>
                  <a:gd name="T54" fmla="*/ 54 w 492"/>
                  <a:gd name="T55" fmla="*/ 388 h 491"/>
                  <a:gd name="T56" fmla="*/ 55 w 492"/>
                  <a:gd name="T57" fmla="*/ 402 h 491"/>
                  <a:gd name="T58" fmla="*/ 90 w 492"/>
                  <a:gd name="T59" fmla="*/ 437 h 491"/>
                  <a:gd name="T60" fmla="*/ 104 w 492"/>
                  <a:gd name="T61" fmla="*/ 438 h 491"/>
                  <a:gd name="T62" fmla="*/ 154 w 492"/>
                  <a:gd name="T63" fmla="*/ 402 h 491"/>
                  <a:gd name="T64" fmla="*/ 201 w 492"/>
                  <a:gd name="T65" fmla="*/ 421 h 491"/>
                  <a:gd name="T66" fmla="*/ 211 w 492"/>
                  <a:gd name="T67" fmla="*/ 482 h 491"/>
                  <a:gd name="T68" fmla="*/ 221 w 492"/>
                  <a:gd name="T69" fmla="*/ 491 h 491"/>
                  <a:gd name="T70" fmla="*/ 271 w 492"/>
                  <a:gd name="T71" fmla="*/ 491 h 491"/>
                  <a:gd name="T72" fmla="*/ 282 w 492"/>
                  <a:gd name="T73" fmla="*/ 482 h 491"/>
                  <a:gd name="T74" fmla="*/ 291 w 492"/>
                  <a:gd name="T75" fmla="*/ 421 h 491"/>
                  <a:gd name="T76" fmla="*/ 338 w 492"/>
                  <a:gd name="T77" fmla="*/ 402 h 491"/>
                  <a:gd name="T78" fmla="*/ 389 w 492"/>
                  <a:gd name="T79" fmla="*/ 438 h 491"/>
                  <a:gd name="T80" fmla="*/ 402 w 492"/>
                  <a:gd name="T81" fmla="*/ 437 h 491"/>
                  <a:gd name="T82" fmla="*/ 438 w 492"/>
                  <a:gd name="T83" fmla="*/ 402 h 491"/>
                  <a:gd name="T84" fmla="*/ 439 w 492"/>
                  <a:gd name="T85" fmla="*/ 388 h 491"/>
                  <a:gd name="T86" fmla="*/ 402 w 492"/>
                  <a:gd name="T87" fmla="*/ 338 h 491"/>
                  <a:gd name="T88" fmla="*/ 422 w 492"/>
                  <a:gd name="T89" fmla="*/ 291 h 491"/>
                  <a:gd name="T90" fmla="*/ 483 w 492"/>
                  <a:gd name="T91" fmla="*/ 281 h 491"/>
                  <a:gd name="T92" fmla="*/ 492 w 492"/>
                  <a:gd name="T93" fmla="*/ 271 h 491"/>
                  <a:gd name="T94" fmla="*/ 492 w 492"/>
                  <a:gd name="T95" fmla="*/ 221 h 491"/>
                  <a:gd name="T96" fmla="*/ 483 w 492"/>
                  <a:gd name="T97" fmla="*/ 210 h 491"/>
                  <a:gd name="T98" fmla="*/ 246 w 492"/>
                  <a:gd name="T99" fmla="*/ 336 h 491"/>
                  <a:gd name="T100" fmla="*/ 156 w 492"/>
                  <a:gd name="T101" fmla="*/ 246 h 491"/>
                  <a:gd name="T102" fmla="*/ 246 w 492"/>
                  <a:gd name="T103" fmla="*/ 155 h 491"/>
                  <a:gd name="T104" fmla="*/ 337 w 492"/>
                  <a:gd name="T105" fmla="*/ 246 h 491"/>
                  <a:gd name="T106" fmla="*/ 246 w 492"/>
                  <a:gd name="T107" fmla="*/ 336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92" h="491">
                    <a:moveTo>
                      <a:pt x="483" y="210"/>
                    </a:moveTo>
                    <a:cubicBezTo>
                      <a:pt x="422" y="201"/>
                      <a:pt x="422" y="201"/>
                      <a:pt x="422" y="201"/>
                    </a:cubicBezTo>
                    <a:cubicBezTo>
                      <a:pt x="417" y="184"/>
                      <a:pt x="411" y="168"/>
                      <a:pt x="402" y="153"/>
                    </a:cubicBezTo>
                    <a:cubicBezTo>
                      <a:pt x="439" y="103"/>
                      <a:pt x="439" y="103"/>
                      <a:pt x="439" y="103"/>
                    </a:cubicBezTo>
                    <a:cubicBezTo>
                      <a:pt x="442" y="99"/>
                      <a:pt x="441" y="93"/>
                      <a:pt x="438" y="90"/>
                    </a:cubicBezTo>
                    <a:cubicBezTo>
                      <a:pt x="402" y="54"/>
                      <a:pt x="402" y="54"/>
                      <a:pt x="402" y="54"/>
                    </a:cubicBezTo>
                    <a:cubicBezTo>
                      <a:pt x="399" y="51"/>
                      <a:pt x="393" y="50"/>
                      <a:pt x="389" y="53"/>
                    </a:cubicBezTo>
                    <a:cubicBezTo>
                      <a:pt x="338" y="90"/>
                      <a:pt x="338" y="90"/>
                      <a:pt x="338" y="90"/>
                    </a:cubicBezTo>
                    <a:cubicBezTo>
                      <a:pt x="324" y="81"/>
                      <a:pt x="308" y="74"/>
                      <a:pt x="291" y="70"/>
                    </a:cubicBezTo>
                    <a:cubicBezTo>
                      <a:pt x="282" y="9"/>
                      <a:pt x="282" y="9"/>
                      <a:pt x="282" y="9"/>
                    </a:cubicBezTo>
                    <a:cubicBezTo>
                      <a:pt x="281" y="4"/>
                      <a:pt x="276" y="0"/>
                      <a:pt x="27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16" y="0"/>
                      <a:pt x="211" y="4"/>
                      <a:pt x="211" y="9"/>
                    </a:cubicBezTo>
                    <a:cubicBezTo>
                      <a:pt x="201" y="70"/>
                      <a:pt x="201" y="70"/>
                      <a:pt x="201" y="70"/>
                    </a:cubicBezTo>
                    <a:cubicBezTo>
                      <a:pt x="184" y="74"/>
                      <a:pt x="168" y="81"/>
                      <a:pt x="154" y="90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100" y="50"/>
                      <a:pt x="94" y="51"/>
                      <a:pt x="90" y="54"/>
                    </a:cubicBezTo>
                    <a:cubicBezTo>
                      <a:pt x="55" y="90"/>
                      <a:pt x="55" y="90"/>
                      <a:pt x="55" y="90"/>
                    </a:cubicBezTo>
                    <a:cubicBezTo>
                      <a:pt x="51" y="93"/>
                      <a:pt x="51" y="99"/>
                      <a:pt x="54" y="103"/>
                    </a:cubicBezTo>
                    <a:cubicBezTo>
                      <a:pt x="90" y="153"/>
                      <a:pt x="90" y="153"/>
                      <a:pt x="90" y="153"/>
                    </a:cubicBezTo>
                    <a:cubicBezTo>
                      <a:pt x="82" y="168"/>
                      <a:pt x="75" y="184"/>
                      <a:pt x="71" y="201"/>
                    </a:cubicBezTo>
                    <a:cubicBezTo>
                      <a:pt x="9" y="210"/>
                      <a:pt x="9" y="210"/>
                      <a:pt x="9" y="210"/>
                    </a:cubicBezTo>
                    <a:cubicBezTo>
                      <a:pt x="5" y="211"/>
                      <a:pt x="0" y="216"/>
                      <a:pt x="0" y="221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0" y="276"/>
                      <a:pt x="5" y="280"/>
                      <a:pt x="9" y="281"/>
                    </a:cubicBezTo>
                    <a:cubicBezTo>
                      <a:pt x="71" y="291"/>
                      <a:pt x="71" y="291"/>
                      <a:pt x="71" y="291"/>
                    </a:cubicBezTo>
                    <a:cubicBezTo>
                      <a:pt x="75" y="308"/>
                      <a:pt x="82" y="323"/>
                      <a:pt x="90" y="338"/>
                    </a:cubicBezTo>
                    <a:cubicBezTo>
                      <a:pt x="54" y="388"/>
                      <a:pt x="54" y="388"/>
                      <a:pt x="54" y="388"/>
                    </a:cubicBezTo>
                    <a:cubicBezTo>
                      <a:pt x="51" y="392"/>
                      <a:pt x="51" y="398"/>
                      <a:pt x="55" y="402"/>
                    </a:cubicBezTo>
                    <a:cubicBezTo>
                      <a:pt x="90" y="437"/>
                      <a:pt x="90" y="437"/>
                      <a:pt x="90" y="437"/>
                    </a:cubicBezTo>
                    <a:cubicBezTo>
                      <a:pt x="94" y="441"/>
                      <a:pt x="100" y="441"/>
                      <a:pt x="104" y="438"/>
                    </a:cubicBezTo>
                    <a:cubicBezTo>
                      <a:pt x="154" y="402"/>
                      <a:pt x="154" y="402"/>
                      <a:pt x="154" y="402"/>
                    </a:cubicBezTo>
                    <a:cubicBezTo>
                      <a:pt x="168" y="410"/>
                      <a:pt x="184" y="417"/>
                      <a:pt x="201" y="421"/>
                    </a:cubicBezTo>
                    <a:cubicBezTo>
                      <a:pt x="211" y="482"/>
                      <a:pt x="211" y="482"/>
                      <a:pt x="211" y="482"/>
                    </a:cubicBezTo>
                    <a:cubicBezTo>
                      <a:pt x="211" y="487"/>
                      <a:pt x="216" y="491"/>
                      <a:pt x="221" y="491"/>
                    </a:cubicBezTo>
                    <a:cubicBezTo>
                      <a:pt x="271" y="491"/>
                      <a:pt x="271" y="491"/>
                      <a:pt x="271" y="491"/>
                    </a:cubicBezTo>
                    <a:cubicBezTo>
                      <a:pt x="276" y="491"/>
                      <a:pt x="281" y="487"/>
                      <a:pt x="282" y="482"/>
                    </a:cubicBezTo>
                    <a:cubicBezTo>
                      <a:pt x="291" y="421"/>
                      <a:pt x="291" y="421"/>
                      <a:pt x="291" y="421"/>
                    </a:cubicBezTo>
                    <a:cubicBezTo>
                      <a:pt x="308" y="417"/>
                      <a:pt x="324" y="410"/>
                      <a:pt x="338" y="402"/>
                    </a:cubicBezTo>
                    <a:cubicBezTo>
                      <a:pt x="389" y="438"/>
                      <a:pt x="389" y="438"/>
                      <a:pt x="389" y="438"/>
                    </a:cubicBezTo>
                    <a:cubicBezTo>
                      <a:pt x="393" y="441"/>
                      <a:pt x="399" y="441"/>
                      <a:pt x="402" y="437"/>
                    </a:cubicBezTo>
                    <a:cubicBezTo>
                      <a:pt x="438" y="402"/>
                      <a:pt x="438" y="402"/>
                      <a:pt x="438" y="402"/>
                    </a:cubicBezTo>
                    <a:cubicBezTo>
                      <a:pt x="441" y="398"/>
                      <a:pt x="442" y="392"/>
                      <a:pt x="439" y="388"/>
                    </a:cubicBezTo>
                    <a:cubicBezTo>
                      <a:pt x="402" y="338"/>
                      <a:pt x="402" y="338"/>
                      <a:pt x="402" y="338"/>
                    </a:cubicBezTo>
                    <a:cubicBezTo>
                      <a:pt x="411" y="323"/>
                      <a:pt x="417" y="308"/>
                      <a:pt x="422" y="291"/>
                    </a:cubicBezTo>
                    <a:cubicBezTo>
                      <a:pt x="483" y="281"/>
                      <a:pt x="483" y="281"/>
                      <a:pt x="483" y="281"/>
                    </a:cubicBezTo>
                    <a:cubicBezTo>
                      <a:pt x="488" y="280"/>
                      <a:pt x="492" y="276"/>
                      <a:pt x="492" y="271"/>
                    </a:cubicBezTo>
                    <a:cubicBezTo>
                      <a:pt x="492" y="221"/>
                      <a:pt x="492" y="221"/>
                      <a:pt x="492" y="221"/>
                    </a:cubicBezTo>
                    <a:cubicBezTo>
                      <a:pt x="492" y="216"/>
                      <a:pt x="488" y="211"/>
                      <a:pt x="483" y="210"/>
                    </a:cubicBezTo>
                    <a:close/>
                    <a:moveTo>
                      <a:pt x="246" y="336"/>
                    </a:moveTo>
                    <a:cubicBezTo>
                      <a:pt x="196" y="336"/>
                      <a:pt x="156" y="296"/>
                      <a:pt x="156" y="246"/>
                    </a:cubicBezTo>
                    <a:cubicBezTo>
                      <a:pt x="156" y="196"/>
                      <a:pt x="196" y="155"/>
                      <a:pt x="246" y="155"/>
                    </a:cubicBezTo>
                    <a:cubicBezTo>
                      <a:pt x="296" y="155"/>
                      <a:pt x="337" y="196"/>
                      <a:pt x="337" y="246"/>
                    </a:cubicBezTo>
                    <a:cubicBezTo>
                      <a:pt x="337" y="296"/>
                      <a:pt x="296" y="336"/>
                      <a:pt x="246" y="3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41BEAAD3-2ECC-C22C-EA22-801DFD369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063" y="1468438"/>
              <a:ext cx="1228725" cy="2955925"/>
            </a:xfrm>
            <a:custGeom>
              <a:avLst/>
              <a:gdLst>
                <a:gd name="T0" fmla="*/ 293 w 858"/>
                <a:gd name="T1" fmla="*/ 2022 h 2062"/>
                <a:gd name="T2" fmla="*/ 430 w 858"/>
                <a:gd name="T3" fmla="*/ 1922 h 2062"/>
                <a:gd name="T4" fmla="*/ 566 w 858"/>
                <a:gd name="T5" fmla="*/ 2022 h 2062"/>
                <a:gd name="T6" fmla="*/ 555 w 858"/>
                <a:gd name="T7" fmla="*/ 2062 h 2062"/>
                <a:gd name="T8" fmla="*/ 858 w 858"/>
                <a:gd name="T9" fmla="*/ 2062 h 2062"/>
                <a:gd name="T10" fmla="*/ 801 w 858"/>
                <a:gd name="T11" fmla="*/ 1548 h 2062"/>
                <a:gd name="T12" fmla="*/ 801 w 858"/>
                <a:gd name="T13" fmla="*/ 400 h 2062"/>
                <a:gd name="T14" fmla="*/ 401 w 858"/>
                <a:gd name="T15" fmla="*/ 0 h 2062"/>
                <a:gd name="T16" fmla="*/ 0 w 858"/>
                <a:gd name="T17" fmla="*/ 400 h 2062"/>
                <a:gd name="T18" fmla="*/ 0 w 858"/>
                <a:gd name="T19" fmla="*/ 2062 h 2062"/>
                <a:gd name="T20" fmla="*/ 304 w 858"/>
                <a:gd name="T21" fmla="*/ 2062 h 2062"/>
                <a:gd name="T22" fmla="*/ 293 w 858"/>
                <a:gd name="T23" fmla="*/ 2022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8" h="2062">
                  <a:moveTo>
                    <a:pt x="293" y="2022"/>
                  </a:moveTo>
                  <a:cubicBezTo>
                    <a:pt x="293" y="1966"/>
                    <a:pt x="353" y="1922"/>
                    <a:pt x="430" y="1922"/>
                  </a:cubicBezTo>
                  <a:cubicBezTo>
                    <a:pt x="506" y="1922"/>
                    <a:pt x="566" y="1966"/>
                    <a:pt x="566" y="2022"/>
                  </a:cubicBezTo>
                  <a:cubicBezTo>
                    <a:pt x="566" y="2036"/>
                    <a:pt x="562" y="2050"/>
                    <a:pt x="555" y="2062"/>
                  </a:cubicBezTo>
                  <a:cubicBezTo>
                    <a:pt x="858" y="2062"/>
                    <a:pt x="858" y="2062"/>
                    <a:pt x="858" y="2062"/>
                  </a:cubicBezTo>
                  <a:cubicBezTo>
                    <a:pt x="820" y="1906"/>
                    <a:pt x="801" y="1734"/>
                    <a:pt x="801" y="1548"/>
                  </a:cubicBezTo>
                  <a:cubicBezTo>
                    <a:pt x="801" y="400"/>
                    <a:pt x="801" y="400"/>
                    <a:pt x="801" y="400"/>
                  </a:cubicBezTo>
                  <a:cubicBezTo>
                    <a:pt x="801" y="179"/>
                    <a:pt x="622" y="0"/>
                    <a:pt x="401" y="0"/>
                  </a:cubicBezTo>
                  <a:cubicBezTo>
                    <a:pt x="180" y="0"/>
                    <a:pt x="0" y="179"/>
                    <a:pt x="0" y="400"/>
                  </a:cubicBezTo>
                  <a:cubicBezTo>
                    <a:pt x="0" y="2062"/>
                    <a:pt x="0" y="2062"/>
                    <a:pt x="0" y="2062"/>
                  </a:cubicBezTo>
                  <a:cubicBezTo>
                    <a:pt x="304" y="2062"/>
                    <a:pt x="304" y="2062"/>
                    <a:pt x="304" y="2062"/>
                  </a:cubicBezTo>
                  <a:cubicBezTo>
                    <a:pt x="297" y="2050"/>
                    <a:pt x="293" y="2036"/>
                    <a:pt x="293" y="20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EB9BE06C-62E9-C52D-89E2-600139665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063" y="4737101"/>
              <a:ext cx="2300288" cy="1749425"/>
            </a:xfrm>
            <a:custGeom>
              <a:avLst/>
              <a:gdLst>
                <a:gd name="T0" fmla="*/ 1234 w 1605"/>
                <a:gd name="T1" fmla="*/ 947 h 1221"/>
                <a:gd name="T2" fmla="*/ 1240 w 1605"/>
                <a:gd name="T3" fmla="*/ 978 h 1221"/>
                <a:gd name="T4" fmla="*/ 1237 w 1605"/>
                <a:gd name="T5" fmla="*/ 1035 h 1221"/>
                <a:gd name="T6" fmla="*/ 1337 w 1605"/>
                <a:gd name="T7" fmla="*/ 1018 h 1221"/>
                <a:gd name="T8" fmla="*/ 1371 w 1605"/>
                <a:gd name="T9" fmla="*/ 923 h 1221"/>
                <a:gd name="T10" fmla="*/ 1314 w 1605"/>
                <a:gd name="T11" fmla="*/ 916 h 1221"/>
                <a:gd name="T12" fmla="*/ 1285 w 1605"/>
                <a:gd name="T13" fmla="*/ 904 h 1221"/>
                <a:gd name="T14" fmla="*/ 1290 w 1605"/>
                <a:gd name="T15" fmla="*/ 873 h 1221"/>
                <a:gd name="T16" fmla="*/ 1605 w 1605"/>
                <a:gd name="T17" fmla="*/ 609 h 1221"/>
                <a:gd name="T18" fmla="*/ 906 w 1605"/>
                <a:gd name="T19" fmla="*/ 41 h 1221"/>
                <a:gd name="T20" fmla="*/ 626 w 1605"/>
                <a:gd name="T21" fmla="*/ 0 h 1221"/>
                <a:gd name="T22" fmla="*/ 328 w 1605"/>
                <a:gd name="T23" fmla="*/ 58 h 1221"/>
                <a:gd name="T24" fmla="*/ 41 w 1605"/>
                <a:gd name="T25" fmla="*/ 320 h 1221"/>
                <a:gd name="T26" fmla="*/ 67 w 1605"/>
                <a:gd name="T27" fmla="*/ 526 h 1221"/>
                <a:gd name="T28" fmla="*/ 876 w 1605"/>
                <a:gd name="T29" fmla="*/ 1221 h 1221"/>
                <a:gd name="T30" fmla="*/ 1202 w 1605"/>
                <a:gd name="T31" fmla="*/ 947 h 1221"/>
                <a:gd name="T32" fmla="*/ 1234 w 1605"/>
                <a:gd name="T33" fmla="*/ 947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5" h="1221">
                  <a:moveTo>
                    <a:pt x="1234" y="947"/>
                  </a:moveTo>
                  <a:cubicBezTo>
                    <a:pt x="1243" y="955"/>
                    <a:pt x="1246" y="967"/>
                    <a:pt x="1240" y="978"/>
                  </a:cubicBezTo>
                  <a:cubicBezTo>
                    <a:pt x="1228" y="1001"/>
                    <a:pt x="1227" y="1023"/>
                    <a:pt x="1237" y="1035"/>
                  </a:cubicBezTo>
                  <a:cubicBezTo>
                    <a:pt x="1257" y="1058"/>
                    <a:pt x="1305" y="1045"/>
                    <a:pt x="1337" y="1018"/>
                  </a:cubicBezTo>
                  <a:cubicBezTo>
                    <a:pt x="1368" y="992"/>
                    <a:pt x="1390" y="946"/>
                    <a:pt x="1371" y="923"/>
                  </a:cubicBezTo>
                  <a:cubicBezTo>
                    <a:pt x="1360" y="911"/>
                    <a:pt x="1338" y="908"/>
                    <a:pt x="1314" y="916"/>
                  </a:cubicBezTo>
                  <a:cubicBezTo>
                    <a:pt x="1303" y="920"/>
                    <a:pt x="1290" y="915"/>
                    <a:pt x="1285" y="904"/>
                  </a:cubicBezTo>
                  <a:cubicBezTo>
                    <a:pt x="1279" y="894"/>
                    <a:pt x="1281" y="881"/>
                    <a:pt x="1290" y="873"/>
                  </a:cubicBezTo>
                  <a:cubicBezTo>
                    <a:pt x="1605" y="609"/>
                    <a:pt x="1605" y="609"/>
                    <a:pt x="1605" y="609"/>
                  </a:cubicBezTo>
                  <a:cubicBezTo>
                    <a:pt x="1225" y="181"/>
                    <a:pt x="1005" y="69"/>
                    <a:pt x="906" y="41"/>
                  </a:cubicBezTo>
                  <a:cubicBezTo>
                    <a:pt x="810" y="14"/>
                    <a:pt x="716" y="0"/>
                    <a:pt x="626" y="0"/>
                  </a:cubicBezTo>
                  <a:cubicBezTo>
                    <a:pt x="519" y="0"/>
                    <a:pt x="419" y="20"/>
                    <a:pt x="328" y="58"/>
                  </a:cubicBezTo>
                  <a:cubicBezTo>
                    <a:pt x="197" y="115"/>
                    <a:pt x="89" y="213"/>
                    <a:pt x="41" y="320"/>
                  </a:cubicBezTo>
                  <a:cubicBezTo>
                    <a:pt x="0" y="412"/>
                    <a:pt x="10" y="490"/>
                    <a:pt x="67" y="526"/>
                  </a:cubicBezTo>
                  <a:cubicBezTo>
                    <a:pt x="390" y="731"/>
                    <a:pt x="651" y="972"/>
                    <a:pt x="876" y="1221"/>
                  </a:cubicBezTo>
                  <a:cubicBezTo>
                    <a:pt x="1202" y="947"/>
                    <a:pt x="1202" y="947"/>
                    <a:pt x="1202" y="947"/>
                  </a:cubicBezTo>
                  <a:cubicBezTo>
                    <a:pt x="1211" y="940"/>
                    <a:pt x="1225" y="940"/>
                    <a:pt x="1234" y="9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2524DAA0-B837-5BFB-3A77-2B8CA0015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3663" y="4102101"/>
              <a:ext cx="1147763" cy="1827213"/>
            </a:xfrm>
            <a:custGeom>
              <a:avLst/>
              <a:gdLst>
                <a:gd name="T0" fmla="*/ 40 w 801"/>
                <a:gd name="T1" fmla="*/ 639 h 1275"/>
                <a:gd name="T2" fmla="*/ 141 w 801"/>
                <a:gd name="T3" fmla="*/ 775 h 1275"/>
                <a:gd name="T4" fmla="*/ 40 w 801"/>
                <a:gd name="T5" fmla="*/ 912 h 1275"/>
                <a:gd name="T6" fmla="*/ 0 w 801"/>
                <a:gd name="T7" fmla="*/ 900 h 1275"/>
                <a:gd name="T8" fmla="*/ 0 w 801"/>
                <a:gd name="T9" fmla="*/ 1275 h 1275"/>
                <a:gd name="T10" fmla="*/ 297 w 801"/>
                <a:gd name="T11" fmla="*/ 1247 h 1275"/>
                <a:gd name="T12" fmla="*/ 280 w 801"/>
                <a:gd name="T13" fmla="*/ 1211 h 1275"/>
                <a:gd name="T14" fmla="*/ 395 w 801"/>
                <a:gd name="T15" fmla="*/ 1087 h 1275"/>
                <a:gd name="T16" fmla="*/ 548 w 801"/>
                <a:gd name="T17" fmla="*/ 1159 h 1275"/>
                <a:gd name="T18" fmla="*/ 546 w 801"/>
                <a:gd name="T19" fmla="*/ 1198 h 1275"/>
                <a:gd name="T20" fmla="*/ 801 w 801"/>
                <a:gd name="T21" fmla="*/ 1122 h 1275"/>
                <a:gd name="T22" fmla="*/ 801 w 801"/>
                <a:gd name="T23" fmla="*/ 409 h 1275"/>
                <a:gd name="T24" fmla="*/ 407 w 801"/>
                <a:gd name="T25" fmla="*/ 1 h 1275"/>
                <a:gd name="T26" fmla="*/ 120 w 801"/>
                <a:gd name="T27" fmla="*/ 116 h 1275"/>
                <a:gd name="T28" fmla="*/ 0 w 801"/>
                <a:gd name="T29" fmla="*/ 401 h 1275"/>
                <a:gd name="T30" fmla="*/ 0 w 801"/>
                <a:gd name="T31" fmla="*/ 650 h 1275"/>
                <a:gd name="T32" fmla="*/ 40 w 801"/>
                <a:gd name="T33" fmla="*/ 639 h 1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1" h="1275">
                  <a:moveTo>
                    <a:pt x="40" y="639"/>
                  </a:moveTo>
                  <a:cubicBezTo>
                    <a:pt x="97" y="639"/>
                    <a:pt x="141" y="699"/>
                    <a:pt x="141" y="775"/>
                  </a:cubicBezTo>
                  <a:cubicBezTo>
                    <a:pt x="141" y="852"/>
                    <a:pt x="97" y="912"/>
                    <a:pt x="40" y="912"/>
                  </a:cubicBezTo>
                  <a:cubicBezTo>
                    <a:pt x="26" y="912"/>
                    <a:pt x="13" y="908"/>
                    <a:pt x="0" y="900"/>
                  </a:cubicBezTo>
                  <a:cubicBezTo>
                    <a:pt x="0" y="1275"/>
                    <a:pt x="0" y="1275"/>
                    <a:pt x="0" y="1275"/>
                  </a:cubicBezTo>
                  <a:cubicBezTo>
                    <a:pt x="109" y="1271"/>
                    <a:pt x="209" y="1260"/>
                    <a:pt x="297" y="1247"/>
                  </a:cubicBezTo>
                  <a:cubicBezTo>
                    <a:pt x="289" y="1236"/>
                    <a:pt x="283" y="1224"/>
                    <a:pt x="280" y="1211"/>
                  </a:cubicBezTo>
                  <a:cubicBezTo>
                    <a:pt x="270" y="1156"/>
                    <a:pt x="320" y="1101"/>
                    <a:pt x="395" y="1087"/>
                  </a:cubicBezTo>
                  <a:cubicBezTo>
                    <a:pt x="470" y="1072"/>
                    <a:pt x="537" y="1104"/>
                    <a:pt x="548" y="1159"/>
                  </a:cubicBezTo>
                  <a:cubicBezTo>
                    <a:pt x="551" y="1172"/>
                    <a:pt x="550" y="1186"/>
                    <a:pt x="546" y="1198"/>
                  </a:cubicBezTo>
                  <a:cubicBezTo>
                    <a:pt x="636" y="1177"/>
                    <a:pt x="721" y="1151"/>
                    <a:pt x="801" y="1122"/>
                  </a:cubicBezTo>
                  <a:cubicBezTo>
                    <a:pt x="801" y="409"/>
                    <a:pt x="801" y="409"/>
                    <a:pt x="801" y="409"/>
                  </a:cubicBezTo>
                  <a:cubicBezTo>
                    <a:pt x="801" y="188"/>
                    <a:pt x="625" y="5"/>
                    <a:pt x="407" y="1"/>
                  </a:cubicBezTo>
                  <a:cubicBezTo>
                    <a:pt x="299" y="0"/>
                    <a:pt x="197" y="40"/>
                    <a:pt x="120" y="116"/>
                  </a:cubicBezTo>
                  <a:cubicBezTo>
                    <a:pt x="43" y="192"/>
                    <a:pt x="0" y="293"/>
                    <a:pt x="0" y="401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13" y="643"/>
                    <a:pt x="26" y="639"/>
                    <a:pt x="40" y="6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49A5F298-8744-C61E-7318-6DBC59FCB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2275" y="7159626"/>
              <a:ext cx="2074863" cy="2016125"/>
            </a:xfrm>
            <a:custGeom>
              <a:avLst/>
              <a:gdLst>
                <a:gd name="T0" fmla="*/ 944 w 1448"/>
                <a:gd name="T1" fmla="*/ 212 h 1407"/>
                <a:gd name="T2" fmla="*/ 916 w 1448"/>
                <a:gd name="T3" fmla="*/ 293 h 1407"/>
                <a:gd name="T4" fmla="*/ 830 w 1448"/>
                <a:gd name="T5" fmla="*/ 338 h 1407"/>
                <a:gd name="T6" fmla="*/ 793 w 1448"/>
                <a:gd name="T7" fmla="*/ 341 h 1407"/>
                <a:gd name="T8" fmla="*/ 676 w 1448"/>
                <a:gd name="T9" fmla="*/ 266 h 1407"/>
                <a:gd name="T10" fmla="*/ 680 w 1448"/>
                <a:gd name="T11" fmla="*/ 223 h 1407"/>
                <a:gd name="T12" fmla="*/ 217 w 1448"/>
                <a:gd name="T13" fmla="*/ 262 h 1407"/>
                <a:gd name="T14" fmla="*/ 210 w 1448"/>
                <a:gd name="T15" fmla="*/ 318 h 1407"/>
                <a:gd name="T16" fmla="*/ 210 w 1448"/>
                <a:gd name="T17" fmla="*/ 318 h 1407"/>
                <a:gd name="T18" fmla="*/ 152 w 1448"/>
                <a:gd name="T19" fmla="*/ 783 h 1407"/>
                <a:gd name="T20" fmla="*/ 129 w 1448"/>
                <a:gd name="T21" fmla="*/ 805 h 1407"/>
                <a:gd name="T22" fmla="*/ 103 w 1448"/>
                <a:gd name="T23" fmla="*/ 787 h 1407"/>
                <a:gd name="T24" fmla="*/ 66 w 1448"/>
                <a:gd name="T25" fmla="*/ 743 h 1407"/>
                <a:gd name="T26" fmla="*/ 5 w 1448"/>
                <a:gd name="T27" fmla="*/ 823 h 1407"/>
                <a:gd name="T28" fmla="*/ 45 w 1448"/>
                <a:gd name="T29" fmla="*/ 916 h 1407"/>
                <a:gd name="T30" fmla="*/ 91 w 1448"/>
                <a:gd name="T31" fmla="*/ 882 h 1407"/>
                <a:gd name="T32" fmla="*/ 120 w 1448"/>
                <a:gd name="T33" fmla="*/ 871 h 1407"/>
                <a:gd name="T34" fmla="*/ 137 w 1448"/>
                <a:gd name="T35" fmla="*/ 897 h 1407"/>
                <a:gd name="T36" fmla="*/ 73 w 1448"/>
                <a:gd name="T37" fmla="*/ 1407 h 1407"/>
                <a:gd name="T38" fmla="*/ 537 w 1448"/>
                <a:gd name="T39" fmla="*/ 1252 h 1407"/>
                <a:gd name="T40" fmla="*/ 1056 w 1448"/>
                <a:gd name="T41" fmla="*/ 861 h 1407"/>
                <a:gd name="T42" fmla="*/ 1448 w 1448"/>
                <a:gd name="T43" fmla="*/ 0 h 1407"/>
                <a:gd name="T44" fmla="*/ 923 w 1448"/>
                <a:gd name="T45" fmla="*/ 173 h 1407"/>
                <a:gd name="T46" fmla="*/ 944 w 1448"/>
                <a:gd name="T47" fmla="*/ 212 h 1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48" h="1407">
                  <a:moveTo>
                    <a:pt x="944" y="212"/>
                  </a:moveTo>
                  <a:cubicBezTo>
                    <a:pt x="949" y="240"/>
                    <a:pt x="939" y="270"/>
                    <a:pt x="916" y="293"/>
                  </a:cubicBezTo>
                  <a:cubicBezTo>
                    <a:pt x="894" y="315"/>
                    <a:pt x="864" y="331"/>
                    <a:pt x="830" y="338"/>
                  </a:cubicBezTo>
                  <a:cubicBezTo>
                    <a:pt x="817" y="340"/>
                    <a:pt x="805" y="341"/>
                    <a:pt x="793" y="341"/>
                  </a:cubicBezTo>
                  <a:cubicBezTo>
                    <a:pt x="734" y="341"/>
                    <a:pt x="686" y="312"/>
                    <a:pt x="676" y="266"/>
                  </a:cubicBezTo>
                  <a:cubicBezTo>
                    <a:pt x="673" y="252"/>
                    <a:pt x="675" y="237"/>
                    <a:pt x="680" y="223"/>
                  </a:cubicBezTo>
                  <a:cubicBezTo>
                    <a:pt x="523" y="248"/>
                    <a:pt x="369" y="261"/>
                    <a:pt x="217" y="262"/>
                  </a:cubicBezTo>
                  <a:cubicBezTo>
                    <a:pt x="210" y="318"/>
                    <a:pt x="210" y="318"/>
                    <a:pt x="210" y="318"/>
                  </a:cubicBezTo>
                  <a:cubicBezTo>
                    <a:pt x="210" y="318"/>
                    <a:pt x="210" y="318"/>
                    <a:pt x="210" y="318"/>
                  </a:cubicBezTo>
                  <a:cubicBezTo>
                    <a:pt x="152" y="783"/>
                    <a:pt x="152" y="783"/>
                    <a:pt x="152" y="783"/>
                  </a:cubicBezTo>
                  <a:cubicBezTo>
                    <a:pt x="150" y="795"/>
                    <a:pt x="141" y="804"/>
                    <a:pt x="129" y="805"/>
                  </a:cubicBezTo>
                  <a:cubicBezTo>
                    <a:pt x="117" y="806"/>
                    <a:pt x="106" y="798"/>
                    <a:pt x="103" y="787"/>
                  </a:cubicBezTo>
                  <a:cubicBezTo>
                    <a:pt x="96" y="762"/>
                    <a:pt x="82" y="745"/>
                    <a:pt x="66" y="743"/>
                  </a:cubicBezTo>
                  <a:cubicBezTo>
                    <a:pt x="36" y="739"/>
                    <a:pt x="10" y="782"/>
                    <a:pt x="5" y="823"/>
                  </a:cubicBezTo>
                  <a:cubicBezTo>
                    <a:pt x="0" y="864"/>
                    <a:pt x="15" y="912"/>
                    <a:pt x="45" y="916"/>
                  </a:cubicBezTo>
                  <a:cubicBezTo>
                    <a:pt x="61" y="918"/>
                    <a:pt x="79" y="905"/>
                    <a:pt x="91" y="882"/>
                  </a:cubicBezTo>
                  <a:cubicBezTo>
                    <a:pt x="97" y="872"/>
                    <a:pt x="109" y="867"/>
                    <a:pt x="120" y="871"/>
                  </a:cubicBezTo>
                  <a:cubicBezTo>
                    <a:pt x="132" y="875"/>
                    <a:pt x="139" y="886"/>
                    <a:pt x="137" y="897"/>
                  </a:cubicBezTo>
                  <a:cubicBezTo>
                    <a:pt x="73" y="1407"/>
                    <a:pt x="73" y="1407"/>
                    <a:pt x="73" y="1407"/>
                  </a:cubicBezTo>
                  <a:cubicBezTo>
                    <a:pt x="236" y="1376"/>
                    <a:pt x="392" y="1323"/>
                    <a:pt x="537" y="1252"/>
                  </a:cubicBezTo>
                  <a:cubicBezTo>
                    <a:pt x="730" y="1156"/>
                    <a:pt x="904" y="1024"/>
                    <a:pt x="1056" y="861"/>
                  </a:cubicBezTo>
                  <a:cubicBezTo>
                    <a:pt x="1277" y="623"/>
                    <a:pt x="1413" y="322"/>
                    <a:pt x="1448" y="0"/>
                  </a:cubicBezTo>
                  <a:cubicBezTo>
                    <a:pt x="1275" y="73"/>
                    <a:pt x="1099" y="131"/>
                    <a:pt x="923" y="173"/>
                  </a:cubicBezTo>
                  <a:cubicBezTo>
                    <a:pt x="934" y="185"/>
                    <a:pt x="941" y="198"/>
                    <a:pt x="944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2A406AB-8AB3-7DE6-E019-B8FB822B11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794"/>
          <a:stretch/>
        </p:blipFill>
        <p:spPr>
          <a:xfrm>
            <a:off x="8861626" y="4598065"/>
            <a:ext cx="2284524" cy="1295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 txBox="1"/>
          <p:nvPr/>
        </p:nvSpPr>
        <p:spPr>
          <a:xfrm>
            <a:off x="968145" y="270427"/>
            <a:ext cx="8472264" cy="689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НАШ ПРОТОТИП</a:t>
            </a:r>
            <a:endParaRPr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46" y="2352969"/>
            <a:ext cx="3003354" cy="4505031"/>
          </a:xfrm>
          <a:prstGeom prst="rect">
            <a:avLst/>
          </a:prstGeom>
        </p:spPr>
      </p:pic>
      <p:pic>
        <p:nvPicPr>
          <p:cNvPr id="2" name="def31336-9334-4796-b7d8-3537c40cead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3630" y="218364"/>
            <a:ext cx="3346779" cy="64212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142" y="0"/>
            <a:ext cx="371575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 txBox="1"/>
          <p:nvPr/>
        </p:nvSpPr>
        <p:spPr>
          <a:xfrm>
            <a:off x="360040" y="332656"/>
            <a:ext cx="8472264" cy="4378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БИЗНЕС-МОДЕЛЬ ПРОЕКТА</a:t>
            </a:r>
            <a:endParaRPr dirty="0"/>
          </a:p>
        </p:txBody>
      </p:sp>
      <p:grpSp>
        <p:nvGrpSpPr>
          <p:cNvPr id="159" name="Google Shape;159;p8"/>
          <p:cNvGrpSpPr/>
          <p:nvPr/>
        </p:nvGrpSpPr>
        <p:grpSpPr>
          <a:xfrm>
            <a:off x="440456" y="884092"/>
            <a:ext cx="11391504" cy="5815875"/>
            <a:chOff x="2046530" y="1897478"/>
            <a:chExt cx="16159954" cy="8405397"/>
          </a:xfrm>
        </p:grpSpPr>
        <p:grpSp>
          <p:nvGrpSpPr>
            <p:cNvPr id="160" name="Google Shape;160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61" name="Google Shape;161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Montserrat" pitchFamily="2" charset="0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0" name="Google Shape;170;p8"/>
            <p:cNvSpPr txBox="1"/>
            <p:nvPr/>
          </p:nvSpPr>
          <p:spPr>
            <a:xfrm>
              <a:off x="2046530" y="1897478"/>
              <a:ext cx="2391950" cy="1467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i="0" u="sng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2</a:t>
              </a:r>
              <a:r>
                <a:rPr lang="ru-RU" sz="2000" i="0" u="sng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. Проблема и существующие альтернативы</a:t>
              </a:r>
            </a:p>
          </p:txBody>
        </p:sp>
        <p:sp>
          <p:nvSpPr>
            <p:cNvPr id="171" name="Google Shape;171;p8"/>
            <p:cNvSpPr txBox="1"/>
            <p:nvPr/>
          </p:nvSpPr>
          <p:spPr>
            <a:xfrm>
              <a:off x="5122019" y="2044774"/>
              <a:ext cx="3807929" cy="57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i="0" u="sng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4</a:t>
              </a:r>
              <a:r>
                <a:rPr lang="ru-RU" sz="2000" i="0" u="sng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. Решение</a:t>
              </a:r>
              <a:endParaRPr sz="1600" i="0" u="sng" strike="noStrike" cap="none" dirty="0">
                <a:solidFill>
                  <a:srgbClr val="000000"/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</p:txBody>
        </p:sp>
        <p:sp>
          <p:nvSpPr>
            <p:cNvPr id="172" name="Google Shape;172;p8"/>
            <p:cNvSpPr txBox="1"/>
            <p:nvPr/>
          </p:nvSpPr>
          <p:spPr>
            <a:xfrm>
              <a:off x="4951171" y="5421595"/>
              <a:ext cx="3729280" cy="57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i="0" u="none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8</a:t>
              </a:r>
              <a:r>
                <a:rPr lang="ru-RU" sz="2000" i="0" u="none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. Ключевые метрики</a:t>
              </a:r>
              <a:endParaRPr sz="1600" i="0" u="none" strike="noStrike" cap="none" dirty="0">
                <a:solidFill>
                  <a:srgbClr val="000000"/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</p:txBody>
        </p:sp>
        <p:sp>
          <p:nvSpPr>
            <p:cNvPr id="173" name="Google Shape;173;p8"/>
            <p:cNvSpPr txBox="1"/>
            <p:nvPr/>
          </p:nvSpPr>
          <p:spPr>
            <a:xfrm>
              <a:off x="8755617" y="2044774"/>
              <a:ext cx="2892492" cy="10230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i="0" u="sng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3</a:t>
              </a:r>
              <a:r>
                <a:rPr lang="ru-RU" sz="2000" i="0" u="sng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. Уникальная ценность</a:t>
              </a:r>
              <a:endParaRPr sz="1600" i="0" u="sng" strike="noStrike" cap="none" dirty="0">
                <a:solidFill>
                  <a:srgbClr val="000000"/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</p:txBody>
        </p:sp>
        <p:sp>
          <p:nvSpPr>
            <p:cNvPr id="174" name="Google Shape;174;p8"/>
            <p:cNvSpPr txBox="1"/>
            <p:nvPr/>
          </p:nvSpPr>
          <p:spPr>
            <a:xfrm>
              <a:off x="11574844" y="2049033"/>
              <a:ext cx="3405616" cy="57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i="0" u="none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9</a:t>
              </a:r>
              <a:r>
                <a:rPr lang="ru-RU" sz="2000" i="0" u="none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. Скрытое преимущество</a:t>
              </a:r>
              <a:endParaRPr sz="1600" i="0" u="none" strike="noStrike" cap="none" dirty="0">
                <a:solidFill>
                  <a:srgbClr val="000000"/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</p:txBody>
        </p:sp>
        <p:sp>
          <p:nvSpPr>
            <p:cNvPr id="175" name="Google Shape;175;p8"/>
            <p:cNvSpPr txBox="1"/>
            <p:nvPr/>
          </p:nvSpPr>
          <p:spPr>
            <a:xfrm>
              <a:off x="11732818" y="5377071"/>
              <a:ext cx="3089663" cy="1378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5</a:t>
              </a:r>
              <a:r>
                <a:rPr lang="ru-RU" sz="2000" b="1" i="0" u="none" strike="noStrike" cap="none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. Каналы распространения</a:t>
              </a:r>
              <a:endParaRPr sz="1600" b="0" i="0" u="none" strike="noStrike" cap="none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 b="0" i="0" u="none" strike="noStrike" cap="none" dirty="0">
                  <a:solidFill>
                    <a:schemeClr val="dk2"/>
                  </a:solidFill>
                  <a:latin typeface="Montserrat" pitchFamily="2" charset="0"/>
                  <a:ea typeface="PT Serif" panose="020A0603040505020204" pitchFamily="18" charset="-52"/>
                  <a:cs typeface="Calibri"/>
                  <a:sym typeface="Calibri"/>
                </a:rPr>
                <a:t> </a:t>
              </a:r>
              <a:endParaRPr sz="1600" b="0" i="0" u="none" strike="noStrike" cap="none" dirty="0">
                <a:solidFill>
                  <a:schemeClr val="dk2"/>
                </a:solidFill>
                <a:latin typeface="Montserrat" pitchFamily="2" charset="0"/>
                <a:ea typeface="PT Serif" panose="020A0603040505020204" pitchFamily="18" charset="-52"/>
                <a:cs typeface="Calibri"/>
                <a:sym typeface="Calibri"/>
              </a:endParaRPr>
            </a:p>
          </p:txBody>
        </p:sp>
        <p:sp>
          <p:nvSpPr>
            <p:cNvPr id="176" name="Google Shape;176;p8"/>
            <p:cNvSpPr txBox="1"/>
            <p:nvPr/>
          </p:nvSpPr>
          <p:spPr>
            <a:xfrm>
              <a:off x="14852650" y="2116415"/>
              <a:ext cx="3277808" cy="57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i="0" u="none" strike="noStrike" cap="none" dirty="0">
                  <a:solidFill>
                    <a:schemeClr val="dk2"/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1. Сегмент потребителей</a:t>
              </a:r>
              <a:endParaRPr sz="1600" i="0" u="none" strike="noStrike" cap="none" dirty="0">
                <a:solidFill>
                  <a:srgbClr val="000000"/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</p:txBody>
        </p:sp>
        <p:sp>
          <p:nvSpPr>
            <p:cNvPr id="177" name="Google Shape;177;p8"/>
            <p:cNvSpPr txBox="1"/>
            <p:nvPr/>
          </p:nvSpPr>
          <p:spPr>
            <a:xfrm>
              <a:off x="2050015" y="8397875"/>
              <a:ext cx="8077199" cy="1779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7. Структура расходов</a:t>
              </a:r>
              <a:endParaRPr lang="ru-RU" sz="1600" b="0" i="0" u="none" strike="noStrike" cap="none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  <a:p>
              <a:pPr lvl="0">
                <a:buSzPts val="1800"/>
              </a:pPr>
              <a:r>
                <a:rPr lang="ru-RU" sz="1800" u="sng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</a:rPr>
                <a:t>Затраты на разработку:1.</a:t>
              </a:r>
              <a:r>
                <a:rPr lang="ru-RU" sz="18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</a:rPr>
                <a:t>найм программиста 2.найм дизайнера </a:t>
              </a:r>
              <a:r>
                <a:rPr lang="ru-RU" sz="1800" u="sng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</a:rPr>
                <a:t>Постоянные затраты</a:t>
              </a:r>
              <a:r>
                <a:rPr lang="ru-RU" sz="18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</a:rPr>
                <a:t>: 1.оплата труда работников2.реклама3.эквайринг </a:t>
              </a:r>
              <a:r>
                <a:rPr lang="ru-RU" sz="1800" u="sng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</a:rPr>
                <a:t>Переменные затраты:1.маркетинг</a:t>
              </a:r>
              <a:r>
                <a:rPr lang="ru-RU" sz="18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</a:rPr>
                <a:t>	</a:t>
              </a:r>
              <a:endParaRPr sz="1800" b="0" i="0" u="none" strike="noStrike" cap="none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  <a:sym typeface="Arial"/>
              </a:endParaRPr>
            </a:p>
          </p:txBody>
        </p:sp>
        <p:sp>
          <p:nvSpPr>
            <p:cNvPr id="178" name="Google Shape;178;p8"/>
            <p:cNvSpPr txBox="1"/>
            <p:nvPr/>
          </p:nvSpPr>
          <p:spPr>
            <a:xfrm>
              <a:off x="10280649" y="8353286"/>
              <a:ext cx="7924801" cy="18236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6</a:t>
              </a:r>
              <a:r>
                <a:rPr lang="ru-RU" sz="2000" b="1" i="0" u="none" strike="noStrike" cap="none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  <a:ea typeface="PT Serif" panose="020A0603040505020204" pitchFamily="18" charset="-52"/>
                  <a:cs typeface="Calibri"/>
                  <a:sym typeface="Calibri"/>
                </a:rPr>
                <a:t>. Потоки доходов</a:t>
              </a:r>
            </a:p>
            <a:p>
              <a:pPr lvl="0">
                <a:buSzPts val="1800"/>
              </a:pPr>
              <a:endParaRPr lang="ru-RU" sz="16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endParaRPr>
            </a:p>
            <a:p>
              <a:pPr lvl="0">
                <a:buSzPts val="1800"/>
              </a:pPr>
              <a:r>
                <a:rPr lang="de-DE" sz="20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Freemium</a:t>
              </a:r>
              <a:r>
                <a:rPr lang="ru-RU" sz="20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 (бесплатный пробный период</a:t>
              </a:r>
              <a:r>
                <a:rPr lang="de-DE" sz="20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 </a:t>
              </a:r>
              <a:r>
                <a:rPr lang="ru-RU" sz="20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сроком 1 неделя) </a:t>
              </a:r>
              <a:r>
                <a:rPr lang="de-DE" sz="20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+ </a:t>
              </a:r>
              <a:r>
                <a:rPr lang="ru-RU" sz="2000" dirty="0">
                  <a:solidFill>
                    <a:schemeClr val="tx2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реклама + ежемесячная подписка </a:t>
              </a:r>
              <a:r>
                <a:rPr lang="ru-RU" sz="1800" dirty="0">
                  <a:solidFill>
                    <a:srgbClr val="1F1F1F"/>
                  </a:solidFill>
                  <a:latin typeface="Montserrat" pitchFamily="2" charset="0"/>
                </a:rPr>
                <a:t>	</a:t>
              </a:r>
              <a:endParaRPr b="0" i="0" u="none" strike="noStrike" cap="none" dirty="0">
                <a:solidFill>
                  <a:schemeClr val="dk2"/>
                </a:solidFill>
                <a:latin typeface="Montserrat" pitchFamily="2" charset="0"/>
                <a:ea typeface="PT Serif" panose="020A0603040505020204" pitchFamily="18" charset="-52"/>
                <a:cs typeface="Calibri"/>
                <a:sym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5390" y="1851980"/>
            <a:ext cx="19813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Montserrat" pitchFamily="2" charset="0"/>
                <a:ea typeface="PT Serif" panose="020A0603040505020204" pitchFamily="18" charset="-52"/>
              </a:rPr>
              <a:t>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Проблема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: необходимость в быстром переводе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/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проверке работы</a:t>
            </a:r>
          </a:p>
          <a:p>
            <a:endParaRPr lang="ru-RU" sz="1800" b="1" dirty="0">
              <a:solidFill>
                <a:schemeClr val="tx2">
                  <a:lumMod val="75000"/>
                </a:schemeClr>
              </a:solidFill>
              <a:latin typeface="Bahnschrift Condensed" panose="020B0502040204020203" pitchFamily="34" charset="0"/>
              <a:ea typeface="PT Serif" panose="020A0603040505020204" pitchFamily="18" charset="-52"/>
            </a:endParaRPr>
          </a:p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 Альтернатива: 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Bahnschrift Condensed" panose="020B0502040204020203" pitchFamily="34" charset="0"/>
              <a:ea typeface="PT Serif" panose="020A0603040505020204" pitchFamily="18" charset="-52"/>
            </a:endParaRP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онлайн переводчики (не точный, не качественный перевод)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38484" y="1323833"/>
            <a:ext cx="25016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многофункциональный бот с функциями редактора, корректора, словаря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50771" y="1257812"/>
            <a:ext cx="25614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Многофункциональность (перевод, коррекция, редактура), уникальный дизайн, авторские медиа, распознавание речи 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для перевода в текст, многоязычность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937" y="1587555"/>
            <a:ext cx="22501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студенты-лингвисты с доходом примерно 30000;- студенты с туристическим профилем, люди 25-45, которым английский нужен по работе (в офисе нет переводчика) – МСП;- сотрудники компаний,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в которых есть необходимость общения и переписки с иностранными партнерами; - люди, которые используют языки в своих хобби (чтение, путешествия)"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4366" y="3697896"/>
            <a:ext cx="2537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Количество подписок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9503" y="1734228"/>
            <a:ext cx="21223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Бот-полиглот помимо простого перевода может проверять тексты на ошибки, указывать 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</a:b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на них, и редактировать. 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</a:b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А также в нём имеется встроенный словарь 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</a:b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и переводчик для 3-х языков и функция распознавания речи. Совместим с любым устройством, где есть ТГ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4389" y="3983821"/>
            <a:ext cx="2319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вк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 сообщества 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с языковым профилем, языковые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ютуб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 блогеры,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тг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 каналы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" title="Диаграмма">
            <a:extLst>
              <a:ext uri="{FF2B5EF4-FFF2-40B4-BE49-F238E27FC236}">
                <a16:creationId xmlns:a16="http://schemas.microsoft.com/office/drawing/2014/main" id="{3B05A127-460F-943E-27C7-A41A929860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402447"/>
              </p:ext>
            </p:extLst>
          </p:nvPr>
        </p:nvGraphicFramePr>
        <p:xfrm>
          <a:off x="267353" y="1450755"/>
          <a:ext cx="7181850" cy="3956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3" name="Google Shape;183;p9"/>
          <p:cNvSpPr txBox="1"/>
          <p:nvPr/>
        </p:nvSpPr>
        <p:spPr>
          <a:xfrm>
            <a:off x="360040" y="404813"/>
            <a:ext cx="8472264" cy="689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ФИНАНСОВЫЕ ПОКАЗАТЕЛИ ПРОЕКТА</a:t>
            </a:r>
            <a:endParaRPr dirty="0"/>
          </a:p>
        </p:txBody>
      </p:sp>
      <p:sp>
        <p:nvSpPr>
          <p:cNvPr id="184" name="Google Shape;184;p9"/>
          <p:cNvSpPr txBox="1"/>
          <p:nvPr/>
        </p:nvSpPr>
        <p:spPr>
          <a:xfrm>
            <a:off x="2047476" y="4661365"/>
            <a:ext cx="50177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 b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defRPr>
            </a:lvl1pPr>
          </a:lstStyle>
          <a:p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Прибыль по итогам 12 мес.: </a:t>
            </a:r>
            <a:r>
              <a:rPr lang="ru-RU" sz="2800" dirty="0">
                <a:solidFill>
                  <a:srgbClr val="1E9ADB"/>
                </a:solidFill>
              </a:rPr>
              <a:t>15 263 800 р.</a:t>
            </a:r>
            <a:endParaRPr sz="2800" dirty="0">
              <a:solidFill>
                <a:srgbClr val="1E9ADB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312" y="610573"/>
            <a:ext cx="3789647" cy="4312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EA511B-8DBA-A709-F950-7C86D64CBB18}"/>
              </a:ext>
            </a:extLst>
          </p:cNvPr>
          <p:cNvSpPr txBox="1"/>
          <p:nvPr/>
        </p:nvSpPr>
        <p:spPr>
          <a:xfrm>
            <a:off x="465083" y="498453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rPr>
              <a:t>1 </a:t>
            </a:r>
            <a:r>
              <a:rPr lang="en-GB" sz="1800" b="1" dirty="0" err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rPr>
              <a:t>мес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rPr>
              <a:t>яц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9055F7-975F-7469-3327-33E9D4D33F13}"/>
              </a:ext>
            </a:extLst>
          </p:cNvPr>
          <p:cNvSpPr txBox="1"/>
          <p:nvPr/>
        </p:nvSpPr>
        <p:spPr>
          <a:xfrm>
            <a:off x="6626820" y="4830642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 b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defRPr>
            </a:lvl1pPr>
          </a:lstStyle>
          <a:p>
            <a:r>
              <a:rPr lang="en-GB" dirty="0"/>
              <a:t>1</a:t>
            </a:r>
            <a:r>
              <a:rPr lang="ru-RU" dirty="0"/>
              <a:t>2</a:t>
            </a:r>
            <a:r>
              <a:rPr lang="en-GB" dirty="0"/>
              <a:t> </a:t>
            </a:r>
            <a:r>
              <a:rPr lang="en-GB" dirty="0" err="1"/>
              <a:t>мес</a:t>
            </a:r>
            <a:r>
              <a:rPr lang="ru-RU" dirty="0" err="1"/>
              <a:t>яц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B096DD-E606-4809-A44A-183ADD264698}"/>
              </a:ext>
            </a:extLst>
          </p:cNvPr>
          <p:cNvSpPr txBox="1"/>
          <p:nvPr/>
        </p:nvSpPr>
        <p:spPr>
          <a:xfrm>
            <a:off x="442913" y="1313574"/>
            <a:ext cx="2853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 b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defRPr>
            </a:lvl1pPr>
          </a:lstStyle>
          <a:p>
            <a:r>
              <a:rPr lang="ru-RU" sz="2400" dirty="0"/>
              <a:t>Себестоимость продукта: </a:t>
            </a:r>
          </a:p>
          <a:p>
            <a:r>
              <a:rPr lang="ru-RU" sz="2400" dirty="0">
                <a:solidFill>
                  <a:srgbClr val="1E9ADB"/>
                </a:solidFill>
              </a:rPr>
              <a:t>35 000 р.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C5740E-38B0-48BB-EB13-DF16686F1A4F}"/>
              </a:ext>
            </a:extLst>
          </p:cNvPr>
          <p:cNvSpPr txBox="1"/>
          <p:nvPr/>
        </p:nvSpPr>
        <p:spPr>
          <a:xfrm>
            <a:off x="422336" y="2365063"/>
            <a:ext cx="34980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defRPr>
            </a:lvl1pPr>
          </a:lstStyle>
          <a:p>
            <a:r>
              <a:rPr lang="ru-RU" dirty="0"/>
              <a:t>Точка безубыточности проекта: </a:t>
            </a:r>
            <a:br>
              <a:rPr lang="ru-RU" dirty="0"/>
            </a:br>
            <a:r>
              <a:rPr lang="ru-RU" dirty="0">
                <a:solidFill>
                  <a:srgbClr val="1E9ADB"/>
                </a:solidFill>
              </a:rPr>
              <a:t>3 мес.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НАША КОМАНДА ;) </a:t>
            </a:r>
            <a:endParaRPr dirty="0"/>
          </a:p>
        </p:txBody>
      </p:sp>
      <p:sp>
        <p:nvSpPr>
          <p:cNvPr id="190" name="Google Shape;190;p10"/>
          <p:cNvSpPr txBox="1"/>
          <p:nvPr/>
        </p:nvSpPr>
        <p:spPr>
          <a:xfrm>
            <a:off x="8011851" y="5452083"/>
            <a:ext cx="3260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>
                <a:solidFill>
                  <a:schemeClr val="accent1">
                    <a:lumMod val="75000"/>
                  </a:schemeClr>
                </a:solidFill>
                <a:latin typeface="Montserrat" pitchFamily="2" charset="0"/>
                <a:ea typeface="PT Serif" panose="020A0603040505020204" pitchFamily="18" charset="-52"/>
              </a:defRPr>
            </a:lvl1pPr>
          </a:lstStyle>
          <a:p>
            <a:r>
              <a:rPr lang="ru-RU" sz="2800" dirty="0">
                <a:latin typeface="Bahnschrift Condensed" panose="020B0502040204020203" pitchFamily="34" charset="0"/>
              </a:rPr>
              <a:t>Арефьева Есения</a:t>
            </a:r>
            <a:endParaRPr sz="2800" dirty="0">
              <a:latin typeface="Bahnschrift Condensed" panose="020B0502040204020203" pitchFamily="34" charset="0"/>
            </a:endParaRPr>
          </a:p>
        </p:txBody>
      </p:sp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B54136A7-19E5-AF6B-7000-5BAEA9ED14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5622" b="5622"/>
          <a:stretch/>
        </p:blipFill>
        <p:spPr>
          <a:xfrm>
            <a:off x="5261893" y="315352"/>
            <a:ext cx="1619250" cy="1619250"/>
          </a:xfrm>
        </p:spPr>
      </p:pic>
      <p:pic>
        <p:nvPicPr>
          <p:cNvPr id="12" name="Рисунок 13">
            <a:extLst>
              <a:ext uri="{FF2B5EF4-FFF2-40B4-BE49-F238E27FC236}">
                <a16:creationId xmlns:a16="http://schemas.microsoft.com/office/drawing/2014/main" id="{BCF93B95-14BB-A831-D72F-40112E572F5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260" r="7260"/>
          <a:stretch/>
        </p:blipFill>
        <p:spPr>
          <a:xfrm>
            <a:off x="2116834" y="982068"/>
            <a:ext cx="1619250" cy="1619250"/>
          </a:xfrm>
        </p:spPr>
      </p:pic>
      <p:pic>
        <p:nvPicPr>
          <p:cNvPr id="20" name="Рисунок 20">
            <a:extLst>
              <a:ext uri="{FF2B5EF4-FFF2-40B4-BE49-F238E27FC236}">
                <a16:creationId xmlns:a16="http://schemas.microsoft.com/office/drawing/2014/main" id="{91D48A89-32F1-0161-84DB-49BE29E3F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t="7340" b="7340"/>
          <a:stretch/>
        </p:blipFill>
        <p:spPr>
          <a:xfrm>
            <a:off x="1185933" y="3752093"/>
            <a:ext cx="1619250" cy="1619250"/>
          </a:xfrm>
        </p:spPr>
      </p:pic>
      <p:pic>
        <p:nvPicPr>
          <p:cNvPr id="21" name="Рисунок 21">
            <a:extLst>
              <a:ext uri="{FF2B5EF4-FFF2-40B4-BE49-F238E27FC236}">
                <a16:creationId xmlns:a16="http://schemas.microsoft.com/office/drawing/2014/main" id="{F7114CD6-EFF4-6C76-F7F4-D295211CA8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t="14143" b="14143"/>
          <a:stretch/>
        </p:blipFill>
        <p:spPr>
          <a:xfrm>
            <a:off x="8178353" y="982068"/>
            <a:ext cx="1619250" cy="1619250"/>
          </a:xfrm>
        </p:spPr>
      </p:pic>
      <p:pic>
        <p:nvPicPr>
          <p:cNvPr id="22" name="Рисунок 22">
            <a:extLst>
              <a:ext uri="{FF2B5EF4-FFF2-40B4-BE49-F238E27FC236}">
                <a16:creationId xmlns:a16="http://schemas.microsoft.com/office/drawing/2014/main" id="{8BFFBDD3-29B7-384F-24E2-97327AC7E51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/>
          <a:srcRect t="10179" b="10179"/>
          <a:stretch/>
        </p:blipFill>
        <p:spPr>
          <a:xfrm>
            <a:off x="8832304" y="3754457"/>
            <a:ext cx="1619250" cy="161925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150E62-1C8C-66EE-0C63-93C5FA3D903E}"/>
              </a:ext>
            </a:extLst>
          </p:cNvPr>
          <p:cNvSpPr txBox="1"/>
          <p:nvPr/>
        </p:nvSpPr>
        <p:spPr>
          <a:xfrm>
            <a:off x="4223669" y="1963404"/>
            <a:ext cx="36956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rgbClr val="00B0F0"/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ЛИДЕР</a:t>
            </a: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  <a:ea typeface="PT Serif" panose="020A0603040505020204" pitchFamily="18" charset="-52"/>
              </a:rPr>
              <a:t>Сафарова Анастасия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D18B04-79DA-7497-979E-D806DDB84FBE}"/>
              </a:ext>
            </a:extLst>
          </p:cNvPr>
          <p:cNvSpPr txBox="1"/>
          <p:nvPr/>
        </p:nvSpPr>
        <p:spPr>
          <a:xfrm>
            <a:off x="-1126428" y="5371343"/>
            <a:ext cx="6486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400">
                <a:solidFill>
                  <a:schemeClr val="accent1">
                    <a:lumMod val="75000"/>
                  </a:schemeClr>
                </a:solidFill>
                <a:latin typeface="Montserrat" pitchFamily="2" charset="0"/>
                <a:ea typeface="PT Serif" panose="020A0603040505020204" pitchFamily="18" charset="-52"/>
              </a:defRPr>
            </a:lvl1pPr>
          </a:lstStyle>
          <a:p>
            <a:r>
              <a:rPr lang="ru-RU" sz="2800" dirty="0">
                <a:latin typeface="Bahnschrift Condensed" panose="020B0502040204020203" pitchFamily="34" charset="0"/>
              </a:rPr>
              <a:t>Макагонов Александр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595F40-4A23-DE85-32EB-AE4EF126494D}"/>
              </a:ext>
            </a:extLst>
          </p:cNvPr>
          <p:cNvSpPr txBox="1"/>
          <p:nvPr/>
        </p:nvSpPr>
        <p:spPr>
          <a:xfrm>
            <a:off x="1283867" y="2601318"/>
            <a:ext cx="3285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400">
                <a:solidFill>
                  <a:schemeClr val="accent1">
                    <a:lumMod val="75000"/>
                  </a:schemeClr>
                </a:solidFill>
                <a:latin typeface="Montserrat" pitchFamily="2" charset="0"/>
                <a:ea typeface="PT Serif" panose="020A0603040505020204" pitchFamily="18" charset="-52"/>
              </a:defRPr>
            </a:lvl1pPr>
          </a:lstStyle>
          <a:p>
            <a:r>
              <a:rPr lang="ru-RU" sz="2800" dirty="0">
                <a:latin typeface="Bahnschrift Condensed" panose="020B0502040204020203" pitchFamily="34" charset="0"/>
              </a:rPr>
              <a:t>Магомадов Амир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6FCB0D-7781-5B7D-C2AA-6E55F87A3970}"/>
              </a:ext>
            </a:extLst>
          </p:cNvPr>
          <p:cNvSpPr txBox="1"/>
          <p:nvPr/>
        </p:nvSpPr>
        <p:spPr>
          <a:xfrm>
            <a:off x="7508852" y="2751289"/>
            <a:ext cx="3451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>
                <a:solidFill>
                  <a:schemeClr val="accent1">
                    <a:lumMod val="75000"/>
                  </a:schemeClr>
                </a:solidFill>
                <a:latin typeface="Montserrat" pitchFamily="2" charset="0"/>
                <a:ea typeface="PT Serif" panose="020A0603040505020204" pitchFamily="18" charset="-52"/>
              </a:defRPr>
            </a:lvl1pPr>
          </a:lstStyle>
          <a:p>
            <a:r>
              <a:rPr lang="ru-RU" sz="2800" dirty="0">
                <a:latin typeface="Bahnschrift Condensed" panose="020B0502040204020203" pitchFamily="34" charset="0"/>
              </a:rPr>
              <a:t>Галкина Елизавета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699" y="3126042"/>
            <a:ext cx="3421322" cy="34213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C3EDD4-D41B-14A6-8C1D-88C66D7E5982}"/>
              </a:ext>
            </a:extLst>
          </p:cNvPr>
          <p:cNvSpPr txBox="1"/>
          <p:nvPr/>
        </p:nvSpPr>
        <p:spPr>
          <a:xfrm>
            <a:off x="8148835" y="3052087"/>
            <a:ext cx="2068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Генератор идей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66A6A-8AF2-2707-488B-E4C8ED6F1C0A}"/>
              </a:ext>
            </a:extLst>
          </p:cNvPr>
          <p:cNvSpPr txBox="1"/>
          <p:nvPr/>
        </p:nvSpPr>
        <p:spPr>
          <a:xfrm>
            <a:off x="5015529" y="2684703"/>
            <a:ext cx="1997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Производитель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BC0E25-9CCC-04ED-373C-36697473B8AF}"/>
              </a:ext>
            </a:extLst>
          </p:cNvPr>
          <p:cNvSpPr txBox="1"/>
          <p:nvPr/>
        </p:nvSpPr>
        <p:spPr>
          <a:xfrm>
            <a:off x="8643096" y="5792069"/>
            <a:ext cx="1997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Производитель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87726F-2C39-3D2B-FD76-FFC4B687D29D}"/>
              </a:ext>
            </a:extLst>
          </p:cNvPr>
          <p:cNvSpPr txBox="1"/>
          <p:nvPr/>
        </p:nvSpPr>
        <p:spPr>
          <a:xfrm>
            <a:off x="2116834" y="2927718"/>
            <a:ext cx="1540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Интегратор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BD7F17-23A7-DAB2-D518-25861A76520D}"/>
              </a:ext>
            </a:extLst>
          </p:cNvPr>
          <p:cNvSpPr txBox="1"/>
          <p:nvPr/>
        </p:nvSpPr>
        <p:spPr>
          <a:xfrm>
            <a:off x="1015505" y="5696239"/>
            <a:ext cx="2031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Администратор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5157" y="122829"/>
            <a:ext cx="6119751" cy="89969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Будем на связи!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53250" y="1022524"/>
            <a:ext cx="4961658" cy="292513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+7-918-661-81-47 </a:t>
            </a:r>
            <a:b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</a:br>
            <a: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номер, по которому </a:t>
            </a:r>
            <a:b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</a:br>
            <a: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вы можете связаться </a:t>
            </a:r>
            <a:b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</a:br>
            <a: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с лидером нашей команды – Сафаровой Анастасией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518" y="3643952"/>
            <a:ext cx="3101390" cy="310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5459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base.com-108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powerpointbase.com-1081</Template>
  <TotalTime>2094</TotalTime>
  <Words>748</Words>
  <Application>Microsoft Macintosh PowerPoint</Application>
  <PresentationFormat>Широкоэкранный</PresentationFormat>
  <Paragraphs>78</Paragraphs>
  <Slides>11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Bahnschrift Condensed</vt:lpstr>
      <vt:lpstr>Calibri</vt:lpstr>
      <vt:lpstr>Calibri Light</vt:lpstr>
      <vt:lpstr>Gill Sans Ultra Bold</vt:lpstr>
      <vt:lpstr>Montserrat</vt:lpstr>
      <vt:lpstr>powerpointbase.com-1081</vt:lpstr>
      <vt:lpstr>   АКСЕЛЕРАТОР ПГУ «Lingvo Nerd»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Будем на связи!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Наталья Медведева</cp:lastModifiedBy>
  <cp:revision>60</cp:revision>
  <dcterms:created xsi:type="dcterms:W3CDTF">2023-06-11T19:15:23Z</dcterms:created>
  <dcterms:modified xsi:type="dcterms:W3CDTF">2023-11-21T14:12:28Z</dcterms:modified>
</cp:coreProperties>
</file>