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63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5" r:id="rId10"/>
    <p:sldId id="273" r:id="rId11"/>
    <p:sldId id="274" r:id="rId12"/>
  </p:sldIdLst>
  <p:sldSz cx="20104100" cy="11309350"/>
  <p:notesSz cx="20104100" cy="11309350"/>
  <p:embeddedFontLst>
    <p:embeddedFont>
      <p:font typeface="Lato" panose="020B060402020202020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75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45BC0-6B66-4244-A39F-936C14B930FE}" type="datetimeFigureOut">
              <a:rPr lang="ru-RU" smtClean="0"/>
              <a:t>23.11.2022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AC9F7-5336-46F2-9D6E-92BA9F5B9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415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C9F7-5336-46F2-9D6E-92BA9F5B9BC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421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2823F-54E1-45CF-B000-D832CFB1214D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1010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2580723"/>
            <a:ext cx="6484095" cy="812082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546861" y="1628338"/>
            <a:ext cx="10177701" cy="812082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405945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005205" y="10517696"/>
            <a:ext cx="4623943" cy="276999"/>
          </a:xfrm>
        </p:spPr>
        <p:txBody>
          <a:bodyPr/>
          <a:lstStyle/>
          <a:p>
            <a:fld id="{328E82FE-5B59-471F-97AB-588681F364EC}" type="datetime1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835394" y="10517696"/>
            <a:ext cx="6433312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474953" y="10517696"/>
            <a:ext cx="4623943" cy="276999"/>
          </a:xfrm>
        </p:spPr>
        <p:txBody>
          <a:bodyPr/>
          <a:lstStyle/>
          <a:p>
            <a:fld id="{BD12F3E2-C13C-49A0-A769-AA511819F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299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jpeg"/><Relationship Id="rId5" Type="http://schemas.openxmlformats.org/officeDocument/2006/relationships/image" Target="../media/image2.wmf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w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89079" y="2896781"/>
            <a:ext cx="13884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Акселерационная программа Ставропольского ГАУ </a:t>
            </a:r>
            <a:r>
              <a:rPr lang="ru-RU" sz="3200" b="1" cap="all" dirty="0">
                <a:solidFill>
                  <a:schemeClr val="tx2"/>
                </a:solidFill>
              </a:rPr>
              <a:t>«</a:t>
            </a:r>
            <a:r>
              <a:rPr lang="ru-RU" sz="3200" b="1" cap="all" dirty="0" err="1">
                <a:solidFill>
                  <a:schemeClr val="tx2"/>
                </a:solidFill>
              </a:rPr>
              <a:t>Agro&amp;InfraUP</a:t>
            </a:r>
            <a:r>
              <a:rPr lang="ru-RU" sz="3200" b="1" cap="all" dirty="0">
                <a:solidFill>
                  <a:schemeClr val="tx2"/>
                </a:solidFill>
              </a:rPr>
              <a:t>»</a:t>
            </a:r>
            <a:endParaRPr lang="ru-RU" sz="3200" b="1" dirty="0">
              <a:solidFill>
                <a:schemeClr val="tx2"/>
              </a:solidFill>
            </a:endParaRPr>
          </a:p>
        </p:txBody>
      </p:sp>
      <p:grpSp>
        <p:nvGrpSpPr>
          <p:cNvPr id="47" name="object 10"/>
          <p:cNvGrpSpPr/>
          <p:nvPr/>
        </p:nvGrpSpPr>
        <p:grpSpPr>
          <a:xfrm>
            <a:off x="12041392" y="3597275"/>
            <a:ext cx="8070850" cy="5436855"/>
            <a:chOff x="11566123" y="1047087"/>
            <a:chExt cx="8538210" cy="7333615"/>
          </a:xfrm>
        </p:grpSpPr>
        <p:sp>
          <p:nvSpPr>
            <p:cNvPr id="48" name="object 11"/>
            <p:cNvSpPr/>
            <p:nvPr/>
          </p:nvSpPr>
          <p:spPr>
            <a:xfrm>
              <a:off x="12830283" y="1108417"/>
              <a:ext cx="7273925" cy="7272655"/>
            </a:xfrm>
            <a:custGeom>
              <a:avLst/>
              <a:gdLst/>
              <a:ahLst/>
              <a:cxnLst/>
              <a:rect l="l" t="t" r="r" b="b"/>
              <a:pathLst>
                <a:path w="7273925" h="7272655">
                  <a:moveTo>
                    <a:pt x="7273809" y="0"/>
                  </a:moveTo>
                  <a:lnTo>
                    <a:pt x="5644561" y="0"/>
                  </a:lnTo>
                  <a:lnTo>
                    <a:pt x="5644561" y="2112050"/>
                  </a:lnTo>
                  <a:lnTo>
                    <a:pt x="2683876" y="2112050"/>
                  </a:lnTo>
                  <a:lnTo>
                    <a:pt x="2683876" y="3552080"/>
                  </a:lnTo>
                  <a:lnTo>
                    <a:pt x="12041" y="3552080"/>
                  </a:lnTo>
                  <a:lnTo>
                    <a:pt x="12041" y="5496115"/>
                  </a:lnTo>
                  <a:lnTo>
                    <a:pt x="0" y="5520125"/>
                  </a:lnTo>
                  <a:lnTo>
                    <a:pt x="2852373" y="5524093"/>
                  </a:lnTo>
                  <a:lnTo>
                    <a:pt x="2852373" y="7272155"/>
                  </a:lnTo>
                  <a:lnTo>
                    <a:pt x="7273809" y="7272155"/>
                  </a:lnTo>
                  <a:lnTo>
                    <a:pt x="7273809" y="0"/>
                  </a:lnTo>
                  <a:close/>
                </a:path>
              </a:pathLst>
            </a:custGeom>
            <a:solidFill>
              <a:srgbClr val="054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/>
            <p:cNvSpPr/>
            <p:nvPr/>
          </p:nvSpPr>
          <p:spPr>
            <a:xfrm>
              <a:off x="11587065" y="1068029"/>
              <a:ext cx="6450330" cy="3185795"/>
            </a:xfrm>
            <a:custGeom>
              <a:avLst/>
              <a:gdLst/>
              <a:ahLst/>
              <a:cxnLst/>
              <a:rect l="l" t="t" r="r" b="b"/>
              <a:pathLst>
                <a:path w="6450330" h="3185795">
                  <a:moveTo>
                    <a:pt x="6450002" y="1705937"/>
                  </a:moveTo>
                  <a:lnTo>
                    <a:pt x="3354002" y="1705937"/>
                  </a:lnTo>
                  <a:lnTo>
                    <a:pt x="3354002" y="3185295"/>
                  </a:lnTo>
                  <a:lnTo>
                    <a:pt x="0" y="3185295"/>
                  </a:lnTo>
                  <a:lnTo>
                    <a:pt x="0" y="990912"/>
                  </a:lnTo>
                  <a:lnTo>
                    <a:pt x="5136545" y="990912"/>
                  </a:lnTo>
                  <a:lnTo>
                    <a:pt x="5136545" y="0"/>
                  </a:lnTo>
                  <a:lnTo>
                    <a:pt x="6445112" y="0"/>
                  </a:lnTo>
                  <a:lnTo>
                    <a:pt x="6450002" y="1705937"/>
                  </a:lnTo>
                  <a:close/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13"/>
          <p:cNvSpPr/>
          <p:nvPr/>
        </p:nvSpPr>
        <p:spPr>
          <a:xfrm>
            <a:off x="16666097" y="9476992"/>
            <a:ext cx="3446145" cy="1437005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E218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Прямоугольник 55"/>
          <p:cNvSpPr/>
          <p:nvPr/>
        </p:nvSpPr>
        <p:spPr>
          <a:xfrm>
            <a:off x="773840" y="6674564"/>
            <a:ext cx="973541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проекта - Деревня</a:t>
            </a:r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Way</a:t>
            </a:r>
          </a:p>
          <a:p>
            <a:endParaRPr lang="en-US" sz="4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Слоган - Экспрессом по России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702968" y="4214501"/>
            <a:ext cx="106132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Ставропольский Государственный Аграрный Университет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89079" y="5751000"/>
            <a:ext cx="72298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команды -Турагенство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54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7184" y="2108463"/>
            <a:ext cx="18745200" cy="583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ПРОБЛЕМА, КОТОРУЮ РЕШАЕТ ПРОЕКТ 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128166" y="320675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EDD51B1-6950-F622-83FA-4E610E74227B}"/>
              </a:ext>
            </a:extLst>
          </p:cNvPr>
          <p:cNvSpPr/>
          <p:nvPr/>
        </p:nvSpPr>
        <p:spPr>
          <a:xfrm>
            <a:off x="4101418" y="2692213"/>
            <a:ext cx="11887200" cy="37627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закрытием границ многих стран, обычному человеку остаётся мало курортных или просто мест для отдыха.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абсолютно новую базу отдыха, в которой вы можете отдыхать и душой и телом.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проблемы разнообразия отдыха была давно, даже в философских вопросах море или горы, не было отдыха в деревне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людям из больших городов, зачастую хочется на немного окунуться в сельскую романтику и самое главное окунуться в сферу АПК сильнее.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347866A6-E0A6-9B5C-DD76-54334BA9783B}"/>
              </a:ext>
            </a:extLst>
          </p:cNvPr>
          <p:cNvSpPr/>
          <p:nvPr/>
        </p:nvSpPr>
        <p:spPr>
          <a:xfrm>
            <a:off x="9071495" y="6645275"/>
            <a:ext cx="1295400" cy="1371600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2CF6C44-F4A7-9177-285D-A78724CA078B}"/>
              </a:ext>
            </a:extLst>
          </p:cNvPr>
          <p:cNvSpPr/>
          <p:nvPr/>
        </p:nvSpPr>
        <p:spPr>
          <a:xfrm>
            <a:off x="2688519" y="8245475"/>
            <a:ext cx="14602531" cy="23986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несколько развлекательных программ. Одна из которых вы покупаете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 в поселок или поселок городского типа, где большое обилие полей, заводов и в целом АПК.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Туристы могут посетить разные экскурсии, где им подробней расскажут о той или оной отросли АПК.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67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1850" y="1938736"/>
            <a:ext cx="17622604" cy="583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СУТЬ РЕШЕНИЯ 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02D9691-0C1C-4026-1A42-42CFA4D49091}"/>
              </a:ext>
            </a:extLst>
          </p:cNvPr>
          <p:cNvSpPr/>
          <p:nvPr/>
        </p:nvSpPr>
        <p:spPr>
          <a:xfrm>
            <a:off x="1243752" y="3067424"/>
            <a:ext cx="62484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которую решает проект:</a:t>
            </a:r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5B32F915-927F-0177-509A-C852C4C72CA9}"/>
              </a:ext>
            </a:extLst>
          </p:cNvPr>
          <p:cNvSpPr/>
          <p:nvPr/>
        </p:nvSpPr>
        <p:spPr>
          <a:xfrm>
            <a:off x="1186420" y="4595286"/>
            <a:ext cx="804914" cy="85393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8021-5C95-B0E5-9FC5-AB5915FA6F01}"/>
              </a:ext>
            </a:extLst>
          </p:cNvPr>
          <p:cNvSpPr txBox="1"/>
          <p:nvPr/>
        </p:nvSpPr>
        <p:spPr>
          <a:xfrm>
            <a:off x="2203450" y="4495109"/>
            <a:ext cx="54963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и эмоциональное выгорание;</a:t>
            </a:r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004EAD33-F850-D513-BEC8-0D5CABD646CE}"/>
              </a:ext>
            </a:extLst>
          </p:cNvPr>
          <p:cNvSpPr/>
          <p:nvPr/>
        </p:nvSpPr>
        <p:spPr>
          <a:xfrm>
            <a:off x="1212849" y="6188075"/>
            <a:ext cx="778485" cy="753754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10128D-3B41-23AD-45EC-EB670A31DDDF}"/>
              </a:ext>
            </a:extLst>
          </p:cNvPr>
          <p:cNvSpPr txBox="1"/>
          <p:nvPr/>
        </p:nvSpPr>
        <p:spPr>
          <a:xfrm>
            <a:off x="2214335" y="5860135"/>
            <a:ext cx="546822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Невозможность выбраться за пределы города для работников офисов и производств мегаполисов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BBABB2D-6898-C0FB-F6C0-33932791D617}"/>
              </a:ext>
            </a:extLst>
          </p:cNvPr>
          <p:cNvSpPr/>
          <p:nvPr/>
        </p:nvSpPr>
        <p:spPr>
          <a:xfrm>
            <a:off x="11499850" y="3035771"/>
            <a:ext cx="60198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8" name="Блок-схема: узел 17">
            <a:extLst>
              <a:ext uri="{FF2B5EF4-FFF2-40B4-BE49-F238E27FC236}">
                <a16:creationId xmlns:a16="http://schemas.microsoft.com/office/drawing/2014/main" id="{D947748F-6CEC-ED13-209E-C628C0E025E8}"/>
              </a:ext>
            </a:extLst>
          </p:cNvPr>
          <p:cNvSpPr/>
          <p:nvPr/>
        </p:nvSpPr>
        <p:spPr>
          <a:xfrm>
            <a:off x="11042650" y="4323900"/>
            <a:ext cx="914400" cy="91440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F0F67C-2B9D-0158-C570-41E369CB13C0}"/>
              </a:ext>
            </a:extLst>
          </p:cNvPr>
          <p:cNvSpPr txBox="1"/>
          <p:nvPr/>
        </p:nvSpPr>
        <p:spPr>
          <a:xfrm>
            <a:off x="12212080" y="4370920"/>
            <a:ext cx="530757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и реализация отпуска за пределами города в сельской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местности с большим вовлечением в сферу АПК.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7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 animBg="1"/>
      <p:bldP spid="16" grpId="0"/>
      <p:bldP spid="17" grpId="0" animBg="1"/>
      <p:bldP spid="18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A367F9-985F-C0BB-A105-802F2172F9ED}"/>
              </a:ext>
            </a:extLst>
          </p:cNvPr>
          <p:cNvSpPr/>
          <p:nvPr/>
        </p:nvSpPr>
        <p:spPr>
          <a:xfrm>
            <a:off x="2432050" y="2031953"/>
            <a:ext cx="15468600" cy="1676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испытаний, опросов, интервью –  позволяющие судить об актуальности проблемы и востребованности решения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C7C2B7-5CE2-7EB6-1AB3-F9BE718519C9}"/>
              </a:ext>
            </a:extLst>
          </p:cNvPr>
          <p:cNvSpPr txBox="1"/>
          <p:nvPr/>
        </p:nvSpPr>
        <p:spPr>
          <a:xfrm>
            <a:off x="2773202" y="8338912"/>
            <a:ext cx="151229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показали опросы, сельхозпредприятия в рамках агротуризма посещают или деловые туристы (потенциальные покупатели и продавцы), или просто интересующиеся.</a:t>
            </a:r>
          </a:p>
        </p:txBody>
      </p:sp>
      <p:pic>
        <p:nvPicPr>
          <p:cNvPr id="16" name="Рисунок 15" descr="Открытая ладонь с растением">
            <a:extLst>
              <a:ext uri="{FF2B5EF4-FFF2-40B4-BE49-F238E27FC236}">
                <a16:creationId xmlns:a16="http://schemas.microsoft.com/office/drawing/2014/main" id="{FA7DCC04-AC99-E310-BFB0-8307438FBB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212850" y="4359275"/>
            <a:ext cx="914400" cy="914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9581B67-1B6B-B381-7178-0FA47B16A5DE}"/>
              </a:ext>
            </a:extLst>
          </p:cNvPr>
          <p:cNvSpPr txBox="1"/>
          <p:nvPr/>
        </p:nvSpPr>
        <p:spPr>
          <a:xfrm>
            <a:off x="2777739" y="4177347"/>
            <a:ext cx="151229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словам Главы Торгово-промышленной палаты России Сергея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Катырина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интервью ТАСС, ежегодно сельскую местность выбирают около 8 млн. россиян, что говорит о востребованности городскими жителями направления агротуризма. В нынешних условиях (новая волна заболеваемости коронавирусом, закрытия границ многими странами) специалисты прогнозируют увеличение спроса на данное туристическое направление</a:t>
            </a:r>
          </a:p>
        </p:txBody>
      </p:sp>
      <p:pic>
        <p:nvPicPr>
          <p:cNvPr id="20" name="Рисунок 19" descr="Открытая ладонь с растением">
            <a:extLst>
              <a:ext uri="{FF2B5EF4-FFF2-40B4-BE49-F238E27FC236}">
                <a16:creationId xmlns:a16="http://schemas.microsoft.com/office/drawing/2014/main" id="{44C0FA73-58C2-16E0-E3AA-0425ADC0FA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235529" y="6340475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3ADB20B-9D80-2104-C995-99581DB1788E}"/>
              </a:ext>
            </a:extLst>
          </p:cNvPr>
          <p:cNvSpPr txBox="1"/>
          <p:nvPr/>
        </p:nvSpPr>
        <p:spPr>
          <a:xfrm>
            <a:off x="2773203" y="6256969"/>
            <a:ext cx="151229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же как сообщила представитель туроператора KMP Group Оксана Трифонова, у зарубежных партнеров компании сейчас есть интерес к включению элементов агротуризма в стандартные программы по России (например, в формате «день на ферме») - популярность агротуризма продолжает расти. </a:t>
            </a:r>
          </a:p>
        </p:txBody>
      </p:sp>
      <p:pic>
        <p:nvPicPr>
          <p:cNvPr id="24" name="Рисунок 23" descr="Открытая ладонь с растением">
            <a:extLst>
              <a:ext uri="{FF2B5EF4-FFF2-40B4-BE49-F238E27FC236}">
                <a16:creationId xmlns:a16="http://schemas.microsoft.com/office/drawing/2014/main" id="{A4CF85F6-05B7-92EF-D94D-2EC46B84C0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365250" y="83157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8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EA5A98-C068-59F1-38E2-4CE2FA915FDA}"/>
              </a:ext>
            </a:extLst>
          </p:cNvPr>
          <p:cNvSpPr/>
          <p:nvPr/>
        </p:nvSpPr>
        <p:spPr>
          <a:xfrm>
            <a:off x="4108450" y="2378075"/>
            <a:ext cx="1196340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Конкурентные преимущества:</a:t>
            </a:r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FFE3375E-64DE-3AC8-FABB-AE099F0AB464}"/>
              </a:ext>
            </a:extLst>
          </p:cNvPr>
          <p:cNvSpPr/>
          <p:nvPr/>
        </p:nvSpPr>
        <p:spPr>
          <a:xfrm>
            <a:off x="793750" y="3842270"/>
            <a:ext cx="838200" cy="876641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5CAEBB94-EBE9-BEA4-74D9-6C5C8060DFE7}"/>
              </a:ext>
            </a:extLst>
          </p:cNvPr>
          <p:cNvSpPr/>
          <p:nvPr/>
        </p:nvSpPr>
        <p:spPr>
          <a:xfrm>
            <a:off x="793750" y="5407486"/>
            <a:ext cx="838200" cy="876641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08DA30CB-E08F-FF67-F534-87E6682BF026}"/>
              </a:ext>
            </a:extLst>
          </p:cNvPr>
          <p:cNvSpPr/>
          <p:nvPr/>
        </p:nvSpPr>
        <p:spPr>
          <a:xfrm>
            <a:off x="809171" y="6972918"/>
            <a:ext cx="838200" cy="876641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314D83-85F7-B4FA-CA3F-D68982790359}"/>
              </a:ext>
            </a:extLst>
          </p:cNvPr>
          <p:cNvSpPr txBox="1"/>
          <p:nvPr/>
        </p:nvSpPr>
        <p:spPr>
          <a:xfrm>
            <a:off x="1746251" y="6726174"/>
            <a:ext cx="1693680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Высококвалифицированный персонал является весомым конкурентным преимуществом в сфере туристических услуг, так как именно персонал играет роль в создании положительного имиджа предприятий, объектов сельского зеленого туризма. Профессионально подготовленный, обученный, слажено работающий персонал даже при неблагоприятных условиях способен минимизировать действие отрицательных факторов и добиваться успешных результатов в работе.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3AADA3-2F91-4C2B-95D8-8547C9EAEAB7}"/>
              </a:ext>
            </a:extLst>
          </p:cNvPr>
          <p:cNvSpPr txBox="1"/>
          <p:nvPr/>
        </p:nvSpPr>
        <p:spPr>
          <a:xfrm>
            <a:off x="1631950" y="3815283"/>
            <a:ext cx="172130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Удовлетворяем специфические потребности клиента (посещение заводов, фабрик, процесса посева), иными словами, относительно сильные стороны фирмы должны давать выгоду данной целевой группе потребителей;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D41ECD-2C49-6204-28DA-ABC8DE900A70}"/>
              </a:ext>
            </a:extLst>
          </p:cNvPr>
          <p:cNvSpPr txBox="1"/>
          <p:nvPr/>
        </p:nvSpPr>
        <p:spPr>
          <a:xfrm>
            <a:off x="1631950" y="5330020"/>
            <a:ext cx="169368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Специализируемся на специфических способностях и ресурсах предприятия, которые должны быть оригинальными по сравнению с конкурентами и которые трудно или невозможно имитировать;</a:t>
            </a:r>
          </a:p>
        </p:txBody>
      </p:sp>
    </p:spTree>
    <p:extLst>
      <p:ext uri="{BB962C8B-B14F-4D97-AF65-F5344CB8AC3E}">
        <p14:creationId xmlns:p14="http://schemas.microsoft.com/office/powerpoint/2010/main" val="419877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6" grpId="0"/>
      <p:bldP spid="1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84353" y="7254875"/>
            <a:ext cx="16366547" cy="9832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Например, стоимость проживания на выходных для семьи из четырех человек должна составлять 5000  рублей, а также расходы на еду.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D50BE7-A478-D792-FE17-2BB469007A39}"/>
              </a:ext>
            </a:extLst>
          </p:cNvPr>
          <p:cNvSpPr/>
          <p:nvPr/>
        </p:nvSpPr>
        <p:spPr>
          <a:xfrm>
            <a:off x="6851650" y="2149475"/>
            <a:ext cx="624840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0A3B54-594D-C77D-9056-B248EAF5C2F8}"/>
              </a:ext>
            </a:extLst>
          </p:cNvPr>
          <p:cNvSpPr txBox="1"/>
          <p:nvPr/>
        </p:nvSpPr>
        <p:spPr>
          <a:xfrm>
            <a:off x="2575966" y="3379300"/>
            <a:ext cx="1638332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коммериализации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 является посуточная аренда домов для проживания. Также источником дохода являются услуги, предоставляемые клиентам: экскурсии на фермы, и перерабатывающие производства, обеспечения частичного или полного питания. Планируется ввести широкую ценовую политику. Стоимость будет варьироваться в будние и выходные дни или праздники. Предлагаются различные варианты размещения для семей из двух, трех, четырех и более человек. Цены должны находиться на уровне доступном для семей со средним заработком.</a:t>
            </a:r>
          </a:p>
        </p:txBody>
      </p:sp>
      <p:sp>
        <p:nvSpPr>
          <p:cNvPr id="9" name="Стрелка: шеврон 8">
            <a:extLst>
              <a:ext uri="{FF2B5EF4-FFF2-40B4-BE49-F238E27FC236}">
                <a16:creationId xmlns:a16="http://schemas.microsoft.com/office/drawing/2014/main" id="{E46FC6DD-ED44-C0EB-7889-72FC6F46B426}"/>
              </a:ext>
            </a:extLst>
          </p:cNvPr>
          <p:cNvSpPr/>
          <p:nvPr/>
        </p:nvSpPr>
        <p:spPr>
          <a:xfrm>
            <a:off x="1181100" y="4248502"/>
            <a:ext cx="1181282" cy="939252"/>
          </a:xfrm>
          <a:prstGeom prst="chevron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: шеврон 15">
            <a:extLst>
              <a:ext uri="{FF2B5EF4-FFF2-40B4-BE49-F238E27FC236}">
                <a16:creationId xmlns:a16="http://schemas.microsoft.com/office/drawing/2014/main" id="{ED3ABAA7-74AF-E885-159A-25412817E0B6}"/>
              </a:ext>
            </a:extLst>
          </p:cNvPr>
          <p:cNvSpPr/>
          <p:nvPr/>
        </p:nvSpPr>
        <p:spPr>
          <a:xfrm>
            <a:off x="1212850" y="7254875"/>
            <a:ext cx="1143000" cy="939252"/>
          </a:xfrm>
          <a:prstGeom prst="chevron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5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8" grpId="0"/>
      <p:bldP spid="9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4414" y="2270851"/>
            <a:ext cx="37720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591D24A-6FAC-74D5-1CCC-A94217278F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257673"/>
              </p:ext>
            </p:extLst>
          </p:nvPr>
        </p:nvGraphicFramePr>
        <p:xfrm>
          <a:off x="4777016" y="1694720"/>
          <a:ext cx="13111675" cy="9596611"/>
        </p:xfrm>
        <a:graphic>
          <a:graphicData uri="http://schemas.openxmlformats.org/drawingml/2006/table">
            <a:tbl>
              <a:tblPr firstRow="1" firstCol="1" bandRow="1"/>
              <a:tblGrid>
                <a:gridCol w="4913323">
                  <a:extLst>
                    <a:ext uri="{9D8B030D-6E8A-4147-A177-3AD203B41FA5}">
                      <a16:colId xmlns:a16="http://schemas.microsoft.com/office/drawing/2014/main" val="3303319840"/>
                    </a:ext>
                  </a:extLst>
                </a:gridCol>
                <a:gridCol w="911438">
                  <a:extLst>
                    <a:ext uri="{9D8B030D-6E8A-4147-A177-3AD203B41FA5}">
                      <a16:colId xmlns:a16="http://schemas.microsoft.com/office/drawing/2014/main" val="3571933178"/>
                    </a:ext>
                  </a:extLst>
                </a:gridCol>
                <a:gridCol w="911438">
                  <a:extLst>
                    <a:ext uri="{9D8B030D-6E8A-4147-A177-3AD203B41FA5}">
                      <a16:colId xmlns:a16="http://schemas.microsoft.com/office/drawing/2014/main" val="2883280027"/>
                    </a:ext>
                  </a:extLst>
                </a:gridCol>
                <a:gridCol w="910520">
                  <a:extLst>
                    <a:ext uri="{9D8B030D-6E8A-4147-A177-3AD203B41FA5}">
                      <a16:colId xmlns:a16="http://schemas.microsoft.com/office/drawing/2014/main" val="3481496771"/>
                    </a:ext>
                  </a:extLst>
                </a:gridCol>
                <a:gridCol w="910520">
                  <a:extLst>
                    <a:ext uri="{9D8B030D-6E8A-4147-A177-3AD203B41FA5}">
                      <a16:colId xmlns:a16="http://schemas.microsoft.com/office/drawing/2014/main" val="2927588328"/>
                    </a:ext>
                  </a:extLst>
                </a:gridCol>
                <a:gridCol w="911438">
                  <a:extLst>
                    <a:ext uri="{9D8B030D-6E8A-4147-A177-3AD203B41FA5}">
                      <a16:colId xmlns:a16="http://schemas.microsoft.com/office/drawing/2014/main" val="1704903205"/>
                    </a:ext>
                  </a:extLst>
                </a:gridCol>
                <a:gridCol w="911438">
                  <a:extLst>
                    <a:ext uri="{9D8B030D-6E8A-4147-A177-3AD203B41FA5}">
                      <a16:colId xmlns:a16="http://schemas.microsoft.com/office/drawing/2014/main" val="500309177"/>
                    </a:ext>
                  </a:extLst>
                </a:gridCol>
                <a:gridCol w="910520">
                  <a:extLst>
                    <a:ext uri="{9D8B030D-6E8A-4147-A177-3AD203B41FA5}">
                      <a16:colId xmlns:a16="http://schemas.microsoft.com/office/drawing/2014/main" val="1456650531"/>
                    </a:ext>
                  </a:extLst>
                </a:gridCol>
                <a:gridCol w="910520">
                  <a:extLst>
                    <a:ext uri="{9D8B030D-6E8A-4147-A177-3AD203B41FA5}">
                      <a16:colId xmlns:a16="http://schemas.microsoft.com/office/drawing/2014/main" val="4139435806"/>
                    </a:ext>
                  </a:extLst>
                </a:gridCol>
                <a:gridCol w="910520">
                  <a:extLst>
                    <a:ext uri="{9D8B030D-6E8A-4147-A177-3AD203B41FA5}">
                      <a16:colId xmlns:a16="http://schemas.microsoft.com/office/drawing/2014/main" val="1435168338"/>
                    </a:ext>
                  </a:extLst>
                </a:gridCol>
              </a:tblGrid>
              <a:tr h="218660">
                <a:tc rowSpan="2"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Этапы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Кварталы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447784"/>
                  </a:ext>
                </a:extLst>
              </a:tr>
              <a:tr h="2511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770802"/>
                  </a:ext>
                </a:extLst>
              </a:tr>
              <a:tr h="21866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Подготовительный этап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805983"/>
                  </a:ext>
                </a:extLst>
              </a:tr>
              <a:tr h="21866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Сформировать проектную группу 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1512362"/>
                  </a:ext>
                </a:extLst>
              </a:tr>
              <a:tr h="456325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Разработка идеи, концепции, направлений деятельности 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776652"/>
                  </a:ext>
                </a:extLst>
              </a:tr>
              <a:tr h="69399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Предоставление бизнес- плана инвесторам, решение вопроса финансирования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8625009"/>
                  </a:ext>
                </a:extLst>
              </a:tr>
              <a:tr h="21866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Основной этап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6496578"/>
                  </a:ext>
                </a:extLst>
              </a:tr>
              <a:tr h="21866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Государственная регистрация 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9376834"/>
                  </a:ext>
                </a:extLst>
              </a:tr>
              <a:tr h="21866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Создание штатного расписания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998553"/>
                  </a:ext>
                </a:extLst>
              </a:tr>
              <a:tr h="69399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Поиск земельного участка, оформление договора аренды, планировка территории по проекту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7510887"/>
                  </a:ext>
                </a:extLst>
              </a:tr>
              <a:tr h="69399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Покупка и монтаж необходимого оборудования и инженерных коммуникаций 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767711"/>
                  </a:ext>
                </a:extLst>
              </a:tr>
              <a:tr h="456325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Строительно-монтажные работы основных объектов базы отдыха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5356510"/>
                  </a:ext>
                </a:extLst>
              </a:tr>
              <a:tr h="456325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Покупка мебели, предметов интерьера базы отдыха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401377"/>
                  </a:ext>
                </a:extLst>
              </a:tr>
              <a:tr h="456325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Благоустройство территории, ландшафтный дизайн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972232"/>
                  </a:ext>
                </a:extLst>
              </a:tr>
              <a:tr h="21866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Поиск, наем и обучение персонала 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1588429"/>
                  </a:ext>
                </a:extLst>
              </a:tr>
              <a:tr h="456325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Создание рекламы и приложения базы отдыха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43296"/>
                  </a:ext>
                </a:extLst>
              </a:tr>
              <a:tr h="21866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Заключительный этап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815825"/>
                  </a:ext>
                </a:extLst>
              </a:tr>
              <a:tr h="456325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Предоставление отчётности по результатам деятельности 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0488983"/>
                  </a:ext>
                </a:extLst>
              </a:tr>
              <a:tr h="456325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Начало функционирования базы отдыха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545696"/>
                  </a:ext>
                </a:extLst>
              </a:tr>
              <a:tr h="21866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Мониторинг эффективности работы 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6428" marR="66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425604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C79A560-19D6-7A0F-0C52-C425C967D56E}"/>
              </a:ext>
            </a:extLst>
          </p:cNvPr>
          <p:cNvSpPr/>
          <p:nvPr/>
        </p:nvSpPr>
        <p:spPr>
          <a:xfrm>
            <a:off x="484414" y="4511675"/>
            <a:ext cx="3928836" cy="274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ПРОГНОЗЫ ИЛИ ЭТАПЫ </a:t>
            </a:r>
          </a:p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ТРИ ГОДА</a:t>
            </a:r>
          </a:p>
        </p:txBody>
      </p:sp>
    </p:spTree>
    <p:extLst>
      <p:ext uri="{BB962C8B-B14F-4D97-AF65-F5344CB8AC3E}">
        <p14:creationId xmlns:p14="http://schemas.microsoft.com/office/powerpoint/2010/main" val="103391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650" y="3784290"/>
            <a:ext cx="1653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92237C8-BC5B-D27D-9F8B-15F88BD89836}"/>
              </a:ext>
            </a:extLst>
          </p:cNvPr>
          <p:cNvSpPr txBox="1"/>
          <p:nvPr/>
        </p:nvSpPr>
        <p:spPr>
          <a:xfrm>
            <a:off x="5175250" y="9682880"/>
            <a:ext cx="944426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сумма для открытия составляет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450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 рублей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BABCAA63-05C9-01F5-68C3-433203E77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735202"/>
              </p:ext>
            </p:extLst>
          </p:nvPr>
        </p:nvGraphicFramePr>
        <p:xfrm>
          <a:off x="5251450" y="3784290"/>
          <a:ext cx="9391491" cy="3478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0891">
                  <a:extLst>
                    <a:ext uri="{9D8B030D-6E8A-4147-A177-3AD203B41FA5}">
                      <a16:colId xmlns:a16="http://schemas.microsoft.com/office/drawing/2014/main" val="156791201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2900770211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руб.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064690"/>
                  </a:ext>
                </a:extLst>
              </a:tr>
              <a:tr h="498785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 этап, в том числе: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960 000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670967"/>
                  </a:ext>
                </a:extLst>
              </a:tr>
              <a:tr h="49181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обустройство комнат (4-х) 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347406"/>
                  </a:ext>
                </a:extLst>
              </a:tr>
              <a:tr h="36989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мебель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6367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301887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Заключительный этап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385707"/>
                  </a:ext>
                </a:extLst>
              </a:tr>
            </a:tbl>
          </a:graphicData>
        </a:graphic>
      </p:graphicFrame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81841176-6AC6-7B3E-FFBC-B0DE07F8A9EC}"/>
              </a:ext>
            </a:extLst>
          </p:cNvPr>
          <p:cNvSpPr/>
          <p:nvPr/>
        </p:nvSpPr>
        <p:spPr>
          <a:xfrm>
            <a:off x="5175250" y="1980574"/>
            <a:ext cx="9372600" cy="1140071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302716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42"/>
          <p:cNvSpPr txBox="1"/>
          <p:nvPr/>
        </p:nvSpPr>
        <p:spPr>
          <a:xfrm>
            <a:off x="1679737" y="437459"/>
            <a:ext cx="12590992" cy="3654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ru-RU" sz="2375" b="1" dirty="0">
                <a:solidFill>
                  <a:srgbClr val="84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ФГБОУ ВО СТАВРОПОЛЬСКИЙ ГОСУДАРСТВЕННЫЙ АГРАРНЫЙ УНИВЕРСИТЕТ</a:t>
            </a:r>
          </a:p>
        </p:txBody>
      </p:sp>
      <p:pic>
        <p:nvPicPr>
          <p:cNvPr id="9" name="Picture 6" descr="ОСНОВНОЙ герб под резку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1043" y="50390"/>
            <a:ext cx="1161925" cy="1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880515" y="944148"/>
            <a:ext cx="3735253" cy="26442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73056" y="935893"/>
            <a:ext cx="3403993" cy="26442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934336" y="947894"/>
            <a:ext cx="3678140" cy="264422"/>
          </a:xfrm>
          <a:prstGeom prst="rect">
            <a:avLst/>
          </a:prstGeom>
          <a:gradFill flip="none" rotWithShape="1">
            <a:gsLst>
              <a:gs pos="0">
                <a:srgbClr val="8D2A2B">
                  <a:shade val="30000"/>
                  <a:satMod val="115000"/>
                </a:srgbClr>
              </a:gs>
              <a:gs pos="50000">
                <a:srgbClr val="8D2A2B">
                  <a:shade val="67500"/>
                  <a:satMod val="115000"/>
                </a:srgbClr>
              </a:gs>
              <a:gs pos="100000">
                <a:srgbClr val="8D2A2B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3876379" y="944148"/>
            <a:ext cx="3581041" cy="264422"/>
          </a:xfrm>
          <a:prstGeom prst="rect">
            <a:avLst/>
          </a:prstGeom>
          <a:gradFill flip="none" rotWithShape="1">
            <a:gsLst>
              <a:gs pos="0">
                <a:srgbClr val="9933FF">
                  <a:shade val="30000"/>
                  <a:satMod val="115000"/>
                </a:srgbClr>
              </a:gs>
              <a:gs pos="50000">
                <a:srgbClr val="9933FF">
                  <a:shade val="67500"/>
                  <a:satMod val="115000"/>
                </a:srgbClr>
              </a:gs>
              <a:gs pos="100000">
                <a:srgbClr val="9933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1880515" y="998085"/>
            <a:ext cx="3735253" cy="26442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6073056" y="989830"/>
            <a:ext cx="3403993" cy="26442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9934336" y="1001832"/>
            <a:ext cx="3678140" cy="264422"/>
          </a:xfrm>
          <a:prstGeom prst="rect">
            <a:avLst/>
          </a:prstGeom>
          <a:gradFill flip="none" rotWithShape="1">
            <a:gsLst>
              <a:gs pos="0">
                <a:srgbClr val="8D2A2B">
                  <a:shade val="30000"/>
                  <a:satMod val="115000"/>
                </a:srgbClr>
              </a:gs>
              <a:gs pos="50000">
                <a:srgbClr val="8D2A2B">
                  <a:shade val="67500"/>
                  <a:satMod val="115000"/>
                </a:srgbClr>
              </a:gs>
              <a:gs pos="100000">
                <a:srgbClr val="8D2A2B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0729" y="230588"/>
            <a:ext cx="2916640" cy="57227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81801" y="1357344"/>
            <a:ext cx="19105070" cy="100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936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ЭКОНОМИЧЕСКОЕ ОБОСНОВАНИЕ ПРОЕКТА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247889" y="5280403"/>
            <a:ext cx="10525238" cy="5581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50781" tIns="75390" rIns="150781" bIns="753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50784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638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Таблица 2 – Текущие затраты, </a:t>
            </a:r>
            <a:r>
              <a:rPr lang="ru-RU" altLang="ru-RU" sz="2638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тыс. руб.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493407"/>
              </p:ext>
            </p:extLst>
          </p:nvPr>
        </p:nvGraphicFramePr>
        <p:xfrm>
          <a:off x="9203217" y="5222696"/>
          <a:ext cx="10614581" cy="6023494"/>
        </p:xfrm>
        <a:graphic>
          <a:graphicData uri="http://schemas.openxmlformats.org/drawingml/2006/table">
            <a:tbl>
              <a:tblPr firstRow="1" firstCol="1" bandRow="1"/>
              <a:tblGrid>
                <a:gridCol w="4872586">
                  <a:extLst>
                    <a:ext uri="{9D8B030D-6E8A-4147-A177-3AD203B41FA5}">
                      <a16:colId xmlns:a16="http://schemas.microsoft.com/office/drawing/2014/main" val="4237503069"/>
                    </a:ext>
                  </a:extLst>
                </a:gridCol>
                <a:gridCol w="1148399">
                  <a:extLst>
                    <a:ext uri="{9D8B030D-6E8A-4147-A177-3AD203B41FA5}">
                      <a16:colId xmlns:a16="http://schemas.microsoft.com/office/drawing/2014/main" val="1140658720"/>
                    </a:ext>
                  </a:extLst>
                </a:gridCol>
                <a:gridCol w="1148399">
                  <a:extLst>
                    <a:ext uri="{9D8B030D-6E8A-4147-A177-3AD203B41FA5}">
                      <a16:colId xmlns:a16="http://schemas.microsoft.com/office/drawing/2014/main" val="2096671357"/>
                    </a:ext>
                  </a:extLst>
                </a:gridCol>
                <a:gridCol w="1148399">
                  <a:extLst>
                    <a:ext uri="{9D8B030D-6E8A-4147-A177-3AD203B41FA5}">
                      <a16:colId xmlns:a16="http://schemas.microsoft.com/office/drawing/2014/main" val="1565727572"/>
                    </a:ext>
                  </a:extLst>
                </a:gridCol>
                <a:gridCol w="1148399">
                  <a:extLst>
                    <a:ext uri="{9D8B030D-6E8A-4147-A177-3AD203B41FA5}">
                      <a16:colId xmlns:a16="http://schemas.microsoft.com/office/drawing/2014/main" val="3907527683"/>
                    </a:ext>
                  </a:extLst>
                </a:gridCol>
                <a:gridCol w="1148399">
                  <a:extLst>
                    <a:ext uri="{9D8B030D-6E8A-4147-A177-3AD203B41FA5}">
                      <a16:colId xmlns:a16="http://schemas.microsoft.com/office/drawing/2014/main" val="3134004440"/>
                    </a:ext>
                  </a:extLst>
                </a:gridCol>
              </a:tblGrid>
              <a:tr h="43025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Показатели</a:t>
                      </a: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Годы проекта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105231"/>
                  </a:ext>
                </a:extLst>
              </a:tr>
              <a:tr h="430250">
                <a:tc vMerge="1">
                  <a:txBody>
                    <a:bodyPr/>
                    <a:lstStyle/>
                    <a:p>
                      <a:endParaRPr lang="ru-RU" sz="1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109465"/>
                  </a:ext>
                </a:extLst>
              </a:tr>
              <a:tr h="8604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Фонд оплаты труда</a:t>
                      </a:r>
                    </a:p>
                  </a:txBody>
                  <a:tcPr marL="113086" marR="113086" marT="0" marB="0" anchor="b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136,5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</a:rPr>
                        <a:t>150,2</a:t>
                      </a:r>
                    </a:p>
                  </a:txBody>
                  <a:tcPr marL="15706" marR="15706" marT="15706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</a:rPr>
                        <a:t>157,0</a:t>
                      </a:r>
                    </a:p>
                  </a:txBody>
                  <a:tcPr marL="15706" marR="15706" marT="15706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163,8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169,9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061353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Сырье и материалы</a:t>
                      </a:r>
                    </a:p>
                  </a:txBody>
                  <a:tcPr marL="113086" marR="113086" marT="0" marB="0" anchor="b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887500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Коммунальные услуги</a:t>
                      </a:r>
                    </a:p>
                  </a:txBody>
                  <a:tcPr marL="113086" marR="113086" marT="0" marB="0" anchor="b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230100"/>
                  </a:ext>
                </a:extLst>
              </a:tr>
              <a:tr h="8604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Амортизация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b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3,3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3,3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3,3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3,3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3,3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08699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Тара</a:t>
                      </a:r>
                    </a:p>
                  </a:txBody>
                  <a:tcPr marL="113086" marR="113086" marT="0" marB="0" anchor="b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969813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Услуги сторонних организаций</a:t>
                      </a:r>
                    </a:p>
                  </a:txBody>
                  <a:tcPr marL="113086" marR="113086" marT="0" marB="0" anchor="b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723911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ИТОГО</a:t>
                      </a:r>
                    </a:p>
                  </a:txBody>
                  <a:tcPr marL="113086" marR="113086" marT="0" marB="0" anchor="b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151,8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165,5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172,3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179,1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185,2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003829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Прочие затраты</a:t>
                      </a:r>
                    </a:p>
                  </a:txBody>
                  <a:tcPr marL="113086" marR="113086" marT="0" marB="0" anchor="b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27,1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28,4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29,1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29,8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30,4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233180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ВСЕГО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b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178,9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193,9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202,1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208,9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215,6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250223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расчете </a:t>
                      </a: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на 1 ед. товара, руб.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b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  <a:endParaRPr lang="ru-RU" sz="2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429734"/>
                  </a:ext>
                </a:extLst>
              </a:tr>
            </a:tbl>
          </a:graphicData>
        </a:graphic>
      </p:graphicFrame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371004" y="2411409"/>
            <a:ext cx="8503523" cy="5581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50781" tIns="75390" rIns="150781" bIns="753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50784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638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Таблица 1 – Инвестиционные </a:t>
            </a:r>
            <a:r>
              <a:rPr lang="ru-RU" altLang="ru-RU" sz="2638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затраты проекта, тыс. руб.</a:t>
            </a: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/>
          </p:nvPr>
        </p:nvGraphicFramePr>
        <p:xfrm>
          <a:off x="381800" y="2924566"/>
          <a:ext cx="8492726" cy="4286897"/>
        </p:xfrm>
        <a:graphic>
          <a:graphicData uri="http://schemas.openxmlformats.org/drawingml/2006/table">
            <a:tbl>
              <a:tblPr firstRow="1" firstCol="1" bandRow="1"/>
              <a:tblGrid>
                <a:gridCol w="6106591">
                  <a:extLst>
                    <a:ext uri="{9D8B030D-6E8A-4147-A177-3AD203B41FA5}">
                      <a16:colId xmlns:a16="http://schemas.microsoft.com/office/drawing/2014/main" val="3638326110"/>
                    </a:ext>
                  </a:extLst>
                </a:gridCol>
                <a:gridCol w="2386135">
                  <a:extLst>
                    <a:ext uri="{9D8B030D-6E8A-4147-A177-3AD203B41FA5}">
                      <a16:colId xmlns:a16="http://schemas.microsoft.com/office/drawing/2014/main" val="3579515743"/>
                    </a:ext>
                  </a:extLst>
                </a:gridCol>
              </a:tblGrid>
              <a:tr h="430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Показатели 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b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Значение 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370458"/>
                  </a:ext>
                </a:extLst>
              </a:tr>
              <a:tr h="414647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Основные средства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2565" marR="12565" marT="12565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Arial" panose="020B0604020202020204" pitchFamily="34" charset="0"/>
                        </a:rPr>
                        <a:t>200,0</a:t>
                      </a:r>
                    </a:p>
                  </a:txBody>
                  <a:tcPr marL="15706" marR="15706" marT="15706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003307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…..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2565" marR="12565" marT="12565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404369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…..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2565" marR="12565" marT="12565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058134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…..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2565" marR="12565" marT="12565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868629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Затраты</a:t>
                      </a:r>
                      <a:r>
                        <a:rPr lang="ru-RU" sz="2600" b="1" kern="1200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на ремонт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2565" marR="12565" marT="12565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200,0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543600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….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2565" marR="12565" marT="12565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720106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Оборотные средства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2565" marR="12565" marT="12565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500,0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757361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Непредвиденные расходы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2565" marR="12565" marT="12565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50,0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097036"/>
                  </a:ext>
                </a:extLst>
              </a:tr>
              <a:tr h="430250"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Всего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2565" marR="12565" marT="12565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450,0</a:t>
                      </a:r>
                      <a:endParaRPr lang="ru-RU" sz="26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13086" marR="113086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330929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0504" y="7408771"/>
            <a:ext cx="4684524" cy="3449255"/>
          </a:xfrm>
          <a:prstGeom prst="rect">
            <a:avLst/>
          </a:prstGeom>
        </p:spPr>
      </p:pic>
      <p:pic>
        <p:nvPicPr>
          <p:cNvPr id="1032" name="Picture 8" descr="https://ekb.alma-t.ru/wp-content/uploads/2020/08/XX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889" y="2546534"/>
            <a:ext cx="2881692" cy="252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t14.stpulscen.ru/images/product/427/767/376_bi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833" y="2690508"/>
            <a:ext cx="3591852" cy="252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55182" y="2432470"/>
            <a:ext cx="2710650" cy="268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88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585450" y="7755351"/>
            <a:ext cx="601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Артём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Гаенко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Работа с партнёрами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4CD1397-E421-14BF-1D03-A9FE00EBD03C}"/>
              </a:ext>
            </a:extLst>
          </p:cNvPr>
          <p:cNvSpPr/>
          <p:nvPr/>
        </p:nvSpPr>
        <p:spPr>
          <a:xfrm>
            <a:off x="5937250" y="2225675"/>
            <a:ext cx="71628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EEB8C7C5-2B3F-3DC6-12A2-4E6AD826A990}"/>
              </a:ext>
            </a:extLst>
          </p:cNvPr>
          <p:cNvSpPr/>
          <p:nvPr/>
        </p:nvSpPr>
        <p:spPr>
          <a:xfrm>
            <a:off x="1034322" y="3845949"/>
            <a:ext cx="864328" cy="83820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1F9A3123-AE79-A95C-0EBB-9F28E4130122}"/>
              </a:ext>
            </a:extLst>
          </p:cNvPr>
          <p:cNvSpPr/>
          <p:nvPr/>
        </p:nvSpPr>
        <p:spPr>
          <a:xfrm>
            <a:off x="1027972" y="5235575"/>
            <a:ext cx="864328" cy="83820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97E2D091-486D-4705-EF0B-59F13CC7DC87}"/>
              </a:ext>
            </a:extLst>
          </p:cNvPr>
          <p:cNvSpPr/>
          <p:nvPr/>
        </p:nvSpPr>
        <p:spPr>
          <a:xfrm>
            <a:off x="995762" y="6560255"/>
            <a:ext cx="864328" cy="83820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435DB9A7-0D9C-E75F-83D8-8800BDA42283}"/>
              </a:ext>
            </a:extLst>
          </p:cNvPr>
          <p:cNvSpPr/>
          <p:nvPr/>
        </p:nvSpPr>
        <p:spPr>
          <a:xfrm>
            <a:off x="1035262" y="7854100"/>
            <a:ext cx="864328" cy="83820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5C52AE-4943-A9EB-967A-F173EC83C52D}"/>
              </a:ext>
            </a:extLst>
          </p:cNvPr>
          <p:cNvSpPr txBox="1"/>
          <p:nvPr/>
        </p:nvSpPr>
        <p:spPr>
          <a:xfrm>
            <a:off x="2279650" y="3827035"/>
            <a:ext cx="5486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Калинин - Лидер (89614883661)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4E6291-2E3C-42C6-C4F9-DC3F7ED154DF}"/>
              </a:ext>
            </a:extLst>
          </p:cNvPr>
          <p:cNvSpPr txBox="1"/>
          <p:nvPr/>
        </p:nvSpPr>
        <p:spPr>
          <a:xfrm>
            <a:off x="2298246" y="5280077"/>
            <a:ext cx="5181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Денис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Бушенев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Заместитель лидера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93352E-7F01-B409-6CB8-1998CA465D35}"/>
              </a:ext>
            </a:extLst>
          </p:cNvPr>
          <p:cNvSpPr txBox="1"/>
          <p:nvPr/>
        </p:nvSpPr>
        <p:spPr>
          <a:xfrm>
            <a:off x="2298246" y="6733119"/>
            <a:ext cx="5181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Елена Новохацкая - Финансист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8C4542-53EB-84CD-FCC4-6D719142696E}"/>
              </a:ext>
            </a:extLst>
          </p:cNvPr>
          <p:cNvSpPr txBox="1"/>
          <p:nvPr/>
        </p:nvSpPr>
        <p:spPr>
          <a:xfrm>
            <a:off x="2298246" y="7937508"/>
            <a:ext cx="51444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Алёна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Отинова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Дизайнер </a:t>
            </a:r>
          </a:p>
        </p:txBody>
      </p:sp>
      <p:sp>
        <p:nvSpPr>
          <p:cNvPr id="23" name="Блок-схема: узел 22">
            <a:extLst>
              <a:ext uri="{FF2B5EF4-FFF2-40B4-BE49-F238E27FC236}">
                <a16:creationId xmlns:a16="http://schemas.microsoft.com/office/drawing/2014/main" id="{1F927482-C782-B7FB-171D-2D2094BA8A85}"/>
              </a:ext>
            </a:extLst>
          </p:cNvPr>
          <p:cNvSpPr/>
          <p:nvPr/>
        </p:nvSpPr>
        <p:spPr>
          <a:xfrm>
            <a:off x="9213850" y="3939834"/>
            <a:ext cx="838200" cy="841308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4" name="Блок-схема: узел 23">
            <a:extLst>
              <a:ext uri="{FF2B5EF4-FFF2-40B4-BE49-F238E27FC236}">
                <a16:creationId xmlns:a16="http://schemas.microsoft.com/office/drawing/2014/main" id="{93C62B88-9D9F-9A1C-DA35-152773C7BA3E}"/>
              </a:ext>
            </a:extLst>
          </p:cNvPr>
          <p:cNvSpPr/>
          <p:nvPr/>
        </p:nvSpPr>
        <p:spPr>
          <a:xfrm>
            <a:off x="9213850" y="5121275"/>
            <a:ext cx="838200" cy="83820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</a:t>
            </a:r>
          </a:p>
        </p:txBody>
      </p:sp>
      <p:sp>
        <p:nvSpPr>
          <p:cNvPr id="25" name="Блок-схема: узел 24">
            <a:extLst>
              <a:ext uri="{FF2B5EF4-FFF2-40B4-BE49-F238E27FC236}">
                <a16:creationId xmlns:a16="http://schemas.microsoft.com/office/drawing/2014/main" id="{69EC2892-FC66-3BC5-4169-0A38CBDA243B}"/>
              </a:ext>
            </a:extLst>
          </p:cNvPr>
          <p:cNvSpPr/>
          <p:nvPr/>
        </p:nvSpPr>
        <p:spPr>
          <a:xfrm>
            <a:off x="9213850" y="6314019"/>
            <a:ext cx="864328" cy="83820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</a:t>
            </a:r>
          </a:p>
        </p:txBody>
      </p:sp>
      <p:sp>
        <p:nvSpPr>
          <p:cNvPr id="26" name="Блок-схема: узел 25">
            <a:extLst>
              <a:ext uri="{FF2B5EF4-FFF2-40B4-BE49-F238E27FC236}">
                <a16:creationId xmlns:a16="http://schemas.microsoft.com/office/drawing/2014/main" id="{BEE95C39-2424-C60F-B27E-6CB1B9A33E43}"/>
              </a:ext>
            </a:extLst>
          </p:cNvPr>
          <p:cNvSpPr/>
          <p:nvPr/>
        </p:nvSpPr>
        <p:spPr>
          <a:xfrm>
            <a:off x="9181372" y="7530052"/>
            <a:ext cx="864328" cy="814912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F6A71C-6FF6-F91D-89AE-58D01903A69F}"/>
              </a:ext>
            </a:extLst>
          </p:cNvPr>
          <p:cNvSpPr txBox="1"/>
          <p:nvPr/>
        </p:nvSpPr>
        <p:spPr>
          <a:xfrm>
            <a:off x="10437972" y="4107841"/>
            <a:ext cx="61672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Четверикова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Статистик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F506A2-4E21-E751-9FC1-D628479D1167}"/>
              </a:ext>
            </a:extLst>
          </p:cNvPr>
          <p:cNvSpPr txBox="1"/>
          <p:nvPr/>
        </p:nvSpPr>
        <p:spPr>
          <a:xfrm>
            <a:off x="10437972" y="5337963"/>
            <a:ext cx="61672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Алексеенко - Аналитик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695979-E426-7346-042A-BAF09E270100}"/>
              </a:ext>
            </a:extLst>
          </p:cNvPr>
          <p:cNvSpPr txBox="1"/>
          <p:nvPr/>
        </p:nvSpPr>
        <p:spPr>
          <a:xfrm>
            <a:off x="10497738" y="6568083"/>
            <a:ext cx="6107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Артемий Захарян - Рекламщик </a:t>
            </a:r>
          </a:p>
        </p:txBody>
      </p:sp>
    </p:spTree>
    <p:extLst>
      <p:ext uri="{BB962C8B-B14F-4D97-AF65-F5344CB8AC3E}">
        <p14:creationId xmlns:p14="http://schemas.microsoft.com/office/powerpoint/2010/main" val="3872211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59289" y="10094530"/>
            <a:ext cx="11048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latin typeface="Lato"/>
                <a:cs typeface="Lato"/>
              </a:rPr>
              <a:t>8</a:t>
            </a:r>
            <a:endParaRPr sz="1150">
              <a:latin typeface="Lato"/>
              <a:cs typeface="La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1250" y="1983720"/>
            <a:ext cx="12496800" cy="9079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</a:t>
            </a:r>
          </a:p>
          <a:p>
            <a:endParaRPr lang="ru-RU" sz="6000" b="1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6000" b="1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6000" b="1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6000" b="1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6000" b="1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6000" b="1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6000" b="1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6000" b="1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Номер телефона – 8-961-488-36-61 (Владимир)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12850" y="166669"/>
            <a:ext cx="17941612" cy="1489554"/>
            <a:chOff x="1212850" y="166669"/>
            <a:chExt cx="17941612" cy="148955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6450" y="362045"/>
              <a:ext cx="6590259" cy="1140071"/>
            </a:xfrm>
            <a:prstGeom prst="rect">
              <a:avLst/>
            </a:prstGeom>
          </p:spPr>
        </p:pic>
        <p:pic>
          <p:nvPicPr>
            <p:cNvPr id="12" name="Picture 6" descr="ОСНОВНОЙ герб под резк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2850" y="207939"/>
              <a:ext cx="1560353" cy="1448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Иннопрактика - Фонд развития Физтех-школ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932" y="166669"/>
              <a:ext cx="2180467" cy="1223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4638405" y="481187"/>
              <a:ext cx="451605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09815" y="608914"/>
              <a:ext cx="3573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/>
                <a:t>Платформа</a:t>
              </a:r>
              <a:r>
                <a:rPr lang="ru-RU" sz="3600" dirty="0"/>
                <a:t> </a:t>
              </a:r>
              <a:r>
                <a:rPr lang="ru-RU" sz="3600" b="1" dirty="0">
                  <a:solidFill>
                    <a:schemeClr val="tx2"/>
                  </a:solidFill>
                </a:rPr>
                <a:t>НТИ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4212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21057</TotalTime>
  <Words>925</Words>
  <Application>Microsoft Office PowerPoint</Application>
  <PresentationFormat>Произвольный</PresentationFormat>
  <Paragraphs>372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Lato</vt:lpstr>
      <vt:lpstr>Times New Roman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Пользователь Windows</cp:lastModifiedBy>
  <cp:revision>26</cp:revision>
  <dcterms:created xsi:type="dcterms:W3CDTF">2022-06-08T08:32:52Z</dcterms:created>
  <dcterms:modified xsi:type="dcterms:W3CDTF">2022-12-07T14:11:11Z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