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3780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640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3303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866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564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95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075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6/11/2024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312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847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82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014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204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Проект доступного многоцелевого </a:t>
            </a:r>
            <a:r>
              <a:rPr lang="ru-RU" dirty="0" err="1" smtClean="0"/>
              <a:t>дрона</a:t>
            </a:r>
            <a:endParaRPr lang="en-GB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с возможностью интеграции в автоматическую систему управления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865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Технологический образ будущего</a:t>
            </a:r>
            <a:endParaRPr lang="en-GB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Критические параметры и примеры реализации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411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Многоцелевой лёгкий </a:t>
            </a:r>
            <a:r>
              <a:rPr lang="ru-RU" dirty="0" err="1" smtClean="0"/>
              <a:t>дрон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097280" y="1737360"/>
            <a:ext cx="102412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Критические пожелания пользователей при возможности технической реализации: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относительная доступность: стоимость менее 0.5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‒</a:t>
            </a:r>
            <a:r>
              <a:rPr lang="ru-RU" dirty="0" smtClean="0"/>
              <a:t>2 млн. руб. в зависимости от нагрузки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время полёта порядка нескольких часов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транспортный габарит не требует грузового автомобиля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удаление от станции управления </a:t>
            </a:r>
            <a:r>
              <a:rPr lang="en-US" dirty="0" smtClean="0"/>
              <a:t>&gt;</a:t>
            </a:r>
            <a:r>
              <a:rPr lang="en-GB" dirty="0" smtClean="0"/>
              <a:t>5 </a:t>
            </a:r>
            <a:r>
              <a:rPr lang="ru-RU" dirty="0" smtClean="0"/>
              <a:t>км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простота взлёта и посадки: идеально </a:t>
            </a:r>
            <a:r>
              <a:rPr lang="ru-RU" dirty="0" smtClean="0">
                <a:cs typeface="Times New Roman" panose="02020603050405020304" pitchFamily="18" charset="0"/>
              </a:rPr>
              <a:t>― </a:t>
            </a:r>
            <a:r>
              <a:rPr lang="ru-RU" dirty="0" err="1" smtClean="0">
                <a:cs typeface="Times New Roman" panose="02020603050405020304" pitchFamily="18" charset="0"/>
              </a:rPr>
              <a:t>по-вертолётному</a:t>
            </a:r>
            <a:endParaRPr lang="ru-RU" dirty="0" smtClean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cs typeface="Times New Roman" panose="02020603050405020304" pitchFamily="18" charset="0"/>
              </a:rPr>
              <a:t>определение точных координат борта</a:t>
            </a:r>
            <a:r>
              <a:rPr lang="en-US" dirty="0" smtClean="0">
                <a:cs typeface="Times New Roman" panose="02020603050405020304" pitchFamily="18" charset="0"/>
              </a:rPr>
              <a:t>/</a:t>
            </a:r>
            <a:r>
              <a:rPr lang="ru-RU" dirty="0" smtClean="0">
                <a:cs typeface="Times New Roman" panose="02020603050405020304" pitchFamily="18" charset="0"/>
              </a:rPr>
              <a:t>цели программными средствами без ГНСС</a:t>
            </a:r>
          </a:p>
          <a:p>
            <a:endParaRPr lang="ru-RU" dirty="0" smtClean="0">
              <a:cs typeface="Times New Roman" panose="02020603050405020304" pitchFamily="18" charset="0"/>
            </a:endParaRPr>
          </a:p>
          <a:p>
            <a:r>
              <a:rPr lang="ru-RU" dirty="0" smtClean="0">
                <a:cs typeface="Times New Roman" panose="02020603050405020304" pitchFamily="18" charset="0"/>
              </a:rPr>
              <a:t>Желательные характеристики: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cs typeface="Times New Roman" panose="02020603050405020304" pitchFamily="18" charset="0"/>
              </a:rPr>
              <a:t>интегрирование в «</a:t>
            </a:r>
            <a:r>
              <a:rPr lang="ru-RU" dirty="0" err="1" smtClean="0">
                <a:cs typeface="Times New Roman" panose="02020603050405020304" pitchFamily="18" charset="0"/>
              </a:rPr>
              <a:t>военинтернет</a:t>
            </a:r>
            <a:r>
              <a:rPr lang="ru-RU" dirty="0" smtClean="0">
                <a:cs typeface="Times New Roman" panose="02020603050405020304" pitchFamily="18" charset="0"/>
              </a:rPr>
              <a:t>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cs typeface="Times New Roman" panose="02020603050405020304" pitchFamily="18" charset="0"/>
              </a:rPr>
              <a:t>всепогодность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cs typeface="Times New Roman" panose="02020603050405020304" pitchFamily="18" charset="0"/>
              </a:rPr>
              <a:t>мультиспектральная стабилизированная камера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cs typeface="Times New Roman" panose="02020603050405020304" pitchFamily="18" charset="0"/>
              </a:rPr>
              <a:t>помехозащищенная ГНСС, канал управления и видео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cs typeface="Times New Roman" panose="02020603050405020304" pitchFamily="18" charset="0"/>
              </a:rPr>
              <a:t>самостоятельное </a:t>
            </a:r>
            <a:r>
              <a:rPr lang="ru-RU" dirty="0" smtClean="0">
                <a:cs typeface="Times New Roman" panose="02020603050405020304" pitchFamily="18" charset="0"/>
              </a:rPr>
              <a:t>слежение за целью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cs typeface="Times New Roman" panose="02020603050405020304" pitchFamily="18" charset="0"/>
              </a:rPr>
              <a:t>многоразовая или условно-многоразовая доставка груза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84394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33" y="1"/>
            <a:ext cx="11260206" cy="63338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28879" y="6435803"/>
            <a:ext cx="10463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Пример определения координат цели по камере и</a:t>
            </a:r>
            <a:r>
              <a:rPr lang="en-GB" dirty="0" smtClean="0"/>
              <a:t> </a:t>
            </a:r>
            <a:r>
              <a:rPr lang="ru-RU" dirty="0" smtClean="0"/>
              <a:t>бортовой ГНСС (</a:t>
            </a:r>
            <a:r>
              <a:rPr lang="en-US" dirty="0" smtClean="0"/>
              <a:t>PD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‒2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Ukrspecsystems</a:t>
            </a:r>
            <a:r>
              <a:rPr lang="ru-RU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26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020" y="-1"/>
            <a:ext cx="7828737" cy="341653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3416530"/>
            <a:ext cx="60628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Недостатки </a:t>
            </a:r>
            <a:r>
              <a:rPr lang="en-US" dirty="0" smtClean="0"/>
              <a:t>PD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‒</a:t>
            </a:r>
            <a:r>
              <a:rPr lang="en-US" dirty="0" smtClean="0"/>
              <a:t>2 </a:t>
            </a:r>
            <a:r>
              <a:rPr lang="en-US" dirty="0" err="1" smtClean="0"/>
              <a:t>Ukrspecsystems</a:t>
            </a:r>
            <a:r>
              <a:rPr lang="ru-RU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дорогой, сложный, большой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определение координат не работает без ГНСС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габаритная наземная станция управления</a:t>
            </a:r>
            <a:endParaRPr lang="en-GB" dirty="0"/>
          </a:p>
        </p:txBody>
      </p:sp>
      <p:pic>
        <p:nvPicPr>
          <p:cNvPr id="1026" name="Picture 2" descr="Puma 3 AE (all-environment) unmanned aircraft system (UAS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545" y="0"/>
            <a:ext cx="5696989" cy="427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517545" y="4272742"/>
            <a:ext cx="56744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Недостатки </a:t>
            </a:r>
            <a:r>
              <a:rPr lang="en-US" dirty="0" smtClean="0"/>
              <a:t>Puma AE RQ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‒</a:t>
            </a:r>
            <a:r>
              <a:rPr lang="en-US" dirty="0" smtClean="0"/>
              <a:t>20B </a:t>
            </a:r>
            <a:r>
              <a:rPr lang="en-US" dirty="0" err="1" smtClean="0"/>
              <a:t>Aerovironment</a:t>
            </a:r>
            <a:r>
              <a:rPr lang="ru-RU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 рамках предложенной концепции не имеет, кроме стоимости и технологической доступности компонентов</a:t>
            </a:r>
            <a:endParaRPr lang="en-GB" dirty="0"/>
          </a:p>
        </p:txBody>
      </p:sp>
      <p:pic>
        <p:nvPicPr>
          <p:cNvPr id="1028" name="Picture 4" descr="Промышленный беспилотник - PD - Ukrspecsystems - для воздушной съемки / для  картографии / для ведения наблюдени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37631"/>
            <a:ext cx="4305666" cy="2320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ilitary Knowledge: RQ-20 Puma Drone - Islamic World New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1141" y="5203767"/>
            <a:ext cx="2940859" cy="1654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85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434635" cy="44222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422245"/>
            <a:ext cx="7618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Рабочий экран АСУ Крапива. Данных об интеграции АСУ в ПО БПЛА пока нет, но это вопрос времени.</a:t>
            </a:r>
            <a:endParaRPr lang="en-GB" i="1" dirty="0"/>
          </a:p>
        </p:txBody>
      </p:sp>
      <p:sp>
        <p:nvSpPr>
          <p:cNvPr id="5" name="TextBox 4"/>
          <p:cNvSpPr txBox="1"/>
          <p:nvPr/>
        </p:nvSpPr>
        <p:spPr>
          <a:xfrm>
            <a:off x="7434635" y="1769281"/>
            <a:ext cx="457305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Американские производители БПЛА уже научили ПО определению координат цели и борта всего по одному визуальному ориентиру.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Интеграция полетного ПО в «</a:t>
            </a:r>
            <a:r>
              <a:rPr lang="ru-RU" dirty="0" err="1" smtClean="0"/>
              <a:t>военинтернет</a:t>
            </a:r>
            <a:r>
              <a:rPr lang="ru-RU" dirty="0" smtClean="0"/>
              <a:t>» для обеспечения работы артиллерии и штабов наверняка уже существует и активно применяется.</a:t>
            </a:r>
          </a:p>
        </p:txBody>
      </p:sp>
    </p:spTree>
    <p:extLst>
      <p:ext uri="{BB962C8B-B14F-4D97-AF65-F5344CB8AC3E}">
        <p14:creationId xmlns:p14="http://schemas.microsoft.com/office/powerpoint/2010/main" val="410428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Достижимый продукт (прототип)</a:t>
            </a:r>
            <a:endParaRPr lang="en-GB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 реалистичные параметры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35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324197"/>
            <a:ext cx="4039985" cy="140069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+mn-lt"/>
              </a:rPr>
              <a:t>Гипотеза: главное </a:t>
            </a:r>
            <a:r>
              <a:rPr lang="ru-RU" dirty="0" smtClean="0">
                <a:latin typeface="+mn-lt"/>
                <a:cs typeface="Times New Roman" panose="02020603050405020304" pitchFamily="18" charset="0"/>
              </a:rPr>
              <a:t>― доступность</a:t>
            </a:r>
            <a:r>
              <a:rPr lang="en-GB" dirty="0" smtClean="0"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+mn-lt"/>
                <a:cs typeface="Times New Roman" panose="02020603050405020304" pitchFamily="18" charset="0"/>
              </a:rPr>
              <a:t>для пользователя</a:t>
            </a:r>
            <a:endParaRPr lang="en-GB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41669" y="2092666"/>
            <a:ext cx="6492240" cy="5257800"/>
          </a:xfrm>
        </p:spPr>
        <p:txBody>
          <a:bodyPr/>
          <a:lstStyle/>
          <a:p>
            <a:r>
              <a:rPr lang="ru-RU" dirty="0" smtClean="0"/>
              <a:t>Оценка гражданского рынка БПЛА 10930М </a:t>
            </a:r>
            <a:r>
              <a:rPr lang="en-US" dirty="0" smtClean="0"/>
              <a:t>USD </a:t>
            </a:r>
            <a:r>
              <a:rPr lang="ru-RU" dirty="0" smtClean="0"/>
              <a:t>в 2022 с ростом до 72410</a:t>
            </a:r>
            <a:r>
              <a:rPr lang="en-US" dirty="0" smtClean="0"/>
              <a:t>M USD </a:t>
            </a:r>
            <a:r>
              <a:rPr lang="ru-RU" dirty="0" smtClean="0"/>
              <a:t>к 2031. Рост </a:t>
            </a:r>
            <a:r>
              <a:rPr lang="en-US" dirty="0" smtClean="0"/>
              <a:t>CAGR </a:t>
            </a:r>
            <a:r>
              <a:rPr lang="ru-RU" dirty="0" smtClean="0"/>
              <a:t>24</a:t>
            </a:r>
            <a:r>
              <a:rPr lang="en-US" dirty="0" smtClean="0"/>
              <a:t>.4% </a:t>
            </a:r>
            <a:r>
              <a:rPr lang="ru-RU" dirty="0" smtClean="0"/>
              <a:t>20</a:t>
            </a:r>
            <a:r>
              <a:rPr lang="en-US" dirty="0" smtClean="0"/>
              <a:t>2</a:t>
            </a:r>
            <a:r>
              <a:rPr lang="ru-RU" dirty="0" smtClean="0"/>
              <a:t>4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‒</a:t>
            </a:r>
            <a:r>
              <a:rPr lang="ru-RU" dirty="0" smtClean="0"/>
              <a:t>31.* Предыдущая оценка 2019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‒</a:t>
            </a:r>
            <a:r>
              <a:rPr lang="ru-RU" dirty="0" smtClean="0"/>
              <a:t>27 составила </a:t>
            </a:r>
            <a:r>
              <a:rPr lang="en-US" dirty="0" smtClean="0"/>
              <a:t>25%</a:t>
            </a:r>
            <a:r>
              <a:rPr lang="ru-RU" dirty="0" smtClean="0"/>
              <a:t>.</a:t>
            </a:r>
            <a:r>
              <a:rPr lang="en-GB" b="1" baseline="30000" dirty="0" smtClean="0"/>
              <a:t>†</a:t>
            </a:r>
            <a:endParaRPr lang="ru-RU" baseline="30000" dirty="0" smtClean="0"/>
          </a:p>
          <a:p>
            <a:r>
              <a:rPr lang="ru-RU" dirty="0" smtClean="0"/>
              <a:t>В России ниша между «</a:t>
            </a:r>
            <a:r>
              <a:rPr lang="ru-RU" dirty="0" err="1" smtClean="0"/>
              <a:t>мавиками</a:t>
            </a:r>
            <a:r>
              <a:rPr lang="ru-RU" dirty="0" smtClean="0"/>
              <a:t>» и «орланами» до сих пор пустует. Крупных поставщиков с массовым продуктом самолётного</a:t>
            </a:r>
            <a:r>
              <a:rPr lang="en-US" dirty="0" smtClean="0"/>
              <a:t>/</a:t>
            </a:r>
            <a:r>
              <a:rPr lang="ru-RU" dirty="0" smtClean="0"/>
              <a:t>гибридного типа нет</a:t>
            </a:r>
            <a:r>
              <a:rPr lang="en-US" dirty="0" smtClean="0"/>
              <a:t> (DJI, Intel, Yuneec, Parrot)</a:t>
            </a:r>
            <a:endParaRPr lang="ru-RU" dirty="0" smtClean="0"/>
          </a:p>
          <a:p>
            <a:r>
              <a:rPr lang="ru-RU" dirty="0" smtClean="0"/>
              <a:t>Предложения </a:t>
            </a:r>
            <a:r>
              <a:rPr lang="ru-RU" dirty="0" err="1" smtClean="0"/>
              <a:t>Геоскана</a:t>
            </a:r>
            <a:r>
              <a:rPr lang="ru-RU" dirty="0" smtClean="0"/>
              <a:t>, СТЦ, </a:t>
            </a:r>
            <a:r>
              <a:rPr lang="ru-RU" dirty="0" err="1" smtClean="0"/>
              <a:t>Алабуги</a:t>
            </a:r>
            <a:r>
              <a:rPr lang="ru-RU" dirty="0" smtClean="0"/>
              <a:t>, Залы де-факто не доступны для частных лиц, фондов, малого и среднего бизнеса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42364" y="6211669"/>
            <a:ext cx="57656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* </a:t>
            </a:r>
            <a:r>
              <a:rPr lang="en-US" i="1" dirty="0" smtClean="0"/>
              <a:t>Cognitive Market Research. (2024). Report ID: CMR773866</a:t>
            </a:r>
          </a:p>
          <a:p>
            <a:r>
              <a:rPr lang="en-GB" b="1" baseline="30000" dirty="0" smtClean="0"/>
              <a:t>†</a:t>
            </a:r>
            <a:r>
              <a:rPr lang="ru-RU" dirty="0" smtClean="0"/>
              <a:t> </a:t>
            </a:r>
            <a:r>
              <a:rPr lang="en-GB" i="1" dirty="0" smtClean="0"/>
              <a:t>Fortune </a:t>
            </a:r>
            <a:r>
              <a:rPr lang="en-GB" i="1" dirty="0"/>
              <a:t>Business Insights. (2020). </a:t>
            </a:r>
            <a:r>
              <a:rPr lang="en-GB" i="1" dirty="0" smtClean="0"/>
              <a:t>Report </a:t>
            </a:r>
            <a:r>
              <a:rPr lang="en-GB" i="1" dirty="0"/>
              <a:t>ID: </a:t>
            </a:r>
            <a:r>
              <a:rPr lang="en-GB" i="1" dirty="0" smtClean="0"/>
              <a:t>FBI102171</a:t>
            </a:r>
            <a:endParaRPr lang="en-GB" i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r="400" b="669"/>
          <a:stretch/>
        </p:blipFill>
        <p:spPr>
          <a:xfrm>
            <a:off x="-1" y="2092666"/>
            <a:ext cx="4106487" cy="415015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211669"/>
            <a:ext cx="4106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Приблизительный прогноз сегментации рынка к </a:t>
            </a:r>
            <a:r>
              <a:rPr lang="ru-RU" i="1" dirty="0" smtClean="0"/>
              <a:t>2031*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98177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1554832"/>
              </p:ext>
            </p:extLst>
          </p:nvPr>
        </p:nvGraphicFramePr>
        <p:xfrm>
          <a:off x="1957388" y="3222479"/>
          <a:ext cx="10234612" cy="3620341"/>
        </p:xfrm>
        <a:graphic>
          <a:graphicData uri="http://schemas.openxmlformats.org/drawingml/2006/table">
            <a:tbl>
              <a:tblPr/>
              <a:tblGrid>
                <a:gridCol w="5473358">
                  <a:extLst>
                    <a:ext uri="{9D8B030D-6E8A-4147-A177-3AD203B41FA5}">
                      <a16:colId xmlns:a16="http://schemas.microsoft.com/office/drawing/2014/main" val="2784285226"/>
                    </a:ext>
                  </a:extLst>
                </a:gridCol>
                <a:gridCol w="2380627">
                  <a:extLst>
                    <a:ext uri="{9D8B030D-6E8A-4147-A177-3AD203B41FA5}">
                      <a16:colId xmlns:a16="http://schemas.microsoft.com/office/drawing/2014/main" val="1999921434"/>
                    </a:ext>
                  </a:extLst>
                </a:gridCol>
                <a:gridCol w="2380627">
                  <a:extLst>
                    <a:ext uri="{9D8B030D-6E8A-4147-A177-3AD203B41FA5}">
                      <a16:colId xmlns:a16="http://schemas.microsoft.com/office/drawing/2014/main" val="2226168874"/>
                    </a:ext>
                  </a:extLst>
                </a:gridCol>
              </a:tblGrid>
              <a:tr h="301698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b="1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Модель</a:t>
                      </a:r>
                      <a:endParaRPr lang="ru-RU" sz="12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b="1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ru-RU" sz="12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b="1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ru-RU" sz="12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4510702"/>
                  </a:ext>
                </a:extLst>
              </a:tr>
              <a:tr h="301698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Размах крыла, м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3618970"/>
                  </a:ext>
                </a:extLst>
              </a:tr>
              <a:tr h="301698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Макс. взлётный вес, кг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5,5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1066759"/>
                  </a:ext>
                </a:extLst>
              </a:tr>
              <a:tr h="301698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Крейсерская скорость, км/ч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45‒65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45‒60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0469302"/>
                  </a:ext>
                </a:extLst>
              </a:tr>
              <a:tr h="301698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Скорость сваливания при макс. весе, км/ч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3587733"/>
                  </a:ext>
                </a:extLst>
              </a:tr>
              <a:tr h="301698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Эффективность при 50% загрузке, </a:t>
                      </a:r>
                      <a:r>
                        <a:rPr lang="ru-RU" sz="1200" kern="14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Вт·ч</a:t>
                      </a: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/км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0134756"/>
                  </a:ext>
                </a:extLst>
              </a:tr>
              <a:tr h="301698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Максимальное полётное время без нагрузки, ч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9002798"/>
                  </a:ext>
                </a:extLst>
              </a:tr>
              <a:tr h="301698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Силовая установка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эл. двигателя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2+1 эл. двигателя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4857337"/>
                  </a:ext>
                </a:extLst>
              </a:tr>
              <a:tr h="353903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Питание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LiPo или LiIon батарея 6S (22 В)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LiPo или LiIon батарея 6S (22 В)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4233095"/>
                  </a:ext>
                </a:extLst>
              </a:tr>
              <a:tr h="353903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Способ запуска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Катапульта, с руки, с ВПП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Вертикальный взлёт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1790042"/>
                  </a:ext>
                </a:extLst>
              </a:tr>
              <a:tr h="411320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Оптическая разведка в реальном времени, возможно исполнение для одноразового использования или бомбометания.</a:t>
                      </a:r>
                    </a:p>
                  </a:txBody>
                  <a:tcPr marL="31861" marR="31861" marT="31861" marB="318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035253"/>
                  </a:ext>
                </a:extLst>
              </a:tr>
            </a:tbl>
          </a:graphicData>
        </a:graphic>
      </p:graphicFrame>
      <p:sp>
        <p:nvSpPr>
          <p:cNvPr id="6" name="Control 5"/>
          <p:cNvSpPr>
            <a:spLocks noChangeArrowheads="1" noChangeShapeType="1"/>
          </p:cNvSpPr>
          <p:nvPr/>
        </p:nvSpPr>
        <p:spPr bwMode="auto">
          <a:xfrm>
            <a:off x="1921366" y="6956974"/>
            <a:ext cx="10234612" cy="4022725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4" name="Picture 6" descr="IMG_12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388" y="0"/>
            <a:ext cx="4148137" cy="31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 descr="339296076_750426446492267_3930550126981603930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738" y="0"/>
            <a:ext cx="5402262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559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056425"/>
              </p:ext>
            </p:extLst>
          </p:nvPr>
        </p:nvGraphicFramePr>
        <p:xfrm>
          <a:off x="2427316" y="0"/>
          <a:ext cx="9764684" cy="4227565"/>
        </p:xfrm>
        <a:graphic>
          <a:graphicData uri="http://schemas.openxmlformats.org/drawingml/2006/table">
            <a:tbl>
              <a:tblPr/>
              <a:tblGrid>
                <a:gridCol w="3511399">
                  <a:extLst>
                    <a:ext uri="{9D8B030D-6E8A-4147-A177-3AD203B41FA5}">
                      <a16:colId xmlns:a16="http://schemas.microsoft.com/office/drawing/2014/main" val="2502583778"/>
                    </a:ext>
                  </a:extLst>
                </a:gridCol>
                <a:gridCol w="1250657">
                  <a:extLst>
                    <a:ext uri="{9D8B030D-6E8A-4147-A177-3AD203B41FA5}">
                      <a16:colId xmlns:a16="http://schemas.microsoft.com/office/drawing/2014/main" val="2873829880"/>
                    </a:ext>
                  </a:extLst>
                </a:gridCol>
                <a:gridCol w="1250657">
                  <a:extLst>
                    <a:ext uri="{9D8B030D-6E8A-4147-A177-3AD203B41FA5}">
                      <a16:colId xmlns:a16="http://schemas.microsoft.com/office/drawing/2014/main" val="3326906192"/>
                    </a:ext>
                  </a:extLst>
                </a:gridCol>
                <a:gridCol w="1250657">
                  <a:extLst>
                    <a:ext uri="{9D8B030D-6E8A-4147-A177-3AD203B41FA5}">
                      <a16:colId xmlns:a16="http://schemas.microsoft.com/office/drawing/2014/main" val="2934470959"/>
                    </a:ext>
                  </a:extLst>
                </a:gridCol>
                <a:gridCol w="1250657">
                  <a:extLst>
                    <a:ext uri="{9D8B030D-6E8A-4147-A177-3AD203B41FA5}">
                      <a16:colId xmlns:a16="http://schemas.microsoft.com/office/drawing/2014/main" val="3620287059"/>
                    </a:ext>
                  </a:extLst>
                </a:gridCol>
                <a:gridCol w="1250657">
                  <a:extLst>
                    <a:ext uri="{9D8B030D-6E8A-4147-A177-3AD203B41FA5}">
                      <a16:colId xmlns:a16="http://schemas.microsoft.com/office/drawing/2014/main" val="2686358710"/>
                    </a:ext>
                  </a:extLst>
                </a:gridCol>
              </a:tblGrid>
              <a:tr h="311183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1926" marR="31926" marT="31926" marB="319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b="1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ru-RU" sz="12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b="1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ru-RU" sz="12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b="1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Пиранья 10”</a:t>
                      </a:r>
                      <a:endParaRPr lang="ru-RU" sz="12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200" b="1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DJI Mavic 3</a:t>
                      </a:r>
                      <a:endParaRPr lang="en-GB" sz="12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b="1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Орлан‒10</a:t>
                      </a:r>
                      <a:endParaRPr lang="ru-RU" sz="12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8212370"/>
                  </a:ext>
                </a:extLst>
              </a:tr>
              <a:tr h="440634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Тип </a:t>
                      </a:r>
                      <a:r>
                        <a:rPr lang="ru-RU" sz="12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летательного</a:t>
                      </a:r>
                      <a:r>
                        <a:rPr lang="ru-RU" sz="1200" kern="140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аппарата</a:t>
                      </a:r>
                      <a:endParaRPr lang="ru-RU" sz="12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самолёт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VTOL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квадрокоптер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квадрокоптер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самолёт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4166482"/>
                  </a:ext>
                </a:extLst>
              </a:tr>
              <a:tr h="440634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Основная задача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видеосъёмка 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камикадзе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видеосъёмка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видеосъёмка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1614784"/>
                  </a:ext>
                </a:extLst>
              </a:tr>
              <a:tr h="519146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Дополнительная задача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сброс, камикадзе, ретрансляция 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сброс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сброс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РЭР, ретрансляция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5028611"/>
                  </a:ext>
                </a:extLst>
              </a:tr>
              <a:tr h="311183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Макс. время в воздухе без нагрузки, ч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0.2‒0.5</a:t>
                      </a:r>
                      <a:endParaRPr lang="ru-RU" sz="12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10‒18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5148288"/>
                  </a:ext>
                </a:extLst>
              </a:tr>
              <a:tr h="311183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Макс. взлётный вес, кг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 (факт. 1.3)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7038405"/>
                  </a:ext>
                </a:extLst>
              </a:tr>
              <a:tr h="752090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Способ взлёта (и посадки)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 рук, катапульта (поле)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вертикально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вертикально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 рук, вертикально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катапульта (парашют)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9130007"/>
                  </a:ext>
                </a:extLst>
              </a:tr>
              <a:tr h="311183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Практический радиус действия, км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Рассч. 10‒30, ожидаемо до 10‒15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 6‒7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ок. 3.5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ок. 50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5247085"/>
                  </a:ext>
                </a:extLst>
              </a:tr>
              <a:tr h="311183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Время минимального обучения пилота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40+50 ч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30+30 ч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30+30 ч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ок. 2‒3 дней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мес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2083447"/>
                  </a:ext>
                </a:extLst>
              </a:tr>
              <a:tr h="519146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Режим управления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ручной или автоматический 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только ручной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ручной со стабилизацией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только автоматический</a:t>
                      </a:r>
                    </a:p>
                  </a:txBody>
                  <a:tcPr marL="31926" marR="31926" marT="31926" marB="31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4446019"/>
                  </a:ext>
                </a:extLst>
              </a:tr>
            </a:tbl>
          </a:graphicData>
        </a:graphic>
      </p:graphicFrame>
      <p:pic>
        <p:nvPicPr>
          <p:cNvPr id="4098" name="Picture 2" descr="Орлан-10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900" y="4335086"/>
            <a:ext cx="3086100" cy="205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Новый FPV-дрон &quot;Пиранья-13&quot; с дальностью полета до 30 км разработали в  России - Российская газе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35086"/>
            <a:ext cx="3086100" cy="205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086100" y="6103561"/>
            <a:ext cx="1028700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Пиранья 10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”</a:t>
            </a: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8029719" y="6101974"/>
            <a:ext cx="1030461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Орлан10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06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0308" t="449" r="365" b="2295"/>
          <a:stretch/>
        </p:blipFill>
        <p:spPr>
          <a:xfrm>
            <a:off x="7746955" y="0"/>
            <a:ext cx="4445045" cy="4414368"/>
          </a:xfrm>
          <a:prstGeom prst="rect">
            <a:avLst/>
          </a:prstGeom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7746954" y="4414368"/>
            <a:ext cx="4445045" cy="68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Целевой транспортный габарит изделия (</a:t>
            </a:r>
            <a:r>
              <a:rPr lang="en-US" i="1" dirty="0"/>
              <a:t>Puma AE RQ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‒</a:t>
            </a:r>
            <a:r>
              <a:rPr lang="en-US" i="1" dirty="0"/>
              <a:t>20B</a:t>
            </a:r>
            <a:r>
              <a:rPr kumimoji="0" lang="ru-RU" altLang="en-US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)</a:t>
            </a:r>
            <a:endParaRPr kumimoji="0" lang="en-US" altLang="en-US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9170" y="0"/>
            <a:ext cx="60677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Ключевые особенности в рамках гипотезы: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/>
              <a:t>минималистичная</a:t>
            </a:r>
            <a:r>
              <a:rPr lang="ru-RU" dirty="0" smtClean="0"/>
              <a:t> наземная станция управления и транспортная упаковка;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относительно невысокая стоимость;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возможность замены нагрузки оператором: камеры, различные малые грузы;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конструкция подходит для одноразового исполнения при некоторых упрощениях;</a:t>
            </a:r>
          </a:p>
          <a:p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мелкосерийное изготовление </a:t>
            </a:r>
            <a:r>
              <a:rPr lang="en-US" dirty="0" smtClean="0"/>
              <a:t>FDM</a:t>
            </a:r>
            <a:r>
              <a:rPr lang="en-US" dirty="0" smtClean="0"/>
              <a:t>/FFF</a:t>
            </a:r>
            <a:r>
              <a:rPr lang="en-US" dirty="0" smtClean="0"/>
              <a:t>-</a:t>
            </a:r>
            <a:r>
              <a:rPr lang="ru-RU" dirty="0" smtClean="0"/>
              <a:t>печатью даст большую гибкость в выборе размера и типа планера</a:t>
            </a:r>
            <a:r>
              <a:rPr lang="ru-RU" dirty="0" smtClean="0"/>
              <a:t>. Отлаженная мастерская из 30 принтеров должна выдавать около 150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‒</a:t>
            </a:r>
            <a:r>
              <a:rPr lang="ru-RU" dirty="0" smtClean="0"/>
              <a:t>200 планеров в месяц.</a:t>
            </a:r>
            <a:endParaRPr lang="en-GB" dirty="0"/>
          </a:p>
        </p:txBody>
      </p:sp>
      <p:pic>
        <p:nvPicPr>
          <p:cNvPr id="1026" name="Picture 2" descr="r/BambuLab - Color fab lw pla ht on the x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07" b="10572"/>
          <a:stretch/>
        </p:blipFill>
        <p:spPr bwMode="auto">
          <a:xfrm>
            <a:off x="1" y="3879140"/>
            <a:ext cx="1945178" cy="2455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604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014153"/>
            <a:ext cx="10058400" cy="723207"/>
          </a:xfrm>
        </p:spPr>
        <p:txBody>
          <a:bodyPr/>
          <a:lstStyle/>
          <a:p>
            <a:r>
              <a:rPr lang="ru-RU" dirty="0" smtClean="0"/>
              <a:t>Продажи</a:t>
            </a:r>
            <a:r>
              <a:rPr lang="en-US" dirty="0" smtClean="0"/>
              <a:t>/</a:t>
            </a:r>
            <a:r>
              <a:rPr lang="ru-RU" dirty="0" smtClean="0"/>
              <a:t>сбыт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487979" y="1737361"/>
            <a:ext cx="442237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b2g</a:t>
            </a:r>
          </a:p>
          <a:p>
            <a:endParaRPr lang="en-US" dirty="0"/>
          </a:p>
          <a:p>
            <a:pPr algn="just"/>
            <a:r>
              <a:rPr lang="ru-RU" dirty="0" smtClean="0"/>
              <a:t>Нужен полноценный прототип для демонстрации возможностей и испытаний вплоть до новых территорий РФ.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Далее продажи возможны волонтёрам, различным фондам. Опыт взаимодействия есть. Поставки министерствам официально рассматриваются как невероятные.</a:t>
            </a:r>
            <a:endParaRPr lang="en-US" dirty="0" smtClean="0"/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6467302" y="1737360"/>
            <a:ext cx="442237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b2</a:t>
            </a:r>
            <a:r>
              <a:rPr lang="en-US" b="1" dirty="0"/>
              <a:t>b</a:t>
            </a:r>
            <a:endParaRPr lang="en-US" b="1" dirty="0" smtClean="0"/>
          </a:p>
          <a:p>
            <a:endParaRPr lang="en-US" dirty="0"/>
          </a:p>
          <a:p>
            <a:pPr algn="just"/>
            <a:r>
              <a:rPr lang="ru-RU" dirty="0" smtClean="0"/>
              <a:t>Потенциальные клиенты: энергетический, транспортный, добывающий и строительные сектора. Опыта взаимодействия с ними почти нет, понимания их реальных проблем мало.</a:t>
            </a:r>
          </a:p>
          <a:p>
            <a:pPr algn="just"/>
            <a:r>
              <a:rPr lang="ru-RU" dirty="0" smtClean="0"/>
              <a:t>Для них скорее важна устойчивость бизнеса, сервис, гарантийные обязательства, обучения и прочие «</a:t>
            </a:r>
            <a:r>
              <a:rPr lang="ru-RU" dirty="0" err="1" smtClean="0"/>
              <a:t>неинновационные</a:t>
            </a:r>
            <a:r>
              <a:rPr lang="ru-RU" dirty="0" smtClean="0"/>
              <a:t> и нетехнологичные» вещи.</a:t>
            </a:r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7739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Готовность проекта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097280" y="1737360"/>
            <a:ext cx="44223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Прототип </a:t>
            </a:r>
            <a:r>
              <a:rPr lang="en-US" dirty="0" smtClean="0"/>
              <a:t>VTOL </a:t>
            </a:r>
            <a:r>
              <a:rPr lang="ru-RU" dirty="0" smtClean="0"/>
              <a:t>уже печатается. Есть необходимая документация для изготовления модели и деталировка.</a:t>
            </a:r>
          </a:p>
          <a:p>
            <a:endParaRPr lang="ru-RU" dirty="0" smtClean="0"/>
          </a:p>
          <a:p>
            <a:r>
              <a:rPr lang="ru-RU" dirty="0" smtClean="0"/>
              <a:t>На самостоятельную покупку электроники и оптики средств нет.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3606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Команда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097280" y="1737360"/>
            <a:ext cx="10058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b="1" dirty="0"/>
              <a:t>СТО — Виталий Осокин</a:t>
            </a:r>
            <a:endParaRPr lang="ru-RU" dirty="0"/>
          </a:p>
          <a:p>
            <a:r>
              <a:rPr lang="ru-RU" dirty="0"/>
              <a:t>докторант, физика полупроводников. Соавтор 10 статей в Q1. </a:t>
            </a:r>
            <a:r>
              <a:rPr lang="ru-RU" dirty="0" smtClean="0"/>
              <a:t>Создатель </a:t>
            </a:r>
            <a:r>
              <a:rPr lang="ru-RU" dirty="0"/>
              <a:t>программы профессиональной подготовки пилотов БВС самолётного и </a:t>
            </a:r>
            <a:r>
              <a:rPr lang="ru-RU" dirty="0" err="1"/>
              <a:t>мультироторного</a:t>
            </a:r>
            <a:r>
              <a:rPr lang="ru-RU" dirty="0"/>
              <a:t> типа продолжительностью 254 часа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 </a:t>
            </a:r>
            <a:endParaRPr lang="ru-RU" dirty="0" smtClean="0"/>
          </a:p>
          <a:p>
            <a:r>
              <a:rPr lang="ru-RU" b="1" dirty="0" smtClean="0"/>
              <a:t>С</a:t>
            </a:r>
            <a:r>
              <a:rPr lang="en-US" b="1" dirty="0" smtClean="0"/>
              <a:t>O</a:t>
            </a:r>
            <a:r>
              <a:rPr lang="ru-RU" b="1" dirty="0" smtClean="0"/>
              <a:t>О </a:t>
            </a:r>
            <a:r>
              <a:rPr lang="ru-RU" b="1" dirty="0"/>
              <a:t>— </a:t>
            </a:r>
            <a:r>
              <a:rPr lang="ru-RU" b="1" dirty="0" smtClean="0"/>
              <a:t>Илья Серебреников</a:t>
            </a:r>
          </a:p>
          <a:p>
            <a:r>
              <a:rPr lang="ru-RU" dirty="0"/>
              <a:t>п</a:t>
            </a:r>
            <a:r>
              <a:rPr lang="ru-RU" dirty="0" smtClean="0"/>
              <a:t>редприниматель. Создатель Школы </a:t>
            </a:r>
            <a:r>
              <a:rPr lang="ru-RU" dirty="0" err="1" smtClean="0"/>
              <a:t>Киберспорта</a:t>
            </a:r>
            <a:r>
              <a:rPr lang="ru-RU" dirty="0" smtClean="0"/>
              <a:t> и организатор фестиваля </a:t>
            </a:r>
            <a:r>
              <a:rPr lang="en-US" dirty="0" smtClean="0"/>
              <a:t>Pop Corn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dirty="0" smtClean="0"/>
              <a:t>а также подрядчики ОКР и изготовления планеров.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6453860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1980</TotalTime>
  <Words>811</Words>
  <Application>Microsoft Office PowerPoint</Application>
  <PresentationFormat>Широкоэкранный</PresentationFormat>
  <Paragraphs>164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Ретро</vt:lpstr>
      <vt:lpstr>Проект доступного многоцелевого дрона</vt:lpstr>
      <vt:lpstr>Технологический образ будущего</vt:lpstr>
      <vt:lpstr>Многоцелевой лёгкий дрон</vt:lpstr>
      <vt:lpstr>Презентация PowerPoint</vt:lpstr>
      <vt:lpstr>Презентация PowerPoint</vt:lpstr>
      <vt:lpstr>Презентация PowerPoint</vt:lpstr>
      <vt:lpstr>Достижимый продукт (прототип)</vt:lpstr>
      <vt:lpstr>Гипотеза: главное ― доступность для пользователя</vt:lpstr>
      <vt:lpstr>Презентация PowerPoint</vt:lpstr>
      <vt:lpstr>Презентация PowerPoint</vt:lpstr>
      <vt:lpstr>Презентация PowerPoint</vt:lpstr>
      <vt:lpstr>Продажи/сбыт</vt:lpstr>
      <vt:lpstr>Готовность проекта</vt:lpstr>
      <vt:lpstr>Команда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Виталий Осокин</dc:creator>
  <cp:lastModifiedBy>Виталий Осокин</cp:lastModifiedBy>
  <cp:revision>32</cp:revision>
  <dcterms:created xsi:type="dcterms:W3CDTF">2024-06-03T08:18:39Z</dcterms:created>
  <dcterms:modified xsi:type="dcterms:W3CDTF">2024-06-11T07:28:59Z</dcterms:modified>
</cp:coreProperties>
</file>