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86" r:id="rId5"/>
    <p:sldId id="279" r:id="rId6"/>
    <p:sldId id="287" r:id="rId7"/>
    <p:sldId id="285" r:id="rId8"/>
    <p:sldId id="288" r:id="rId9"/>
    <p:sldId id="266" r:id="rId10"/>
    <p:sldId id="289" r:id="rId11"/>
    <p:sldId id="290" r:id="rId12"/>
    <p:sldId id="264" r:id="rId13"/>
    <p:sldId id="267" r:id="rId14"/>
    <p:sldId id="268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7C35"/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40D2E9-F49B-456F-86D7-F6E1402AF6B9}" v="1287" dt="2024-12-10T10:31:43.9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2" autoAdjust="0"/>
    <p:restoredTop sz="90655" autoAdjust="0"/>
  </p:normalViewPr>
  <p:slideViewPr>
    <p:cSldViewPr snapToGrid="0">
      <p:cViewPr>
        <p:scale>
          <a:sx n="85" d="100"/>
          <a:sy n="85" d="100"/>
        </p:scale>
        <p:origin x="-456" y="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80" d="100"/>
          <a:sy n="80" d="100"/>
        </p:scale>
        <p:origin x="3984" y="1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A1CE1D66-DA3B-488D-B981-ECC2A8809D9F}" type="datetime1">
              <a:rPr lang="ru-RU" smtClean="0"/>
              <a:t>13.12.2024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28EEFA9E-C190-4F5C-8394-BD5F1CD55C0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962C54A4-7046-4AB3-9F1A-DD9ABF3B45B9}" type="datetime1">
              <a:rPr lang="ru-RU" smtClean="0"/>
              <a:pPr/>
              <a:t>13.12.2024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22289C57-55D7-40A4-A101-E74FAC7A09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2289C57-55D7-40A4-A101-E74FAC7A092B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0324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2289C57-55D7-40A4-A101-E74FAC7A092B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7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2289C57-55D7-40A4-A101-E74FAC7A092B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5683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2289C57-55D7-40A4-A101-E74FAC7A092B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8232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1918" y="3329790"/>
            <a:ext cx="4941771" cy="3200400"/>
          </a:xfrm>
        </p:spPr>
        <p:txBody>
          <a:bodyPr rtlCol="0" anchor="ctr">
            <a:noAutofit/>
          </a:bodyPr>
          <a:lstStyle>
            <a:lvl1pPr algn="l">
              <a:defRPr lang="ru-RU" sz="3600" spc="150" baseline="0"/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pic>
        <p:nvPicPr>
          <p:cNvPr id="8" name="Графический объект 7">
            <a:extLst>
              <a:ext uri="{FF2B5EF4-FFF2-40B4-BE49-F238E27FC236}">
                <a16:creationId xmlns:a16="http://schemas.microsoft.com/office/drawing/2014/main" xmlns="" id="{A04F1E16-9A84-4D0E-9706-79C396AF6A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овестк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Графический объект 7">
            <a:extLst>
              <a:ext uri="{FF2B5EF4-FFF2-40B4-BE49-F238E27FC236}">
                <a16:creationId xmlns:a16="http://schemas.microsoft.com/office/drawing/2014/main" xmlns="" id="{D514C6BF-376E-43E8-881D-2E76742699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8301" r="28341" b="23071"/>
          <a:stretch/>
        </p:blipFill>
        <p:spPr>
          <a:xfrm>
            <a:off x="4229100" y="0"/>
            <a:ext cx="7962901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rtlCol="0" anchor="b">
            <a:normAutofit/>
          </a:bodyPr>
          <a:lstStyle>
            <a:lvl1pPr>
              <a:defRPr lang="ru-RU" sz="28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500" y="2674013"/>
            <a:ext cx="2895600" cy="3269589"/>
          </a:xfrm>
        </p:spPr>
        <p:txBody>
          <a:bodyPr rtlCol="0"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lang="ru-RU" sz="1800">
                <a:solidFill>
                  <a:schemeClr val="bg1"/>
                </a:solidFill>
              </a:defRPr>
            </a:lvl1pPr>
            <a:lvl2pPr marL="457200" indent="0">
              <a:lnSpc>
                <a:spcPct val="140000"/>
              </a:lnSpc>
              <a:spcBef>
                <a:spcPts val="1000"/>
              </a:spcBef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lnSpc>
                <a:spcPct val="140000"/>
              </a:lnSpc>
              <a:spcBef>
                <a:spcPts val="1000"/>
              </a:spcBef>
              <a:buNone/>
              <a:defRPr lang="ru-RU" sz="1800">
                <a:solidFill>
                  <a:schemeClr val="bg1"/>
                </a:solidFill>
              </a:defRPr>
            </a:lvl3pPr>
            <a:lvl4pPr marL="1371600" indent="0">
              <a:lnSpc>
                <a:spcPct val="140000"/>
              </a:lnSpc>
              <a:spcBef>
                <a:spcPts val="1000"/>
              </a:spcBef>
              <a:buNone/>
              <a:defRPr lang="ru-RU" sz="1800">
                <a:solidFill>
                  <a:schemeClr val="bg1"/>
                </a:solidFill>
              </a:defRPr>
            </a:lvl4pPr>
            <a:lvl5pPr marL="1828800" indent="0">
              <a:lnSpc>
                <a:spcPct val="140000"/>
              </a:lnSpc>
              <a:spcBef>
                <a:spcPts val="1000"/>
              </a:spcBef>
              <a:buNone/>
              <a:defRPr lang="ru-RU"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ru-RU" sz="900"/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018"/>
            <a:ext cx="4179570" cy="3377354"/>
          </a:xfrm>
        </p:spPr>
        <p:txBody>
          <a:bodyPr rtlCol="0" anchor="b">
            <a:noAutofit/>
          </a:bodyPr>
          <a:lstStyle>
            <a:lvl1pPr algn="l">
              <a:defRPr lang="ru-RU" sz="3600" spc="15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4A96E214-6A61-C8A7-B1DB-C8C260C134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0" y="0"/>
            <a:ext cx="6557818" cy="6858000"/>
            <a:chOff x="0" y="0"/>
            <a:chExt cx="4762501" cy="5186363"/>
          </a:xfrm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xmlns="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xmlns="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680"/>
            <a:ext cx="4179570" cy="3376691"/>
          </a:xfrm>
        </p:spPr>
        <p:txBody>
          <a:bodyPr rtlCol="0" anchor="b">
            <a:noAutofit/>
          </a:bodyPr>
          <a:lstStyle>
            <a:lvl1pPr algn="l">
              <a:defRPr lang="ru-RU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5D8E94DD-0F7B-3F92-58EA-5F06D557BF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3990667" y="0"/>
            <a:ext cx="1126278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080"/>
            <a:ext cx="657629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 rtlCol="0">
            <a:normAutofit/>
          </a:bodyPr>
          <a:lstStyle>
            <a:lvl1pPr marL="0" indent="0">
              <a:buNone/>
              <a:defRPr lang="ru-RU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ступ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rtlCol="0" anchor="b">
            <a:normAutofit/>
          </a:bodyPr>
          <a:lstStyle>
            <a:lvl1pPr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ЩЕЛКНИТЕ, ЧТОБЫ добавить заголовок</a:t>
            </a:r>
          </a:p>
        </p:txBody>
      </p:sp>
      <p:sp>
        <p:nvSpPr>
          <p:cNvPr id="3" name="Объект 3">
            <a:extLst>
              <a:ext uri="{FF2B5EF4-FFF2-40B4-BE49-F238E27FC236}">
                <a16:creationId xmlns:a16="http://schemas.microsoft.com/office/drawing/2014/main" xmlns="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ru-RU"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18E16CF1-2502-F2F0-2C27-2DD7979033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xmlns="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34E84FEE-D475-A71D-7996-5925602ECF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Нижний колонтитул 4">
            <a:extLst>
              <a:ext uri="{FF2B5EF4-FFF2-40B4-BE49-F238E27FC236}">
                <a16:creationId xmlns:a16="http://schemas.microsoft.com/office/drawing/2014/main" xmlns="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ru-RU" sz="900"/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06400"/>
            <a:ext cx="4179570" cy="3457971"/>
          </a:xfrm>
        </p:spPr>
        <p:txBody>
          <a:bodyPr rtlCol="0" anchor="b">
            <a:noAutofit/>
          </a:bodyPr>
          <a:lstStyle>
            <a:lvl1pPr algn="l">
              <a:defRPr lang="ru-RU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pic>
        <p:nvPicPr>
          <p:cNvPr id="4" name="Графический объект 3">
            <a:extLst>
              <a:ext uri="{FF2B5EF4-FFF2-40B4-BE49-F238E27FC236}">
                <a16:creationId xmlns:a16="http://schemas.microsoft.com/office/drawing/2014/main" xmlns="" id="{5E045004-3604-59DC-13E0-7A0B2DF78C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 содержимого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Графический объект 9">
            <a:extLst>
              <a:ext uri="{FF2B5EF4-FFF2-40B4-BE49-F238E27FC236}">
                <a16:creationId xmlns:a16="http://schemas.microsoft.com/office/drawing/2014/main" xmlns="" id="{955F7B05-9431-1FBA-415D-6CF2DF562B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093633" cy="39123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68961"/>
            <a:ext cx="8420100" cy="1780860"/>
          </a:xfrm>
        </p:spPr>
        <p:txBody>
          <a:bodyPr rtlCol="0" anchor="b">
            <a:normAutofit/>
          </a:bodyPr>
          <a:lstStyle>
            <a:lvl1pPr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ЩЕЛКНИТЕ, ЧТОБЫ добавить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97255"/>
            <a:ext cx="3924300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ru-RU" sz="1800" b="1" kern="1200" spc="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Текст слайда</a:t>
            </a:r>
          </a:p>
        </p:txBody>
      </p:sp>
      <p:sp>
        <p:nvSpPr>
          <p:cNvPr id="7" name="Объект 3">
            <a:extLst>
              <a:ext uri="{FF2B5EF4-FFF2-40B4-BE49-F238E27FC236}">
                <a16:creationId xmlns:a16="http://schemas.microsoft.com/office/drawing/2014/main" xmlns="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933700" y="3251596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ru-RU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97255"/>
            <a:ext cx="3943627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ru-RU" sz="1800" b="1" kern="1200" spc="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Текст слайда</a:t>
            </a: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xmlns="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410173" y="3251595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ru-RU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3" name="Нижний колонтитул 4">
            <a:extLst>
              <a:ext uri="{FF2B5EF4-FFF2-40B4-BE49-F238E27FC236}">
                <a16:creationId xmlns:a16="http://schemas.microsoft.com/office/drawing/2014/main" xmlns="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9260" y="6356349"/>
            <a:ext cx="3819228" cy="365125"/>
          </a:xfrm>
        </p:spPr>
        <p:txBody>
          <a:bodyPr rtlCol="0"/>
          <a:lstStyle>
            <a:lvl1pPr algn="l">
              <a:defRPr lang="ru-RU" sz="900"/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xmlns="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 содержимого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558801"/>
            <a:ext cx="9953308" cy="1780860"/>
          </a:xfrm>
        </p:spPr>
        <p:txBody>
          <a:bodyPr rtlCol="0" anchor="b">
            <a:normAutofit/>
          </a:bodyPr>
          <a:lstStyle>
            <a:lvl1pPr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ЩЕЛКНИТЕ, ЧТОБЫ добавить заголовок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6A217F83-0BDB-C70B-29FE-2651DE1915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4429817" y="0"/>
            <a:ext cx="7762183" cy="2754814"/>
            <a:chOff x="7334250" y="0"/>
            <a:chExt cx="4857750" cy="1724025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xmlns="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xmlns="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2960877"/>
            <a:ext cx="2722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ru-RU" sz="1800" b="1" kern="1200" spc="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Текст слайда</a:t>
            </a:r>
          </a:p>
        </p:txBody>
      </p:sp>
      <p:sp>
        <p:nvSpPr>
          <p:cNvPr id="5" name="Объект 3">
            <a:extLst>
              <a:ext uri="{FF2B5EF4-FFF2-40B4-BE49-F238E27FC236}">
                <a16:creationId xmlns:a16="http://schemas.microsoft.com/office/drawing/2014/main" xmlns="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341120" y="3392035"/>
            <a:ext cx="2722880" cy="2907164"/>
          </a:xfrm>
        </p:spPr>
        <p:txBody>
          <a:bodyPr tIns="0" rtlCol="0">
            <a:normAutofit/>
          </a:bodyPr>
          <a:lstStyle>
            <a:lvl1pPr marL="283464" indent="-283464">
              <a:lnSpc>
                <a:spcPct val="100000"/>
              </a:lnSpc>
              <a:buFont typeface="+mj-lt"/>
              <a:buAutoNum type="arabicPeriod"/>
              <a:defRPr lang="ru-RU" sz="1800" b="0" spc="50" baseline="0"/>
            </a:lvl1pPr>
            <a:lvl2pPr marL="566928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lang="ru-RU" sz="1800" spc="50" baseline="0"/>
            </a:lvl2pPr>
            <a:lvl3pPr marL="850392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arenR"/>
              <a:defRPr lang="ru-RU" sz="1800" spc="50" baseline="0"/>
            </a:lvl3pPr>
            <a:lvl4pPr marL="1042416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arenR"/>
              <a:defRPr lang="ru-RU" sz="1800" spc="50" baseline="0"/>
            </a:lvl4pPr>
            <a:lvl5pPr marL="1074420" indent="-400050">
              <a:lnSpc>
                <a:spcPct val="100000"/>
              </a:lnSpc>
              <a:spcBef>
                <a:spcPts val="1000"/>
              </a:spcBef>
              <a:buFont typeface="+mj-lt"/>
              <a:buAutoNum type="romanLcPeriod"/>
              <a:defRPr lang="ru-RU" sz="1800" spc="50" baseline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4881" y="2960877"/>
            <a:ext cx="5516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ru-RU" sz="1800" b="1" kern="1200" spc="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Текст слайда</a:t>
            </a:r>
          </a:p>
        </p:txBody>
      </p:sp>
      <p:sp>
        <p:nvSpPr>
          <p:cNvPr id="3" name="Объект 3">
            <a:extLst>
              <a:ext uri="{FF2B5EF4-FFF2-40B4-BE49-F238E27FC236}">
                <a16:creationId xmlns:a16="http://schemas.microsoft.com/office/drawing/2014/main" xmlns="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54881" y="3324859"/>
            <a:ext cx="5506720" cy="303148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ru-RU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9" name="Нижний колонтитул 4">
            <a:extLst>
              <a:ext uri="{FF2B5EF4-FFF2-40B4-BE49-F238E27FC236}">
                <a16:creationId xmlns:a16="http://schemas.microsoft.com/office/drawing/2014/main" xmlns="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ru-RU" sz="900"/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20" name="Номер слайда 5">
            <a:extLst>
              <a:ext uri="{FF2B5EF4-FFF2-40B4-BE49-F238E27FC236}">
                <a16:creationId xmlns:a16="http://schemas.microsoft.com/office/drawing/2014/main" xmlns="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B2CC92D-F90A-CB67-4860-D6939AC295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094182" y="0"/>
            <a:ext cx="1745673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4" y="1671639"/>
            <a:ext cx="5884027" cy="1204912"/>
          </a:xfrm>
        </p:spPr>
        <p:txBody>
          <a:bodyPr rtlCol="0" anchor="b">
            <a:normAutofit/>
          </a:bodyPr>
          <a:lstStyle>
            <a:lvl1pPr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ЩЕЛКНИТЕ, ЧТОБЫ добавить заголовок</a:t>
            </a:r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xmlns="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8230" y="-9144"/>
            <a:ext cx="5481955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 rtlCol="0">
            <a:normAutofit/>
          </a:bodyPr>
          <a:lstStyle>
            <a:lvl1pPr marL="0" indent="0" algn="l">
              <a:buNone/>
              <a:defRPr lang="ru-RU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xmlns="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5500" y="6356349"/>
            <a:ext cx="3819228" cy="365125"/>
          </a:xfrm>
        </p:spPr>
        <p:txBody>
          <a:bodyPr rtlCol="0"/>
          <a:lstStyle>
            <a:lvl1pPr algn="l">
              <a:defRPr lang="ru-RU" sz="900"/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>
            <a:extLst>
              <a:ext uri="{FF2B5EF4-FFF2-40B4-BE49-F238E27FC236}">
                <a16:creationId xmlns:a16="http://schemas.microsoft.com/office/drawing/2014/main" xmlns="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453725" y="3660774"/>
            <a:ext cx="5907176" cy="2536826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ru-RU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 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95350"/>
            <a:ext cx="3247662" cy="1917700"/>
          </a:xfrm>
        </p:spPr>
        <p:txBody>
          <a:bodyPr rtlCol="0">
            <a:normAutofit/>
          </a:bodyPr>
          <a:lstStyle>
            <a:lvl1pPr algn="l">
              <a:defRPr lang="ru-RU" sz="24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ЩЕЛКНИТЕ, ЧТОБЫ добавить заголовок</a:t>
            </a:r>
          </a:p>
        </p:txBody>
      </p:sp>
      <p:sp>
        <p:nvSpPr>
          <p:cNvPr id="3" name="Объект 3">
            <a:extLst>
              <a:ext uri="{FF2B5EF4-FFF2-40B4-BE49-F238E27FC236}">
                <a16:creationId xmlns:a16="http://schemas.microsoft.com/office/drawing/2014/main" xmlns="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2813049"/>
            <a:ext cx="3247662" cy="323849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ru-RU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Заполнитель таблицы 7">
            <a:extLst>
              <a:ext uri="{FF2B5EF4-FFF2-40B4-BE49-F238E27FC236}">
                <a16:creationId xmlns:a16="http://schemas.microsoft.com/office/drawing/2014/main" xmlns="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216396" y="895927"/>
            <a:ext cx="7137404" cy="5115889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  <a:endParaRPr lang="ru-RU" dirty="0"/>
          </a:p>
        </p:txBody>
      </p:sp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xmlns="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15" y="6356349"/>
            <a:ext cx="3819228" cy="365125"/>
          </a:xfrm>
        </p:spPr>
        <p:txBody>
          <a:bodyPr rtlCol="0"/>
          <a:lstStyle>
            <a:lvl1pPr algn="l">
              <a:defRPr lang="ru-RU" sz="900"/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xmlns="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E34303BA-AFB6-0E22-486F-785994E3B7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0" y="0"/>
            <a:ext cx="2327564" cy="1505528"/>
            <a:chOff x="0" y="0"/>
            <a:chExt cx="2238376" cy="3105150"/>
          </a:xfrm>
        </p:grpSpPr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xmlns="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xmlns="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7192"/>
            <a:ext cx="5655197" cy="1997867"/>
          </a:xfrm>
        </p:spPr>
        <p:txBody>
          <a:bodyPr rtlCol="0" anchor="b">
            <a:normAutofit/>
          </a:bodyPr>
          <a:lstStyle>
            <a:lvl1pPr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ЩЕЛКНИТЕ, ЧТОБЫ добавить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2705177"/>
            <a:ext cx="5733772" cy="448990"/>
          </a:xfrm>
        </p:spPr>
        <p:txBody>
          <a:bodyPr rtlCol="0" anchor="ctr">
            <a:noAutofit/>
          </a:bodyPr>
          <a:lstStyle>
            <a:lvl1pPr marL="0" indent="0">
              <a:buNone/>
              <a:defRPr lang="ru-RU" sz="1800" b="1" kern="1200" spc="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Текст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199" y="3154166"/>
            <a:ext cx="5733773" cy="3032733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800" spc="50" baseline="0"/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800" spc="50" baseline="0"/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800" spc="50" baseline="0"/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800" spc="50" baseline="0"/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800" spc="50" baseline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887108" y="2705177"/>
            <a:ext cx="3943627" cy="448989"/>
          </a:xfrm>
        </p:spPr>
        <p:txBody>
          <a:bodyPr rtlCol="0" anchor="ctr">
            <a:noAutofit/>
          </a:bodyPr>
          <a:lstStyle>
            <a:lvl1pPr marL="0" indent="0">
              <a:buNone/>
              <a:defRPr lang="ru-RU" sz="1800" b="1" kern="1200" spc="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Текст слайда</a:t>
            </a:r>
          </a:p>
        </p:txBody>
      </p:sp>
      <p:sp>
        <p:nvSpPr>
          <p:cNvPr id="7" name="Объект 3">
            <a:extLst>
              <a:ext uri="{FF2B5EF4-FFF2-40B4-BE49-F238E27FC236}">
                <a16:creationId xmlns:a16="http://schemas.microsoft.com/office/drawing/2014/main" xmlns="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887107" y="3164867"/>
            <a:ext cx="3943627" cy="3032733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ru-RU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spc="50" baseline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86" y="6356350"/>
            <a:ext cx="4114800" cy="365125"/>
          </a:xfrm>
        </p:spPr>
        <p:txBody>
          <a:bodyPr rtlCol="0"/>
          <a:lstStyle>
            <a:lvl1pPr algn="l">
              <a:defRPr lang="ru-RU" sz="900"/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xmlns="" id="{E0588715-35AD-8BE1-A5FC-E28BDD3854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8645" t="319" r="28732" b="73496"/>
          <a:stretch/>
        </p:blipFill>
        <p:spPr>
          <a:xfrm rot="10800000" flipH="1">
            <a:off x="6308436" y="-11"/>
            <a:ext cx="5883564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544E9C70-0200-3C21-7766-CB9EA5FBFA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xmlns="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xmlns="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3550"/>
            <a:ext cx="10515600" cy="1325563"/>
          </a:xfrm>
        </p:spPr>
        <p:txBody>
          <a:bodyPr rtlCol="0" anchor="b">
            <a:normAutofit/>
          </a:bodyPr>
          <a:lstStyle>
            <a:lvl1pPr algn="ctr"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ЩЕЛКНИТЕ, ЧТОБЫ добавить заголовок</a:t>
            </a:r>
          </a:p>
        </p:txBody>
      </p:sp>
      <p:sp>
        <p:nvSpPr>
          <p:cNvPr id="8" name="Заполнитель таблицы 7">
            <a:extLst>
              <a:ext uri="{FF2B5EF4-FFF2-40B4-BE49-F238E27FC236}">
                <a16:creationId xmlns:a16="http://schemas.microsoft.com/office/drawing/2014/main" xmlns="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570963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3819228" cy="365125"/>
          </a:xfrm>
        </p:spPr>
        <p:txBody>
          <a:bodyPr rtlCol="0"/>
          <a:lstStyle>
            <a:lvl1pPr algn="l">
              <a:defRPr lang="ru-RU" sz="900"/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ключение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lang="ru-RU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85018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lang="ru-RU"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  <p:pic>
        <p:nvPicPr>
          <p:cNvPr id="6" name="Графический объект 5">
            <a:extLst>
              <a:ext uri="{FF2B5EF4-FFF2-40B4-BE49-F238E27FC236}">
                <a16:creationId xmlns:a16="http://schemas.microsoft.com/office/drawing/2014/main" xmlns="" id="{ED3361C9-310A-4255-A94E-B77588962D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10" name="Нижний колонтитул 7">
            <a:extLst>
              <a:ext uri="{FF2B5EF4-FFF2-40B4-BE49-F238E27FC236}">
                <a16:creationId xmlns:a16="http://schemas.microsoft.com/office/drawing/2014/main" xmlns="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56350"/>
            <a:ext cx="4179570" cy="365125"/>
          </a:xfrm>
        </p:spPr>
        <p:txBody>
          <a:bodyPr rtlCol="0"/>
          <a:lstStyle>
            <a:lvl1pPr algn="l">
              <a:defRPr lang="ru-RU" sz="900"/>
            </a:lvl1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11" name="Номер слайда 8">
            <a:extLst>
              <a:ext uri="{FF2B5EF4-FFF2-40B4-BE49-F238E27FC236}">
                <a16:creationId xmlns:a16="http://schemas.microsoft.com/office/drawing/2014/main" xmlns="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49DFD55-3C28-40EF-9E31-A92D2E4017F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400" kern="1200" cap="all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9365" y="2470836"/>
            <a:ext cx="6975281" cy="1917700"/>
          </a:xfrm>
        </p:spPr>
        <p:txBody>
          <a:bodyPr/>
          <a:lstStyle/>
          <a:p>
            <a:r>
              <a:rPr lang="ru-RU" sz="3600" b="1" cap="all" dirty="0">
                <a:solidFill>
                  <a:srgbClr val="F2F2F2"/>
                </a:solidFill>
                <a:latin typeface="Arial"/>
                <a:cs typeface="Arial"/>
              </a:rPr>
              <a:t>Теплые асфальты</a:t>
            </a:r>
            <a:endParaRPr lang="ru-RU" dirty="0">
              <a:solidFill>
                <a:srgbClr val="F2F2F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8207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8AFA5E-469B-2BFC-9D4E-BD1EC6E48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666" y="-285213"/>
            <a:ext cx="3247662" cy="19177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>
                <a:latin typeface="Arial"/>
              </a:rPr>
              <a:t>ПРОБЛЕМА</a:t>
            </a:r>
            <a:endParaRPr lang="ru-RU" b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977ABD2-89BE-FBF2-930F-9A89D16D9C5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41608" y="1525162"/>
            <a:ext cx="3666225" cy="2272583"/>
          </a:xfrm>
          <a:ln w="28575">
            <a:solidFill>
              <a:schemeClr val="accent1">
                <a:lumMod val="10000"/>
              </a:schemeClr>
            </a:solidFill>
          </a:ln>
        </p:spPr>
        <p:txBody>
          <a:bodyPr vert="horz" lIns="91440" tIns="0" rIns="91440" bIns="45720" rtlCol="0" anchor="t">
            <a:normAutofit/>
          </a:bodyPr>
          <a:lstStyle/>
          <a:p>
            <a:endParaRPr lang="ru-RU" sz="2200" b="1" dirty="0">
              <a:latin typeface="Arial"/>
              <a:cs typeface="Times New Roman"/>
            </a:endParaRPr>
          </a:p>
          <a:p>
            <a:r>
              <a:rPr lang="ru-RU" sz="2000" b="1">
                <a:latin typeface="Arial"/>
                <a:cs typeface="Times New Roman"/>
              </a:rPr>
              <a:t>Высокий уровень </a:t>
            </a:r>
            <a:r>
              <a:rPr lang="ru-RU" sz="2000" b="1" dirty="0">
                <a:latin typeface="Arial"/>
                <a:cs typeface="Times New Roman"/>
              </a:rPr>
              <a:t>травматизма, вызванный гололедом, в массовом </a:t>
            </a:r>
            <a:r>
              <a:rPr lang="ru-RU" sz="2000" b="1">
                <a:latin typeface="Arial"/>
                <a:cs typeface="Times New Roman"/>
              </a:rPr>
              <a:t>скоплении людей.  </a:t>
            </a:r>
            <a:r>
              <a:rPr lang="ru-RU" sz="2200" b="1">
                <a:latin typeface="Arial"/>
                <a:cs typeface="Times New Roman"/>
              </a:rPr>
              <a:t>    </a:t>
            </a:r>
            <a:r>
              <a:rPr lang="ru-RU" b="1" dirty="0">
                <a:latin typeface="Arial"/>
                <a:cs typeface="Times New Roman"/>
              </a:rPr>
              <a:t>                             </a:t>
            </a:r>
            <a:r>
              <a:rPr lang="ru-RU" b="1">
                <a:solidFill>
                  <a:schemeClr val="bg1"/>
                </a:solidFill>
                <a:latin typeface="Arial"/>
                <a:cs typeface="Times New Roman"/>
              </a:rPr>
              <a:t>.</a:t>
            </a:r>
            <a:endParaRPr lang="ru-RU" b="1">
              <a:solidFill>
                <a:schemeClr val="bg1"/>
              </a:solidFill>
            </a:endParaRPr>
          </a:p>
          <a:p>
            <a:endParaRPr lang="ru-RU" b="1" dirty="0">
              <a:cs typeface="Times New Roman"/>
            </a:endParaRPr>
          </a:p>
          <a:p>
            <a:endParaRPr lang="ru-RU" b="1" dirty="0">
              <a:cs typeface="Times New Roman"/>
            </a:endParaRPr>
          </a:p>
          <a:p>
            <a:endParaRPr lang="ru-RU" b="1" dirty="0">
              <a:cs typeface="Times New Roman"/>
            </a:endParaRPr>
          </a:p>
          <a:p>
            <a:endParaRPr lang="ru-RU" dirty="0"/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944268F6-A361-9907-F87F-9C4377ECAE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0" y="254643"/>
            <a:ext cx="6096000" cy="8557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1016103D-A9F6-7E84-E24C-9CF03A20535B}"/>
              </a:ext>
            </a:extLst>
          </p:cNvPr>
          <p:cNvSpPr txBox="1">
            <a:spLocks/>
          </p:cNvSpPr>
          <p:nvPr/>
        </p:nvSpPr>
        <p:spPr>
          <a:xfrm>
            <a:off x="5691390" y="-283067"/>
            <a:ext cx="3247662" cy="191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4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>
                <a:latin typeface="Arial"/>
              </a:rPr>
              <a:t>рЕШЕНИЕ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83CD4FA-F4A9-845F-F7F7-7388029FC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846" y="1154473"/>
            <a:ext cx="3242927" cy="4806637"/>
          </a:xfrm>
          <a:prstGeom prst="rect">
            <a:avLst/>
          </a:prstGeom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35A41298-BC1E-9CCE-AB7A-B24121A841B3}"/>
              </a:ext>
            </a:extLst>
          </p:cNvPr>
          <p:cNvSpPr txBox="1">
            <a:spLocks/>
          </p:cNvSpPr>
          <p:nvPr/>
        </p:nvSpPr>
        <p:spPr>
          <a:xfrm>
            <a:off x="5122573" y="3985025"/>
            <a:ext cx="3247662" cy="3238499"/>
          </a:xfrm>
          <a:prstGeom prst="rect">
            <a:avLst/>
          </a:prstGeom>
        </p:spPr>
        <p:txBody>
          <a:bodyPr vert="horz" lIns="91440" tIns="0" rIns="91440" bIns="45720" rtlCol="0" anchor="t">
            <a:norm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800" b="0" kern="1200" spc="5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83464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6928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59536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2144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Arial"/>
                <a:cs typeface="Times New Roman"/>
              </a:rPr>
              <a:t>Установка теплых асфальтов на остановках с использованием </a:t>
            </a:r>
            <a:r>
              <a:rPr lang="ru-RU" b="1">
                <a:latin typeface="Arial"/>
                <a:cs typeface="Times New Roman"/>
              </a:rPr>
              <a:t>солнечных </a:t>
            </a:r>
            <a:r>
              <a:rPr lang="ru-RU" b="1">
                <a:latin typeface="Arial"/>
                <a:cs typeface="Times New Roman"/>
              </a:rPr>
              <a:t>б</a:t>
            </a:r>
            <a:r>
              <a:rPr lang="ru-RU" b="1" smtClean="0">
                <a:latin typeface="Arial"/>
                <a:cs typeface="Times New Roman"/>
              </a:rPr>
              <a:t>атарей</a:t>
            </a:r>
            <a:endParaRPr lang="ru-RU" b="1" dirty="0">
              <a:latin typeface="Arial"/>
              <a:cs typeface="Times New Roman"/>
            </a:endParaRPr>
          </a:p>
          <a:p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E7BF5950-9964-69B4-BCF8-298EFD8C80BF}"/>
              </a:ext>
            </a:extLst>
          </p:cNvPr>
          <p:cNvSpPr txBox="1">
            <a:spLocks/>
          </p:cNvSpPr>
          <p:nvPr/>
        </p:nvSpPr>
        <p:spPr>
          <a:xfrm>
            <a:off x="8943305" y="1151673"/>
            <a:ext cx="3247662" cy="3238499"/>
          </a:xfrm>
          <a:prstGeom prst="rect">
            <a:avLst/>
          </a:prstGeom>
        </p:spPr>
        <p:txBody>
          <a:bodyPr vert="horz" lIns="91440" tIns="0" rIns="91440" bIns="45720" rtlCol="0" anchor="t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800" b="0" kern="1200" spc="5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83464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6928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59536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2144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18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har char="•"/>
            </a:pPr>
            <a:r>
              <a:rPr lang="ru-RU" b="1">
                <a:latin typeface="Arial"/>
                <a:cs typeface="Times New Roman"/>
              </a:rPr>
              <a:t>Каркас из нержавеющей стали</a:t>
            </a:r>
          </a:p>
          <a:p>
            <a:pPr marL="285750" indent="-285750">
              <a:buChar char="•"/>
            </a:pPr>
            <a:r>
              <a:rPr lang="ru-RU" b="1">
                <a:latin typeface="Arial"/>
                <a:cs typeface="Times New Roman"/>
              </a:rPr>
              <a:t>Солнечные батареи HVL-360/HJT</a:t>
            </a:r>
          </a:p>
          <a:p>
            <a:pPr marL="342900" indent="-342900">
              <a:buChar char="•"/>
            </a:pPr>
            <a:r>
              <a:rPr lang="ru-RU" b="1">
                <a:latin typeface="Arial"/>
                <a:ea typeface="Calibri"/>
                <a:cs typeface="Calibri"/>
              </a:rPr>
              <a:t>Греющая лента ЭНГКЕх-1П</a:t>
            </a:r>
          </a:p>
          <a:p>
            <a:pPr marL="285750" indent="-285750">
              <a:spcBef>
                <a:spcPts val="0"/>
              </a:spcBef>
              <a:buChar char="•"/>
            </a:pPr>
            <a:r>
              <a:rPr lang="ru-RU" b="1">
                <a:latin typeface="Arial"/>
                <a:ea typeface="Calibri"/>
                <a:cs typeface="Calibri"/>
              </a:rPr>
              <a:t>Датчик осадков </a:t>
            </a:r>
            <a:r>
              <a:rPr lang="en-US" b="1">
                <a:latin typeface="Arial"/>
                <a:ea typeface="Calibri"/>
                <a:cs typeface="Calibri"/>
              </a:rPr>
              <a:t>TSP02-3,0</a:t>
            </a:r>
            <a:endParaRPr lang="ru-RU" b="1">
              <a:latin typeface="Arial"/>
              <a:ea typeface="Calibri"/>
              <a:cs typeface="Calibri"/>
            </a:endParaRPr>
          </a:p>
          <a:p>
            <a:pPr marL="285750" indent="-285750">
              <a:spcBef>
                <a:spcPts val="0"/>
              </a:spcBef>
              <a:buChar char="•"/>
            </a:pPr>
            <a:r>
              <a:rPr lang="ru-RU" b="1">
                <a:latin typeface="Arial"/>
                <a:ea typeface="Calibri"/>
                <a:cs typeface="Calibri"/>
              </a:rPr>
              <a:t>Терморегулятор РТМ-2000</a:t>
            </a:r>
            <a:endParaRPr lang="ru-RU" b="1">
              <a:latin typeface="Arial"/>
            </a:endParaRPr>
          </a:p>
          <a:p>
            <a:pPr marL="285750" indent="-285750">
              <a:spcBef>
                <a:spcPts val="0"/>
              </a:spcBef>
              <a:buChar char="•"/>
            </a:pPr>
            <a:r>
              <a:rPr lang="ru-RU" b="1">
                <a:latin typeface="Arial"/>
                <a:ea typeface="Calibri"/>
                <a:cs typeface="Calibri"/>
              </a:rPr>
              <a:t>Закаленное стекло триплекс</a:t>
            </a:r>
            <a:endParaRPr lang="ru-RU" b="1" dirty="0">
              <a:latin typeface="Arial"/>
              <a:ea typeface="Calibri"/>
              <a:cs typeface="Calibri"/>
            </a:endParaRPr>
          </a:p>
          <a:p>
            <a:pPr marL="285750" indent="-285750">
              <a:buChar char="•"/>
            </a:pPr>
            <a:endParaRPr lang="ru-RU" sz="1900" dirty="0">
              <a:solidFill>
                <a:srgbClr val="6C6C6C"/>
              </a:solidFill>
              <a:latin typeface="Raleway"/>
              <a:cs typeface="Times New Roman"/>
            </a:endParaRPr>
          </a:p>
          <a:p>
            <a:pPr marL="285750" indent="-285750">
              <a:buChar char="•"/>
            </a:pPr>
            <a:endParaRPr lang="ru-RU" b="1" dirty="0">
              <a:cs typeface="Times New Roman"/>
            </a:endParaRPr>
          </a:p>
          <a:p>
            <a:endParaRPr lang="ru-RU" dirty="0"/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xmlns="" id="{E1F69BBA-2A5E-E24B-D4BB-F555D17B348F}"/>
              </a:ext>
            </a:extLst>
          </p:cNvPr>
          <p:cNvCxnSpPr/>
          <p:nvPr/>
        </p:nvCxnSpPr>
        <p:spPr>
          <a:xfrm>
            <a:off x="3713935" y="624301"/>
            <a:ext cx="1767233" cy="117"/>
          </a:xfrm>
          <a:prstGeom prst="straightConnector1">
            <a:avLst/>
          </a:prstGeom>
          <a:ln w="28575">
            <a:solidFill>
              <a:schemeClr val="accent1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459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134193" y="1126168"/>
            <a:ext cx="3384376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165668" y="-1867"/>
            <a:ext cx="568863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4321" y="-2247"/>
            <a:ext cx="8420100" cy="596671"/>
          </a:xfrm>
        </p:spPr>
        <p:txBody>
          <a:bodyPr/>
          <a:lstStyle/>
          <a:p>
            <a:r>
              <a:rPr lang="ru-RU" altLang="ru-RU" b="1" kern="0" dirty="0">
                <a:solidFill>
                  <a:srgbClr val="000000"/>
                </a:solidFill>
                <a:latin typeface="Arial"/>
                <a:cs typeface="Arial"/>
              </a:rPr>
              <a:t>Целевая аудитория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8DF1AD7F-5DD0-4F69-F0B1-F56EFF234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5927" y="1384331"/>
            <a:ext cx="2593484" cy="464499"/>
          </a:xfrm>
        </p:spPr>
        <p:txBody>
          <a:bodyPr>
            <a:normAutofit/>
          </a:bodyPr>
          <a:lstStyle/>
          <a:p>
            <a:r>
              <a:rPr lang="ru-RU" sz="1600">
                <a:latin typeface="Arial"/>
              </a:rPr>
              <a:t>«Тюменьгортранс»</a:t>
            </a:r>
          </a:p>
        </p:txBody>
      </p:sp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xmlns="" id="{3FD78C85-8052-A74E-BFC2-05300548968B}"/>
              </a:ext>
            </a:extLst>
          </p:cNvPr>
          <p:cNvGraphicFramePr>
            <a:graphicFrameLocks noGrp="1"/>
          </p:cNvGraphicFramePr>
          <p:nvPr>
            <p:ph sz="half" idx="14"/>
            <p:extLst>
              <p:ext uri="{D42A27DB-BD31-4B8C-83A1-F6EECF244321}">
                <p14:modId xmlns:p14="http://schemas.microsoft.com/office/powerpoint/2010/main" val="3887535995"/>
              </p:ext>
            </p:extLst>
          </p:nvPr>
        </p:nvGraphicFramePr>
        <p:xfrm>
          <a:off x="6580919" y="1106251"/>
          <a:ext cx="5414874" cy="5303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30795">
                  <a:extLst>
                    <a:ext uri="{9D8B030D-6E8A-4147-A177-3AD203B41FA5}">
                      <a16:colId xmlns:a16="http://schemas.microsoft.com/office/drawing/2014/main" xmlns="" val="2021409968"/>
                    </a:ext>
                  </a:extLst>
                </a:gridCol>
                <a:gridCol w="873554">
                  <a:extLst>
                    <a:ext uri="{9D8B030D-6E8A-4147-A177-3AD203B41FA5}">
                      <a16:colId xmlns:a16="http://schemas.microsoft.com/office/drawing/2014/main" xmlns="" val="1437077281"/>
                    </a:ext>
                  </a:extLst>
                </a:gridCol>
                <a:gridCol w="2910525">
                  <a:extLst>
                    <a:ext uri="{9D8B030D-6E8A-4147-A177-3AD203B41FA5}">
                      <a16:colId xmlns:a16="http://schemas.microsoft.com/office/drawing/2014/main" xmlns="" val="388349222"/>
                    </a:ext>
                  </a:extLst>
                </a:gridCol>
              </a:tblGrid>
              <a:tr h="38657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dirty="0">
                          <a:effectLst/>
                          <a:latin typeface="Arial"/>
                        </a:rPr>
                        <a:t>Управляющая компания</a:t>
                      </a:r>
                    </a:p>
                  </a:txBody>
                  <a:tcPr marL="76200" marR="76200" marT="76200" marB="76200" anchor="b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dirty="0">
                          <a:effectLst/>
                          <a:latin typeface="Arial"/>
                        </a:rPr>
                        <a:t>Домов</a:t>
                      </a:r>
                    </a:p>
                  </a:txBody>
                  <a:tcPr marL="76200" marR="76200" marT="76200" marB="76200" anchor="b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dirty="0">
                          <a:effectLst/>
                          <a:latin typeface="Arial"/>
                        </a:rPr>
                        <a:t>Адрес</a:t>
                      </a:r>
                    </a:p>
                  </a:txBody>
                  <a:tcPr marL="76200" marR="76200" marT="76200" marB="76200" anchor="b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2293032"/>
                  </a:ext>
                </a:extLst>
              </a:tr>
              <a:tr h="220898"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«По </a:t>
                      </a:r>
                      <a:r>
                        <a:rPr lang="ru-RU" sz="1400" b="1" i="0" u="none" strike="noStrike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сжф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»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210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ул. Пермякова, д. 37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81181090"/>
                  </a:ext>
                </a:extLst>
              </a:tr>
              <a:tr h="220898"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«</a:t>
                      </a:r>
                      <a:r>
                        <a:rPr lang="ru-RU" sz="1400" b="1" i="0" u="none" strike="noStrike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Сго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»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171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ул. Дружбы, д. 113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47236443"/>
                  </a:ext>
                </a:extLst>
              </a:tr>
              <a:tr h="220898"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«Север»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139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ул. Холодильная, д. 83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7777003"/>
                  </a:ext>
                </a:extLst>
              </a:tr>
              <a:tr h="358960"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«Юг»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134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ул. 50 лет ВЛКСМ, д. 73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22243089"/>
                  </a:ext>
                </a:extLst>
              </a:tr>
              <a:tr h="220898"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«Запад»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127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ул. Ямская, д. 33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3690335"/>
                  </a:ext>
                </a:extLst>
              </a:tr>
              <a:tr h="569025"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«Русь»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114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ул. Николая Семенова, д. 29, корп. 4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328096"/>
                  </a:ext>
                </a:extLst>
              </a:tr>
              <a:tr h="358960"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«Новый город»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101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ул. 50 лет ВЛКСМ, д. 15, корп. 1, строение 1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99809753"/>
                  </a:ext>
                </a:extLst>
              </a:tr>
              <a:tr h="569025"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«</a:t>
                      </a:r>
                      <a:r>
                        <a:rPr lang="ru-RU" sz="1400" b="1" i="0" u="none" strike="noStrike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Уютсервисбыт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»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ул. Камчатская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05100137"/>
                  </a:ext>
                </a:extLst>
              </a:tr>
              <a:tr h="497020"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«Вектор»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83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ул. Моторостроителей, д. 9, корп. 1, помещение 1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46782445"/>
                  </a:ext>
                </a:extLst>
              </a:tr>
              <a:tr h="462505"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«Феникс»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82</a:t>
                      </a:r>
                    </a:p>
                  </a:txBody>
                  <a:tcPr marL="76200" marR="76200" marT="76200" marB="76200"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0" u="none" strike="noStrike" noProof="0" dirty="0">
                          <a:solidFill>
                            <a:schemeClr val="tx1"/>
                          </a:solidFill>
                          <a:latin typeface="Arial"/>
                        </a:rPr>
                        <a:t>ул. </a:t>
                      </a:r>
                      <a:r>
                        <a:rPr lang="ru-RU" sz="1400" b="1" i="0" u="none" strike="noStrike" noProof="0" err="1">
                          <a:solidFill>
                            <a:schemeClr val="tx1"/>
                          </a:solidFill>
                          <a:latin typeface="Arial"/>
                        </a:rPr>
                        <a:t>Червишевский</a:t>
                      </a:r>
                      <a:r>
                        <a:rPr lang="ru-RU" sz="1400" b="1" i="0" u="none" strike="noStrike" noProof="0" dirty="0">
                          <a:solidFill>
                            <a:schemeClr val="tx1"/>
                          </a:solidFill>
                          <a:latin typeface="Arial"/>
                        </a:rPr>
                        <a:t> тракт, д. 21, корп. 3, </a:t>
                      </a:r>
                      <a:r>
                        <a:rPr lang="ru-RU" sz="1400" b="1" i="0" u="none" strike="noStrike" noProof="0" err="1">
                          <a:solidFill>
                            <a:schemeClr val="tx1"/>
                          </a:solidFill>
                          <a:latin typeface="Arial"/>
                        </a:rPr>
                        <a:t>полуцокольный</a:t>
                      </a:r>
                      <a:r>
                        <a:rPr lang="ru-RU" sz="1400" b="1" i="0" u="none" strike="noStrike" noProof="0" dirty="0">
                          <a:solidFill>
                            <a:schemeClr val="tx1"/>
                          </a:solidFill>
                          <a:latin typeface="Arial"/>
                        </a:rPr>
                        <a:t> этаж</a:t>
                      </a:r>
                      <a:endParaRPr lang="ru-RU" sz="1400" b="1" i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rgbClr val="898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33186854"/>
                  </a:ext>
                </a:extLst>
              </a:tr>
            </a:tbl>
          </a:graphicData>
        </a:graphic>
      </p:graphicFrame>
      <p:pic>
        <p:nvPicPr>
          <p:cNvPr id="9" name="Рисунок 8" descr="Изображение выглядит как Графика, круг, символ, логотип&#10;&#10;Автоматически созданное описание">
            <a:extLst>
              <a:ext uri="{FF2B5EF4-FFF2-40B4-BE49-F238E27FC236}">
                <a16:creationId xmlns:a16="http://schemas.microsoft.com/office/drawing/2014/main" xmlns="" id="{8F10F745-BAAF-75B4-A5BF-13C8FD2AA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40" y="1292643"/>
            <a:ext cx="543059" cy="4679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908B7F2-37C5-1817-EF17-BED981EF93B4}"/>
              </a:ext>
            </a:extLst>
          </p:cNvPr>
          <p:cNvSpPr txBox="1"/>
          <p:nvPr/>
        </p:nvSpPr>
        <p:spPr>
          <a:xfrm>
            <a:off x="2566664" y="3548204"/>
            <a:ext cx="25584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2400" b="1" dirty="0">
                <a:solidFill>
                  <a:srgbClr val="0D7C35"/>
                </a:solidFill>
                <a:latin typeface="Arial"/>
              </a:rPr>
              <a:t>Пользователи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74EA3FC-6EF7-1FCC-34FD-C7044F88AB57}"/>
              </a:ext>
            </a:extLst>
          </p:cNvPr>
          <p:cNvSpPr txBox="1"/>
          <p:nvPr/>
        </p:nvSpPr>
        <p:spPr>
          <a:xfrm>
            <a:off x="3548027" y="2970931"/>
            <a:ext cx="221211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2400" b="1" dirty="0">
                <a:solidFill>
                  <a:srgbClr val="0D7C35"/>
                </a:solidFill>
                <a:latin typeface="Arial"/>
              </a:rPr>
              <a:t>Заказчики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xmlns="" id="{6939A68A-1C5B-9BCD-C8DA-71F0C499659B}"/>
              </a:ext>
            </a:extLst>
          </p:cNvPr>
          <p:cNvCxnSpPr/>
          <p:nvPr/>
        </p:nvCxnSpPr>
        <p:spPr>
          <a:xfrm flipH="1">
            <a:off x="2573002" y="4047345"/>
            <a:ext cx="816577" cy="678304"/>
          </a:xfrm>
          <a:prstGeom prst="straightConnector1">
            <a:avLst/>
          </a:prstGeom>
          <a:ln w="57150">
            <a:solidFill>
              <a:srgbClr val="0D7C35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xmlns="" id="{3A674EA1-4D21-2F94-B3D2-DECB90277413}"/>
              </a:ext>
            </a:extLst>
          </p:cNvPr>
          <p:cNvCxnSpPr>
            <a:cxnSpLocks/>
          </p:cNvCxnSpPr>
          <p:nvPr/>
        </p:nvCxnSpPr>
        <p:spPr>
          <a:xfrm>
            <a:off x="5271487" y="3192981"/>
            <a:ext cx="1250059" cy="20214"/>
          </a:xfrm>
          <a:prstGeom prst="straightConnector1">
            <a:avLst/>
          </a:prstGeom>
          <a:ln w="57150">
            <a:solidFill>
              <a:srgbClr val="0D7C35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xmlns="" id="{9C877F83-E378-62D0-04F3-72BCA838EEC3}"/>
              </a:ext>
            </a:extLst>
          </p:cNvPr>
          <p:cNvCxnSpPr>
            <a:cxnSpLocks/>
          </p:cNvCxnSpPr>
          <p:nvPr/>
        </p:nvCxnSpPr>
        <p:spPr>
          <a:xfrm flipV="1">
            <a:off x="4417124" y="2301103"/>
            <a:ext cx="488058" cy="753332"/>
          </a:xfrm>
          <a:prstGeom prst="straightConnector1">
            <a:avLst/>
          </a:prstGeom>
          <a:ln w="57150">
            <a:solidFill>
              <a:srgbClr val="0D7C35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Скругленный прямоугольник 4">
            <a:extLst>
              <a:ext uri="{FF2B5EF4-FFF2-40B4-BE49-F238E27FC236}">
                <a16:creationId xmlns:a16="http://schemas.microsoft.com/office/drawing/2014/main" xmlns="" id="{51F89168-769C-F4C3-CB2E-EDC34FC9F886}"/>
              </a:ext>
            </a:extLst>
          </p:cNvPr>
          <p:cNvSpPr/>
          <p:nvPr/>
        </p:nvSpPr>
        <p:spPr>
          <a:xfrm>
            <a:off x="5375" y="4762986"/>
            <a:ext cx="3384376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/>
              </a:rPr>
              <a:t>Люди, не имеющие транспорта</a:t>
            </a:r>
          </a:p>
        </p:txBody>
      </p:sp>
      <p:pic>
        <p:nvPicPr>
          <p:cNvPr id="15" name="Рисунок 14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437CD46-8768-C4AE-AEAF-C025CC3B0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690" y="4892963"/>
            <a:ext cx="685801" cy="685800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6FC2082-A479-88FC-9115-9338C62B1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546764" y="4892962"/>
            <a:ext cx="1634837" cy="173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114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>
            <a:extLst>
              <a:ext uri="{FF2B5EF4-FFF2-40B4-BE49-F238E27FC236}">
                <a16:creationId xmlns:a16="http://schemas.microsoft.com/office/drawing/2014/main" xmlns="" id="{3E5FEE2D-79E5-4C1D-8BF7-EE619CA70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810" y="22181"/>
            <a:ext cx="9964040" cy="868607"/>
          </a:xfrm>
        </p:spPr>
        <p:txBody>
          <a:bodyPr rtlCol="0" anchor="b"/>
          <a:lstStyle>
            <a:defPPr>
              <a:defRPr lang="ru-RU"/>
            </a:defPPr>
          </a:lstStyle>
          <a:p>
            <a:pPr rtl="0"/>
            <a:r>
              <a:rPr lang="ru-RU">
                <a:latin typeface="Arial"/>
              </a:rPr>
              <a:t>Преимущества</a:t>
            </a:r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434AAFD-85A6-1FA4-4D4E-D59B90EAD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1543" y="1361750"/>
            <a:ext cx="2722880" cy="351284"/>
          </a:xfrm>
        </p:spPr>
        <p:txBody>
          <a:bodyPr/>
          <a:lstStyle/>
          <a:p>
            <a:r>
              <a:rPr lang="ru-RU">
                <a:latin typeface="Arial"/>
              </a:rPr>
              <a:t>Наша установка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E081271C-C5DA-5EBA-F5B7-06292014667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10811" y="2157811"/>
            <a:ext cx="5405976" cy="3679894"/>
          </a:xfrm>
        </p:spPr>
        <p:txBody>
          <a:bodyPr vert="horz" lIns="91440" tIns="0" rIns="91440" bIns="45720" rtlCol="0" anchor="t">
            <a:normAutofit/>
          </a:bodyPr>
          <a:lstStyle/>
          <a:p>
            <a:pPr marL="283210" indent="-283210"/>
            <a:r>
              <a:rPr lang="ru-RU">
                <a:latin typeface="Arial"/>
                <a:cs typeface="Arial"/>
              </a:rPr>
              <a:t>Автономность (система автоматического включения и выключения)</a:t>
            </a:r>
            <a:endParaRPr lang="ru-RU"/>
          </a:p>
          <a:p>
            <a:pPr marL="283210" indent="-283210"/>
            <a:endParaRPr lang="ru-RU" dirty="0">
              <a:latin typeface="Arial"/>
              <a:cs typeface="Arial"/>
            </a:endParaRPr>
          </a:p>
          <a:p>
            <a:pPr marL="283210" indent="-283210"/>
            <a:r>
              <a:rPr lang="ru-RU">
                <a:latin typeface="Arial"/>
                <a:cs typeface="Arial"/>
              </a:rPr>
              <a:t>Экологичность (использование солнечный панелей)</a:t>
            </a:r>
          </a:p>
          <a:p>
            <a:pPr marL="283210" indent="-283210"/>
            <a:endParaRPr lang="ru-RU" dirty="0">
              <a:latin typeface="Arial"/>
              <a:cs typeface="Arial"/>
            </a:endParaRPr>
          </a:p>
          <a:p>
            <a:pPr marL="283210" indent="-283210"/>
            <a:r>
              <a:rPr lang="ru-RU">
                <a:latin typeface="Arial"/>
                <a:cs typeface="Arial"/>
              </a:rPr>
              <a:t>Инновационность</a:t>
            </a:r>
          </a:p>
          <a:p>
            <a:pPr marL="283210" indent="-283210"/>
            <a:endParaRPr lang="ru-RU" dirty="0">
              <a:latin typeface="Arial"/>
              <a:cs typeface="Arial"/>
            </a:endParaRPr>
          </a:p>
          <a:p>
            <a:pPr marL="283210" indent="-283210"/>
            <a:r>
              <a:rPr lang="ru-RU">
                <a:latin typeface="Arial"/>
                <a:cs typeface="Arial"/>
              </a:rPr>
              <a:t>Не требуется уборка снега</a:t>
            </a:r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5210F4E3-A606-FE8F-313F-7FF0B4B601C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49585" y="1361750"/>
            <a:ext cx="5516880" cy="351284"/>
          </a:xfrm>
        </p:spPr>
        <p:txBody>
          <a:bodyPr/>
          <a:lstStyle/>
          <a:p>
            <a:r>
              <a:rPr lang="ru-RU">
                <a:latin typeface="Arial"/>
              </a:rPr>
              <a:t>Обычная остановка</a:t>
            </a:r>
            <a:endParaRPr lang="ru-RU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1D2C77F7-0BFB-97B6-B2B2-1CBC89DB49E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49585" y="2155028"/>
            <a:ext cx="5882353" cy="3031489"/>
          </a:xfrm>
        </p:spPr>
        <p:txBody>
          <a:bodyPr vert="horz" lIns="91440" tIns="0" rIns="91440" bIns="45720" rtlCol="0" anchor="t">
            <a:noAutofit/>
          </a:bodyPr>
          <a:lstStyle/>
          <a:p>
            <a:pPr marL="228600" indent="-228600">
              <a:buAutoNum type="arabicPeriod"/>
            </a:pPr>
            <a:r>
              <a:rPr lang="ru-RU">
                <a:latin typeface="Arial"/>
                <a:cs typeface="Arial"/>
              </a:rPr>
              <a:t> Скользкость и обледенение </a:t>
            </a:r>
            <a:endParaRPr lang="ru-RU" dirty="0">
              <a:latin typeface="Arial"/>
              <a:cs typeface="Arial"/>
            </a:endParaRPr>
          </a:p>
          <a:p>
            <a:pPr marL="228600" indent="-228600">
              <a:buAutoNum type="arabicPeriod"/>
            </a:pPr>
            <a:endParaRPr lang="ru-RU" dirty="0"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r>
              <a:rPr lang="ru-RU">
                <a:latin typeface="Arial"/>
                <a:cs typeface="Arial"/>
              </a:rPr>
              <a:t> Необходимость регулярной уборки снега</a:t>
            </a:r>
          </a:p>
          <a:p>
            <a:pPr marL="342900" indent="-342900">
              <a:buAutoNum type="arabicPeriod"/>
            </a:pPr>
            <a:endParaRPr lang="ru-RU" dirty="0"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r>
              <a:rPr lang="ru-RU">
                <a:latin typeface="Arial"/>
                <a:cs typeface="Arial"/>
              </a:rPr>
              <a:t>Энергозатраты на уборку и содержание </a:t>
            </a:r>
          </a:p>
          <a:p>
            <a:pPr marL="342900" indent="-342900">
              <a:buAutoNum type="arabicPeriod"/>
            </a:pPr>
            <a:endParaRPr lang="ru-RU" dirty="0"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r>
              <a:rPr lang="ru-RU">
                <a:latin typeface="Arial"/>
                <a:cs typeface="Arial"/>
              </a:rPr>
              <a:t>Риск повреждения дорожного покрытия </a:t>
            </a: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4832B776-E386-1CF9-CC8F-2D2FF3EA706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49DFD55-3C28-40EF-9E31-A92D2E4017FF}" type="slidenum">
              <a:rPr lang="ru-RU" smtClean="0"/>
              <a:pPr rtl="0"/>
              <a:t>4</a:t>
            </a:fld>
            <a:endParaRPr lang="ru-RU" dirty="0"/>
          </a:p>
        </p:txBody>
      </p:sp>
      <p:pic>
        <p:nvPicPr>
          <p:cNvPr id="10" name="Рисунок 9" descr="Изображение выглядит как Графика, круг, Красочность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6E33C783-8ABB-05BB-435E-F9A902C0C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699" y="1312571"/>
            <a:ext cx="487251" cy="455055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круг, символ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xmlns="" id="{D0D8BFF4-5E98-96A4-48B5-C14C0492D7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594502" y="1316865"/>
            <a:ext cx="401392" cy="40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821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822461-8628-A692-99C5-60ED033C4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28" y="-526506"/>
            <a:ext cx="10515600" cy="1325563"/>
          </a:xfrm>
        </p:spPr>
        <p:txBody>
          <a:bodyPr/>
          <a:lstStyle/>
          <a:p>
            <a:r>
              <a:rPr lang="ru-RU">
                <a:latin typeface="Arial"/>
              </a:rPr>
              <a:t>Экономика проекта</a:t>
            </a: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5CFF300-519D-49C7-0214-6EE19D3D6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9DFD55-3C28-40EF-9E31-A92D2E4017FF}" type="slidenum">
              <a:rPr lang="ru-RU" smtClean="0"/>
              <a:pPr rtl="0"/>
              <a:t>5</a:t>
            </a:fld>
            <a:endParaRPr lang="ru-RU" dirty="0"/>
          </a:p>
        </p:txBody>
      </p:sp>
      <p:pic>
        <p:nvPicPr>
          <p:cNvPr id="7" name="Рисунок 6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C9CC2CB0-B2C9-65D4-0059-975308E46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05" y="1160708"/>
            <a:ext cx="6712576" cy="4729766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xmlns="" id="{09552689-2557-397E-2F2E-F70D36E26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3490" y="1165451"/>
            <a:ext cx="469582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71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18FC28-E0BD-4387-B8BE-9965D1A57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50" y="268454"/>
            <a:ext cx="6945581" cy="439311"/>
          </a:xfrm>
        </p:spPr>
        <p:txBody>
          <a:bodyPr rtlCol="0">
            <a:normAutofit fontScale="90000"/>
          </a:bodyPr>
          <a:lstStyle>
            <a:defPPr>
              <a:defRPr lang="ru-RU"/>
            </a:defPPr>
          </a:lstStyle>
          <a:p>
            <a:r>
              <a:rPr lang="ru-RU" sz="2000">
                <a:latin typeface="Arial"/>
              </a:rPr>
              <a:t>Расходы на обслуживание обычной остановки</a:t>
            </a:r>
            <a:endParaRPr lang="ru-RU" sz="200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xmlns="" id="{F7276B31-46FC-1138-474A-7538A1A56C7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252542" y="717916"/>
            <a:ext cx="7431655" cy="370248"/>
          </a:xfrm>
        </p:spPr>
        <p:txBody>
          <a:bodyPr vert="horz" lIns="91440" tIns="0" rIns="91440" bIns="45720" rtlCol="0" anchor="t">
            <a:noAutofit/>
          </a:bodyPr>
          <a:lstStyle/>
          <a:p>
            <a:r>
              <a:rPr lang="ru-RU" sz="1600" b="1" dirty="0">
                <a:latin typeface="Arial"/>
                <a:cs typeface="Arial"/>
              </a:rPr>
              <a:t>Дворники:</a:t>
            </a:r>
            <a:endParaRPr lang="ru-RU" sz="1600" b="1" dirty="0"/>
          </a:p>
          <a:p>
            <a:pPr marL="285750" indent="-285750">
              <a:buAutoNum type="arabicPeriod"/>
            </a:pPr>
            <a:endParaRPr lang="ru-RU" sz="1600" b="1" dirty="0">
              <a:latin typeface="Arial"/>
            </a:endParaRPr>
          </a:p>
          <a:p>
            <a:pPr marL="285750" indent="-285750">
              <a:buAutoNum type="arabicPeriod"/>
            </a:pPr>
            <a:endParaRPr lang="ru-RU" sz="1600" b="1" dirty="0">
              <a:latin typeface="Arial"/>
            </a:endParaRPr>
          </a:p>
          <a:p>
            <a:pPr marL="285750" indent="-285750">
              <a:buAutoNum type="arabicPeriod"/>
            </a:pPr>
            <a:endParaRPr lang="ru-RU" sz="1600" b="1" dirty="0">
              <a:latin typeface="Arial"/>
            </a:endParaRPr>
          </a:p>
          <a:p>
            <a:pPr marL="285750" indent="-285750">
              <a:buAutoNum type="arabicPeriod"/>
            </a:pPr>
            <a:endParaRPr lang="ru-RU" sz="1600" b="1" dirty="0">
              <a:latin typeface="Arial"/>
            </a:endParaRPr>
          </a:p>
          <a:p>
            <a:pPr marL="285750" indent="-285750">
              <a:buAutoNum type="arabicPeriod"/>
            </a:pPr>
            <a:endParaRPr lang="ru-RU" sz="1600" b="1" dirty="0">
              <a:latin typeface="Arial"/>
              <a:cs typeface="Arial"/>
            </a:endParaRPr>
          </a:p>
          <a:p>
            <a:pPr marL="285750" indent="-285750">
              <a:buAutoNum type="arabicPeriod"/>
            </a:pPr>
            <a:endParaRPr lang="ru-RU" sz="1600" b="1" dirty="0">
              <a:latin typeface="Arial"/>
            </a:endParaRPr>
          </a:p>
          <a:p>
            <a:pPr marL="285750" indent="-285750">
              <a:buAutoNum type="arabicPeriod"/>
            </a:pPr>
            <a:endParaRPr lang="ru-RU" sz="1600" b="1" dirty="0">
              <a:latin typeface="Arial"/>
              <a:cs typeface="Arial"/>
            </a:endParaRPr>
          </a:p>
          <a:p>
            <a:pPr marL="285750" indent="-285750">
              <a:buAutoNum type="arabicPeriod"/>
            </a:pPr>
            <a:endParaRPr lang="ru-RU" sz="1600" b="1" dirty="0">
              <a:latin typeface="Arial"/>
              <a:cs typeface="Arial"/>
            </a:endParaRPr>
          </a:p>
          <a:p>
            <a:endParaRPr lang="ru-RU" sz="1600" b="1" dirty="0">
              <a:latin typeface="Arial"/>
              <a:cs typeface="Arial"/>
            </a:endParaRPr>
          </a:p>
          <a:p>
            <a:pPr marL="285750" indent="-285750">
              <a:buAutoNum type="arabicPeriod"/>
            </a:pPr>
            <a:endParaRPr lang="ru-RU" sz="1600" b="1" dirty="0">
              <a:latin typeface="Arial"/>
              <a:cs typeface="Arial"/>
            </a:endParaRPr>
          </a:p>
          <a:p>
            <a:pPr marL="285750" indent="-285750">
              <a:buAutoNum type="arabicPeriod"/>
            </a:pPr>
            <a:endParaRPr lang="ru-RU" sz="1600" b="1" dirty="0">
              <a:latin typeface="Arial"/>
              <a:cs typeface="Arial"/>
            </a:endParaRPr>
          </a:p>
          <a:p>
            <a:pPr marL="285750" indent="-285750">
              <a:buAutoNum type="arabicPeriod"/>
            </a:pPr>
            <a:endParaRPr lang="ru-RU" sz="1600" b="1" dirty="0">
              <a:latin typeface="Arial"/>
              <a:cs typeface="Arial"/>
            </a:endParaRPr>
          </a:p>
          <a:p>
            <a:endParaRPr lang="ru-RU" sz="1600" dirty="0">
              <a:latin typeface="Arial"/>
            </a:endParaRPr>
          </a:p>
          <a:p>
            <a:endParaRPr lang="ru-RU" sz="1400" dirty="0">
              <a:latin typeface="Arial"/>
              <a:cs typeface="Times New Roman"/>
            </a:endParaRPr>
          </a:p>
          <a:p>
            <a:endParaRPr lang="ru-RU" sz="1400" b="1" dirty="0"/>
          </a:p>
          <a:p>
            <a:endParaRPr lang="ru-RU" sz="140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C4B8313-9270-4128-8674-3A3E42B80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49DFD55-3C28-40EF-9E31-A92D2E4017FF}" type="slidenum">
              <a:rPr lang="ru-RU" smtClean="0"/>
              <a:pPr rtl="0"/>
              <a:t>6</a:t>
            </a:fld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B46BB770-4E73-E06C-2B4F-42EE21D352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658745"/>
              </p:ext>
            </p:extLst>
          </p:nvPr>
        </p:nvGraphicFramePr>
        <p:xfrm>
          <a:off x="2256312" y="1039090"/>
          <a:ext cx="8399318" cy="536597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399318">
                  <a:extLst>
                    <a:ext uri="{9D8B030D-6E8A-4147-A177-3AD203B41FA5}">
                      <a16:colId xmlns:a16="http://schemas.microsoft.com/office/drawing/2014/main" xmlns="" val="2133567508"/>
                    </a:ext>
                  </a:extLst>
                </a:gridCol>
              </a:tblGrid>
              <a:tr h="194480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Arial"/>
                        </a:rPr>
                        <a:t>Количество остановок: до 12-20 остановок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44187698"/>
                  </a:ext>
                </a:extLst>
              </a:tr>
              <a:tr h="282881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Arial"/>
                        </a:rPr>
                        <a:t>Количество дворников: 2-3 человека (на остановку)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59446941"/>
                  </a:ext>
                </a:extLst>
              </a:tr>
              <a:tr h="194480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Arial"/>
                        </a:rPr>
                        <a:t>Время на уборку: от 30 мин до 1 часа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6071268"/>
                  </a:ext>
                </a:extLst>
              </a:tr>
              <a:tr h="194480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Arial"/>
                        </a:rPr>
                        <a:t>Зарплата: от 25 тыс. до 40 тыс. руб. в месяц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57270650"/>
                  </a:ext>
                </a:extLst>
              </a:tr>
              <a:tr h="194480">
                <a:tc>
                  <a:txBody>
                    <a:bodyPr/>
                    <a:lstStyle/>
                    <a:p>
                      <a:endParaRPr lang="ru-RU" sz="1400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0933052"/>
                  </a:ext>
                </a:extLst>
              </a:tr>
              <a:tr h="282881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Arial"/>
                        </a:rPr>
                        <a:t>13 часов в месяц уходит на уборку одной остановки, т.е. 39 часов за 3 месяца (462 руб. - стоимость одной уборки одной остановки в час).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59668642"/>
                  </a:ext>
                </a:extLst>
              </a:tr>
              <a:tr h="282881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  <a:latin typeface="Arial"/>
                        </a:rPr>
                        <a:t>ИТОГО:</a:t>
                      </a:r>
                      <a:r>
                        <a:rPr lang="ru-RU" sz="1400" dirty="0">
                          <a:effectLst/>
                          <a:latin typeface="Arial"/>
                        </a:rPr>
                        <a:t> 6006 рублей стоимость обслуживания одной остановки в месяц или 18018 руб. За 3 месяца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78578905"/>
                  </a:ext>
                </a:extLst>
              </a:tr>
              <a:tr h="247402">
                <a:tc>
                  <a:txBody>
                    <a:bodyPr/>
                    <a:lstStyle/>
                    <a:p>
                      <a:endParaRPr lang="ru-RU" sz="1400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03829414"/>
                  </a:ext>
                </a:extLst>
              </a:tr>
              <a:tr h="194480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  <a:latin typeface="Arial"/>
                        </a:rPr>
                        <a:t>Расходные материалы: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18846395"/>
                  </a:ext>
                </a:extLst>
              </a:tr>
              <a:tr h="194480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  <a:latin typeface="Arial"/>
                        </a:rPr>
                        <a:t>1. Песок: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56508581"/>
                  </a:ext>
                </a:extLst>
              </a:tr>
              <a:tr h="388962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Arial"/>
                        </a:rPr>
                        <a:t>Для обработки 1 кв. м. площади требуется ~ 50-300 грамм песка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28207826"/>
                  </a:ext>
                </a:extLst>
              </a:tr>
              <a:tr h="194480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  <a:latin typeface="Arial"/>
                        </a:rPr>
                        <a:t>2. Химические вещества (смеси солей):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1483228"/>
                  </a:ext>
                </a:extLst>
              </a:tr>
              <a:tr h="433162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Arial"/>
                        </a:rPr>
                        <a:t>Для обработки 1 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кв. м.</a:t>
                      </a:r>
                      <a:r>
                        <a:rPr lang="ru-RU" sz="1400" dirty="0">
                          <a:effectLst/>
                          <a:latin typeface="Arial"/>
                        </a:rPr>
                        <a:t> площади на гололед или снег потребуется ~ 20–30 г соли.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47238436"/>
                  </a:ext>
                </a:extLst>
              </a:tr>
              <a:tr h="247402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400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91445775"/>
                  </a:ext>
                </a:extLst>
              </a:tr>
              <a:tr h="282881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Arial"/>
                        </a:rPr>
                        <a:t>Для обработки остановки размером 5</a:t>
                      </a:r>
                      <a:r>
                        <a:rPr lang="af-ZA" sz="1400" dirty="0">
                          <a:effectLst/>
                          <a:latin typeface="Arial"/>
                        </a:rPr>
                        <a:t>x4 </a:t>
                      </a:r>
                      <a:r>
                        <a:rPr lang="ru-RU" sz="1400" dirty="0">
                          <a:effectLst/>
                          <a:latin typeface="Arial"/>
                        </a:rPr>
                        <a:t>метров (20м²) потребуется: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95864735"/>
                  </a:ext>
                </a:extLst>
              </a:tr>
              <a:tr h="194480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Arial"/>
                        </a:rPr>
                        <a:t>Песок: до 600 грамм за один раз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95690879"/>
                  </a:ext>
                </a:extLst>
              </a:tr>
              <a:tr h="194480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Arial"/>
                        </a:rPr>
                        <a:t>Соль: 60 грамм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51093853"/>
                  </a:ext>
                </a:extLst>
              </a:tr>
              <a:tr h="194480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  <a:latin typeface="Arial"/>
                        </a:rPr>
                        <a:t>ИТОГО</a:t>
                      </a:r>
                      <a:r>
                        <a:rPr lang="ru-RU" sz="1400" dirty="0">
                          <a:effectLst/>
                          <a:latin typeface="Arial"/>
                        </a:rPr>
                        <a:t> за 3 месяца потребуется: песка - 23,4 кг, соли - 2,34 кг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9552945"/>
                  </a:ext>
                </a:extLst>
              </a:tr>
              <a:tr h="194480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Arial"/>
                        </a:rPr>
                        <a:t>Соль:~ 96 руб. за 1 кг. ; ~224 руб. - за 3 месяца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75208720"/>
                  </a:ext>
                </a:extLst>
              </a:tr>
              <a:tr h="194480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Arial"/>
                        </a:rPr>
                        <a:t>Песок: ~20 руб. за 1 кг.; ~468 руб. - за 3 месяца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14348524"/>
                  </a:ext>
                </a:extLst>
              </a:tr>
              <a:tr h="194480">
                <a:tc>
                  <a:txBody>
                    <a:bodyPr/>
                    <a:lstStyle/>
                    <a:p>
                      <a:endParaRPr lang="ru-RU" sz="1400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2052554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9DA94F3-BAC1-61A3-A1C2-7FD3510EA1B5}"/>
              </a:ext>
            </a:extLst>
          </p:cNvPr>
          <p:cNvSpPr txBox="1"/>
          <p:nvPr/>
        </p:nvSpPr>
        <p:spPr>
          <a:xfrm rot="-10800000" flipV="1">
            <a:off x="8000009" y="5667107"/>
            <a:ext cx="409896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​</a:t>
            </a:r>
          </a:p>
          <a:p>
            <a:r>
              <a:rPr lang="ru-RU" sz="1200" dirty="0">
                <a:latin typeface="Arial"/>
              </a:rPr>
              <a:t>*Эти данные являются ориентировочными, так как для каждой ситуации могут быть свои специфические требования.</a:t>
            </a:r>
          </a:p>
        </p:txBody>
      </p:sp>
    </p:spTree>
    <p:extLst>
      <p:ext uri="{BB962C8B-B14F-4D97-AF65-F5344CB8AC3E}">
        <p14:creationId xmlns:p14="http://schemas.microsoft.com/office/powerpoint/2010/main" val="1742861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>
            <a:extLst>
              <a:ext uri="{FF2B5EF4-FFF2-40B4-BE49-F238E27FC236}">
                <a16:creationId xmlns:a16="http://schemas.microsoft.com/office/drawing/2014/main" xmlns="" id="{3E5FEE2D-79E5-4C1D-8BF7-EE619CA70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68" y="456386"/>
            <a:ext cx="7288282" cy="676346"/>
          </a:xfrm>
        </p:spPr>
        <p:txBody>
          <a:bodyPr rtlCol="0" anchor="b"/>
          <a:lstStyle>
            <a:defPPr>
              <a:defRPr lang="ru-RU"/>
            </a:defPPr>
          </a:lstStyle>
          <a:p>
            <a:r>
              <a:rPr lang="ru-RU">
                <a:latin typeface="Arial"/>
              </a:rPr>
              <a:t>Основные конкуренты</a:t>
            </a: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4832B776-E386-1CF9-CC8F-2D2FF3EA7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49DFD55-3C28-40EF-9E31-A92D2E4017FF}" type="slidenum">
              <a:rPr lang="ru-RU" smtClean="0"/>
              <a:pPr rtl="0"/>
              <a:t>7</a:t>
            </a:fld>
            <a:endParaRPr lang="ru-RU" dirty="0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E081271C-C5DA-5EBA-F5B7-06292014667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92728" y="979777"/>
            <a:ext cx="5405438" cy="5381954"/>
          </a:xfrm>
        </p:spPr>
        <p:txBody>
          <a:bodyPr vert="horz" lIns="91440" tIns="0" rIns="91440" bIns="45720" rtlCol="0" anchor="t">
            <a:normAutofit/>
          </a:bodyPr>
          <a:lstStyle/>
          <a:p>
            <a:pPr marL="283210" indent="-283210"/>
            <a:endParaRPr lang="ru-RU" sz="1600" dirty="0">
              <a:latin typeface="Arial"/>
              <a:cs typeface="Arial"/>
            </a:endParaRPr>
          </a:p>
          <a:p>
            <a:pPr marL="283210" indent="-283210"/>
            <a:r>
              <a:rPr lang="ru-RU" sz="1600" dirty="0">
                <a:latin typeface="Arial"/>
                <a:cs typeface="Arial"/>
              </a:rPr>
              <a:t>1.Производители традиционных остановок общественного транспорта. Компании, которые уже давно работают на рынке и предлагают стандартные конструкции без дополнительных функций. Сюда же можно включить дворников обслуживающих данные остановки. </a:t>
            </a:r>
            <a:endParaRPr lang="ru-RU"/>
          </a:p>
          <a:p>
            <a:pPr marL="283210" indent="-283210"/>
            <a:endParaRPr lang="ru-RU" sz="1600" dirty="0">
              <a:latin typeface="Arial"/>
              <a:cs typeface="Arial"/>
            </a:endParaRPr>
          </a:p>
          <a:p>
            <a:pPr marL="283210" indent="-283210"/>
            <a:r>
              <a:rPr lang="ru-RU" sz="1600" dirty="0">
                <a:latin typeface="Arial"/>
                <a:cs typeface="Arial"/>
              </a:rPr>
              <a:t>2. SMART CISTYLE Производство открытых и теплых остановочных павильонов и комплексов.</a:t>
            </a:r>
            <a:endParaRPr lang="ru-RU" dirty="0"/>
          </a:p>
          <a:p>
            <a:pPr marL="283210" indent="-283210"/>
            <a:endParaRPr lang="ru-RU" sz="1600" dirty="0">
              <a:latin typeface="Arial"/>
              <a:cs typeface="Arial"/>
            </a:endParaRPr>
          </a:p>
          <a:p>
            <a:pPr marL="283210" indent="-283210"/>
            <a:r>
              <a:rPr lang="ru-RU" sz="1600" dirty="0">
                <a:latin typeface="Arial"/>
                <a:cs typeface="Arial"/>
              </a:rPr>
              <a:t>3.«ЗиМ» – компания, специализирующаяся на производстве и поставке разнообразных модульных конструкций для различных сфер применения. </a:t>
            </a:r>
            <a:endParaRPr lang="ru-RU"/>
          </a:p>
          <a:p>
            <a:pPr marL="283210" indent="-283210"/>
            <a:endParaRPr lang="ru-RU" sz="1600" dirty="0">
              <a:latin typeface="Arial"/>
              <a:cs typeface="Arial"/>
            </a:endParaRPr>
          </a:p>
          <a:p>
            <a:pPr marL="283210" indent="-283210"/>
            <a:r>
              <a:rPr lang="ru-RU" sz="1600" dirty="0">
                <a:latin typeface="Arial"/>
                <a:cs typeface="Arial"/>
              </a:rPr>
              <a:t>4. Производственное предприятие «ДИЗФОР» - специализированная компания по изготовлению городского оборудования.</a:t>
            </a:r>
            <a:endParaRPr lang="ru-RU"/>
          </a:p>
        </p:txBody>
      </p:sp>
      <p:sp>
        <p:nvSpPr>
          <p:cNvPr id="13" name="Объект 6">
            <a:extLst>
              <a:ext uri="{FF2B5EF4-FFF2-40B4-BE49-F238E27FC236}">
                <a16:creationId xmlns:a16="http://schemas.microsoft.com/office/drawing/2014/main" xmlns="" id="{C2ED1A4F-B58C-32CD-A612-9D17A8C1BD17}"/>
              </a:ext>
            </a:extLst>
          </p:cNvPr>
          <p:cNvSpPr txBox="1">
            <a:spLocks/>
          </p:cNvSpPr>
          <p:nvPr/>
        </p:nvSpPr>
        <p:spPr>
          <a:xfrm>
            <a:off x="6423559" y="1709703"/>
            <a:ext cx="4437522" cy="3031489"/>
          </a:xfrm>
          <a:prstGeom prst="rect">
            <a:avLst/>
          </a:prstGeom>
        </p:spPr>
        <p:txBody>
          <a:bodyPr vert="horz" lIns="91440" tIns="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latin typeface="Arial"/>
                <a:cs typeface="Arial"/>
              </a:rPr>
              <a:t> - дороговизна остановок</a:t>
            </a:r>
            <a:endParaRPr lang="ru-RU" sz="1600"/>
          </a:p>
          <a:p>
            <a:pPr marL="0" indent="0">
              <a:buNone/>
            </a:pPr>
            <a:r>
              <a:rPr lang="ru-RU" sz="1600" dirty="0">
                <a:latin typeface="Arial"/>
                <a:cs typeface="Arial"/>
              </a:rPr>
              <a:t>- ориентированность в большей мере на комфорт, а не на безопасность</a:t>
            </a:r>
            <a:endParaRPr lang="ru-RU" sz="1600" dirty="0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xmlns="" id="{09E61E99-C067-0279-7470-CAAC8EAB4D05}"/>
              </a:ext>
            </a:extLst>
          </p:cNvPr>
          <p:cNvSpPr txBox="1">
            <a:spLocks/>
          </p:cNvSpPr>
          <p:nvPr/>
        </p:nvSpPr>
        <p:spPr>
          <a:xfrm>
            <a:off x="6205056" y="460345"/>
            <a:ext cx="7288282" cy="676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>
                <a:latin typeface="Arial"/>
              </a:rPr>
              <a:t>Основные Недостатки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526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2ABADF-262C-E879-6423-58CEE2E28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3707" y="-766856"/>
            <a:ext cx="7442217" cy="1524735"/>
          </a:xfrm>
        </p:spPr>
        <p:txBody>
          <a:bodyPr/>
          <a:lstStyle/>
          <a:p>
            <a:r>
              <a:rPr lang="ru-RU" dirty="0">
                <a:latin typeface="Arial"/>
              </a:rPr>
              <a:t>Бизнес-модель проекта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7A10FD0-C5B7-6CD7-AC37-E066B36E69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9087" y="758919"/>
            <a:ext cx="3728810" cy="1991590"/>
          </a:xfrm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1000" b="1" dirty="0">
                <a:latin typeface="Arial"/>
                <a:cs typeface="Arial"/>
              </a:rPr>
              <a:t>Потребительский сегмент:</a:t>
            </a:r>
          </a:p>
          <a:p>
            <a:pPr marL="285750" indent="-285750">
              <a:buChar char="•"/>
            </a:pPr>
            <a:r>
              <a:rPr lang="ru-RU" sz="1000" dirty="0">
                <a:latin typeface="Arial"/>
                <a:cs typeface="Arial"/>
              </a:rPr>
              <a:t>Управляющие компании Тюмени, такие как: «По </a:t>
            </a:r>
            <a:r>
              <a:rPr lang="ru-RU" sz="1000" err="1">
                <a:latin typeface="Arial"/>
                <a:cs typeface="Arial"/>
              </a:rPr>
              <a:t>сжф</a:t>
            </a:r>
            <a:r>
              <a:rPr lang="ru-RU" sz="1000" dirty="0">
                <a:latin typeface="Arial"/>
                <a:cs typeface="Arial"/>
              </a:rPr>
              <a:t>», «</a:t>
            </a:r>
            <a:r>
              <a:rPr lang="ru-RU" sz="1000" err="1">
                <a:latin typeface="Arial"/>
                <a:cs typeface="Arial"/>
              </a:rPr>
              <a:t>Сго</a:t>
            </a:r>
            <a:r>
              <a:rPr lang="ru-RU" sz="1000" dirty="0">
                <a:latin typeface="Arial"/>
                <a:cs typeface="Arial"/>
              </a:rPr>
              <a:t>», «Север», «Юг», «Запад», «Русь», «Новый город», «</a:t>
            </a:r>
            <a:r>
              <a:rPr lang="ru-RU" sz="1000" err="1">
                <a:latin typeface="Arial"/>
                <a:cs typeface="Arial"/>
              </a:rPr>
              <a:t>Уютсервисбыт</a:t>
            </a:r>
            <a:r>
              <a:rPr lang="ru-RU" sz="1000" dirty="0">
                <a:latin typeface="Arial"/>
                <a:cs typeface="Arial"/>
              </a:rPr>
              <a:t>», «Вектор», «Феникс»</a:t>
            </a:r>
          </a:p>
          <a:p>
            <a:pPr marL="285750" indent="-285750">
              <a:buChar char="•"/>
            </a:pPr>
            <a:r>
              <a:rPr lang="ru-RU" sz="1000" dirty="0">
                <a:latin typeface="Arial"/>
                <a:cs typeface="Arial"/>
              </a:rPr>
              <a:t> МКУ </a:t>
            </a:r>
            <a:r>
              <a:rPr lang="ru-RU" sz="1000" err="1">
                <a:latin typeface="Arial"/>
                <a:cs typeface="Arial"/>
              </a:rPr>
              <a:t>Тюменьгортранс</a:t>
            </a:r>
            <a:r>
              <a:rPr lang="ru-RU" sz="1000" dirty="0">
                <a:latin typeface="Arial"/>
                <a:cs typeface="Arial"/>
              </a:rPr>
              <a:t>.</a:t>
            </a:r>
          </a:p>
          <a:p>
            <a:pPr marL="285750" indent="-285750">
              <a:buChar char="•"/>
            </a:pPr>
            <a:r>
              <a:rPr lang="ru-RU" sz="1000" dirty="0">
                <a:latin typeface="Arial"/>
                <a:cs typeface="Arial"/>
              </a:rPr>
              <a:t>Рекламные компании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51178EF0-61EC-C6E0-10E0-8674BC34C7B1}"/>
              </a:ext>
            </a:extLst>
          </p:cNvPr>
          <p:cNvSpPr txBox="1">
            <a:spLocks/>
          </p:cNvSpPr>
          <p:nvPr/>
        </p:nvSpPr>
        <p:spPr>
          <a:xfrm>
            <a:off x="9764332" y="761066"/>
            <a:ext cx="2172613" cy="128325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800" kern="1200" spc="5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>
                <a:latin typeface="Arial"/>
                <a:cs typeface="Arial"/>
              </a:rPr>
              <a:t>Каналы сбыта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>
                <a:latin typeface="Arial"/>
                <a:cs typeface="Arial"/>
              </a:rPr>
              <a:t>Менеджер по продажам</a:t>
            </a:r>
            <a:endParaRPr lang="ru-RU" sz="1000" dirty="0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xmlns="" id="{C2375BDF-0F16-D14C-72A6-C820D8D9A9F1}"/>
              </a:ext>
            </a:extLst>
          </p:cNvPr>
          <p:cNvSpPr txBox="1">
            <a:spLocks/>
          </p:cNvSpPr>
          <p:nvPr/>
        </p:nvSpPr>
        <p:spPr>
          <a:xfrm>
            <a:off x="6984642" y="761066"/>
            <a:ext cx="2784360" cy="1283253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800" kern="1200" spc="5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>
                <a:latin typeface="Arial"/>
                <a:cs typeface="Arial"/>
              </a:rPr>
              <a:t>Потоки поступления доходов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>
                <a:latin typeface="Arial"/>
                <a:cs typeface="Arial"/>
              </a:rPr>
              <a:t>Продажа остановки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>
                <a:latin typeface="Arial"/>
                <a:cs typeface="Arial"/>
              </a:rPr>
              <a:t>25% дохода от размещения рекламы заказчиком</a:t>
            </a:r>
            <a:endParaRPr lang="ru-RU" sz="1000" dirty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xmlns="" id="{2997C65F-7BE6-9208-D59D-56ADFD338397}"/>
              </a:ext>
            </a:extLst>
          </p:cNvPr>
          <p:cNvSpPr txBox="1">
            <a:spLocks/>
          </p:cNvSpPr>
          <p:nvPr/>
        </p:nvSpPr>
        <p:spPr>
          <a:xfrm>
            <a:off x="3271233" y="2746558"/>
            <a:ext cx="3718078" cy="281798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800" kern="1200" spc="5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latin typeface="Arial"/>
                <a:cs typeface="Arial"/>
              </a:rPr>
              <a:t>Взаимоотношение с клиентами</a:t>
            </a:r>
            <a:endParaRPr lang="ru-RU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000" dirty="0">
                <a:latin typeface="Arial"/>
                <a:cs typeface="Arial"/>
              </a:rPr>
              <a:t>Продажа остановок муниципальным органам власти или транспортным компаниям. Цена продажи включает стоимость оборудования, установки и технической поддержки на </a:t>
            </a:r>
            <a:r>
              <a:rPr lang="ru-RU" sz="1000">
                <a:latin typeface="Arial"/>
                <a:cs typeface="Arial"/>
              </a:rPr>
              <a:t>определенный период времени.</a:t>
            </a:r>
            <a:endParaRPr lang="ru-RU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000" dirty="0">
                <a:latin typeface="Arial"/>
                <a:cs typeface="Arial"/>
              </a:rPr>
              <a:t>После установки остановок предлагаются рекламные места на них бизнесу. Рекламодатели платят за размещение своей рекламы на остановках. Мы получаем 25% от доходов с рекламы.</a:t>
            </a:r>
            <a:endParaRPr lang="ru-RU" sz="1000"/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89060D2F-C605-3E30-DD8B-9B5EB522EE2B}"/>
              </a:ext>
            </a:extLst>
          </p:cNvPr>
          <p:cNvSpPr txBox="1">
            <a:spLocks/>
          </p:cNvSpPr>
          <p:nvPr/>
        </p:nvSpPr>
        <p:spPr>
          <a:xfrm>
            <a:off x="6984642" y="2038221"/>
            <a:ext cx="3739542" cy="267846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800" kern="1200" spc="5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>
                <a:latin typeface="Arial"/>
                <a:cs typeface="Arial"/>
              </a:rPr>
              <a:t>Ценностное предложение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>
                <a:latin typeface="Arial"/>
                <a:cs typeface="Arial"/>
              </a:rPr>
              <a:t>Экономия на эксплуатации за счет использования солнечных панелей. </a:t>
            </a:r>
            <a:endParaRPr lang="ru-RU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>
                <a:latin typeface="Arial"/>
                <a:cs typeface="Arial"/>
              </a:rPr>
              <a:t>Безопасность и комфорт благодаря подогреваемому асфальту. </a:t>
            </a:r>
            <a:endParaRPr lang="ru-RU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>
                <a:latin typeface="Arial"/>
                <a:cs typeface="Arial"/>
              </a:rPr>
              <a:t>Дополнительный доход от аренды рекламных мест. </a:t>
            </a:r>
            <a:endParaRPr lang="ru-RU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>
                <a:latin typeface="Arial"/>
                <a:cs typeface="Arial"/>
              </a:rPr>
              <a:t>Экологичность и соответствие экологическим стандартам.  источников энергии. </a:t>
            </a:r>
            <a:endParaRPr lang="ru-RU" sz="1000" dirty="0"/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AB07E2C8-EAED-2F38-771E-EF42CD99428B}"/>
              </a:ext>
            </a:extLst>
          </p:cNvPr>
          <p:cNvSpPr txBox="1">
            <a:spLocks/>
          </p:cNvSpPr>
          <p:nvPr/>
        </p:nvSpPr>
        <p:spPr>
          <a:xfrm>
            <a:off x="6995374" y="4710585"/>
            <a:ext cx="3728810" cy="190573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800" kern="1200" spc="5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>
                <a:latin typeface="Arial"/>
                <a:cs typeface="Arial"/>
              </a:rPr>
              <a:t>Структура издержек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>
                <a:latin typeface="Arial"/>
                <a:cs typeface="Arial"/>
              </a:rPr>
              <a:t>Аренда помещений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>
                <a:latin typeface="Arial"/>
                <a:cs typeface="Arial"/>
              </a:rPr>
              <a:t>Реклама</a:t>
            </a:r>
            <a:endParaRPr lang="ru-RU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>
                <a:latin typeface="Arial"/>
                <a:cs typeface="Arial"/>
              </a:rPr>
              <a:t>Зарплата работникам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108764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kern="0" dirty="0">
                <a:solidFill>
                  <a:srgbClr val="000000"/>
                </a:solidFill>
                <a:latin typeface="Arial"/>
                <a:cs typeface="Arial"/>
              </a:rPr>
              <a:t>Стратегия развития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98" y="2714341"/>
            <a:ext cx="11805634" cy="16985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369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kern="0" dirty="0">
                <a:solidFill>
                  <a:srgbClr val="000000"/>
                </a:solidFill>
                <a:latin typeface="Arial"/>
                <a:cs typeface="Arial"/>
              </a:rPr>
              <a:t>Команда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9" t="16750" b="51787"/>
          <a:stretch/>
        </p:blipFill>
        <p:spPr bwMode="auto">
          <a:xfrm>
            <a:off x="1204832" y="1146337"/>
            <a:ext cx="4019040" cy="3190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33"/>
          <a:stretch/>
        </p:blipFill>
        <p:spPr bwMode="auto">
          <a:xfrm>
            <a:off x="6990551" y="1137448"/>
            <a:ext cx="3455523" cy="3212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33718" y="4354956"/>
            <a:ext cx="4572000" cy="218521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Arial"/>
              </a:rPr>
              <a:t>Алимбаева Александра Тимуровна</a:t>
            </a:r>
          </a:p>
          <a:p>
            <a:pPr algn="ctr"/>
            <a:r>
              <a:rPr lang="ru-RU" sz="2000" dirty="0">
                <a:solidFill>
                  <a:srgbClr val="000000"/>
                </a:solidFill>
                <a:latin typeface="Arial"/>
              </a:rPr>
              <a:t>Руководитель </a:t>
            </a:r>
          </a:p>
          <a:p>
            <a:pPr algn="ctr"/>
            <a:r>
              <a:rPr lang="ru-RU" sz="1600" dirty="0">
                <a:solidFill>
                  <a:srgbClr val="000000"/>
                </a:solidFill>
                <a:latin typeface="Arial"/>
              </a:rPr>
              <a:t>Специалист по обеспечению и контролю выполненных  работ в соответствии с календарным планированием</a:t>
            </a:r>
          </a:p>
          <a:p>
            <a:pPr algn="ctr"/>
            <a:r>
              <a:rPr lang="ru-RU" sz="1600" b="1" dirty="0">
                <a:solidFill>
                  <a:srgbClr val="000000"/>
                </a:solidFill>
                <a:latin typeface="Arial"/>
              </a:rPr>
              <a:t>Имеющийся опыт:</a:t>
            </a:r>
            <a:r>
              <a:rPr lang="ru-RU" sz="1600" dirty="0">
                <a:solidFill>
                  <a:srgbClr val="000000"/>
                </a:solidFill>
                <a:latin typeface="Arial"/>
              </a:rPr>
              <a:t> создание идеи и организация проекта по созданию каракури-механизма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32275" y="4332829"/>
            <a:ext cx="4572000" cy="218521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Arial"/>
              </a:rPr>
              <a:t>Лукашевич Валерия Евгеньевна</a:t>
            </a:r>
          </a:p>
          <a:p>
            <a:pPr algn="ctr"/>
            <a:r>
              <a:rPr lang="ru-RU" sz="2000" dirty="0">
                <a:solidFill>
                  <a:srgbClr val="000000"/>
                </a:solidFill>
                <a:latin typeface="Arial"/>
              </a:rPr>
              <a:t>Аналитик  </a:t>
            </a:r>
          </a:p>
          <a:p>
            <a:pPr algn="ctr"/>
            <a:r>
              <a:rPr lang="ru-RU" sz="1600" dirty="0">
                <a:solidFill>
                  <a:srgbClr val="000000"/>
                </a:solidFill>
                <a:latin typeface="Arial"/>
              </a:rPr>
              <a:t>Специалист по обеспечению выхода продукта на рынок, анализ внутренних и внешних факторов проектов </a:t>
            </a:r>
          </a:p>
          <a:p>
            <a:pPr algn="ctr"/>
            <a:r>
              <a:rPr lang="ru-RU" sz="1600" b="1" dirty="0">
                <a:solidFill>
                  <a:srgbClr val="000000"/>
                </a:solidFill>
                <a:latin typeface="Arial"/>
              </a:rPr>
              <a:t>Имеющийся опыт</a:t>
            </a:r>
            <a:r>
              <a:rPr lang="ru-RU" sz="1600" dirty="0">
                <a:solidFill>
                  <a:srgbClr val="000000"/>
                </a:solidFill>
                <a:latin typeface="Arial"/>
              </a:rPr>
              <a:t>:</a:t>
            </a:r>
            <a:r>
              <a:rPr lang="ru-RU" sz="160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Arial"/>
                <a:ea typeface="+mn-lt"/>
                <a:cs typeface="+mn-lt"/>
              </a:rPr>
              <a:t>Опыт аналитика в проектной деятельности, базовые навыки работы в компасе</a:t>
            </a:r>
            <a:endParaRPr lang="ru-RU" sz="16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55E6DC4D-1CEE-3402-EDDA-E50C094FF40A}"/>
              </a:ext>
            </a:extLst>
          </p:cNvPr>
          <p:cNvSpPr txBox="1">
            <a:spLocks/>
          </p:cNvSpPr>
          <p:nvPr/>
        </p:nvSpPr>
        <p:spPr>
          <a:xfrm>
            <a:off x="4553838" y="314663"/>
            <a:ext cx="3756562" cy="5041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>
                <a:latin typeface="Arial"/>
              </a:rPr>
              <a:t>Команда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970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584" y="108192"/>
            <a:ext cx="2895600" cy="1325563"/>
          </a:xfrm>
        </p:spPr>
        <p:txBody>
          <a:bodyPr/>
          <a:lstStyle/>
          <a:p>
            <a:r>
              <a:rPr lang="ru-RU" altLang="ru-RU" b="1" kern="0" dirty="0">
                <a:solidFill>
                  <a:srgbClr val="FFFFFF"/>
                </a:solidFill>
                <a:latin typeface="Arial"/>
                <a:cs typeface="Arial"/>
              </a:rPr>
              <a:t>Контакты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4715" y="1719242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ru-RU" sz="2400" dirty="0">
                <a:solidFill>
                  <a:srgbClr val="FFFFFF"/>
                </a:solidFill>
                <a:latin typeface="Arial"/>
                <a:cs typeface="Arial"/>
              </a:rPr>
              <a:t>Руководитель: А.Т. Алимбаева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FFFF"/>
                </a:solidFill>
                <a:latin typeface="Arial"/>
                <a:cs typeface="Arial"/>
              </a:rPr>
              <a:t>Телефон : 89199563327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FFFF"/>
                </a:solidFill>
                <a:latin typeface="Arial"/>
                <a:cs typeface="Arial"/>
              </a:rPr>
              <a:t>Почта : alimbayeva05@bk.ru</a:t>
            </a:r>
          </a:p>
        </p:txBody>
      </p:sp>
      <p:pic>
        <p:nvPicPr>
          <p:cNvPr id="4" name="Рисунок 3" descr="Изображение выглядит как Человеческое лицо, текст, человек, Графи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8EFD44A3-A792-9EF5-C506-D5E94BC47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067" y="4116778"/>
            <a:ext cx="2125633" cy="248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767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Arial"/>
      </a:majorFont>
      <a:minorFont>
        <a:latin typeface="Tenorite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M67328976_win32_kb_V13" id="{F85C13B5-8B75-4CB8-BA5E-9CAC0747196D}" vid="{617487EE-AB70-4C55-8A81-E6744CC4A2C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168DCE-134F-4610-A6AA-88CEBE8D71D2}">
  <ds:schemaRefs>
    <ds:schemaRef ds:uri="71af3243-3dd4-4a8d-8c0d-dd76da1f02a5"/>
    <ds:schemaRef ds:uri="16c05727-aa75-4e4a-9b5f-8a80a1165891"/>
    <ds:schemaRef ds:uri="http://www.w3.org/XML/1998/namespace"/>
    <ds:schemaRef ds:uri="http://schemas.microsoft.com/sharepoint/v3"/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734</Words>
  <Application>Microsoft Office PowerPoint</Application>
  <PresentationFormat>Произвольный</PresentationFormat>
  <Paragraphs>163</Paragraphs>
  <Slides>11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Теплые асфальты</vt:lpstr>
      <vt:lpstr>ПРОБЛЕМА</vt:lpstr>
      <vt:lpstr>Целевая аудитория</vt:lpstr>
      <vt:lpstr>Преимущества</vt:lpstr>
      <vt:lpstr>Экономика проекта</vt:lpstr>
      <vt:lpstr>Расходы на обслуживание обычной остановки</vt:lpstr>
      <vt:lpstr>Основные конкуренты</vt:lpstr>
      <vt:lpstr>Бизнес-модель проекта</vt:lpstr>
      <vt:lpstr>Стратегия развития </vt:lpstr>
      <vt:lpstr>Команда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Теплые асфальты</dc:title>
  <dc:creator>Александра Алимбаева</dc:creator>
  <cp:lastModifiedBy>Александра Алимбаева</cp:lastModifiedBy>
  <cp:revision>794</cp:revision>
  <dcterms:created xsi:type="dcterms:W3CDTF">2024-12-02T20:58:24Z</dcterms:created>
  <dcterms:modified xsi:type="dcterms:W3CDTF">2024-12-13T18:37:47Z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