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9"/>
  </p:notesMasterIdLst>
  <p:sldIdLst>
    <p:sldId id="256" r:id="rId3"/>
    <p:sldId id="257" r:id="rId4"/>
    <p:sldId id="262" r:id="rId5"/>
    <p:sldId id="258" r:id="rId6"/>
    <p:sldId id="263" r:id="rId7"/>
    <p:sldId id="259" r:id="rId8"/>
  </p:sldIdLst>
  <p:sldSz cx="9144000" cy="5143500" type="screen16x9"/>
  <p:notesSz cx="6858000" cy="9144000"/>
  <p:embeddedFontLst>
    <p:embeddedFont>
      <p:font typeface="PT Sans" panose="020B0503020203020204" pitchFamily="34" charset="-52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7FFB84E-476E-43AA-BAC2-C14137169B63}">
  <a:tblStyle styleId="{47FFB84E-476E-43AA-BAC2-C14137169B6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D077A58-C6FA-4A8A-8D9D-FE6FA1B79EA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684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/>
            </a:br>
            <a:br>
              <a:rPr lang="ru"/>
            </a:br>
            <a:r>
              <a:rPr lang="ru"/>
              <a:t>На титульном слайде укажите: </a:t>
            </a:r>
            <a:br>
              <a:rPr lang="ru"/>
            </a:br>
            <a:r>
              <a:rPr lang="ru"/>
              <a:t>- название вашего проекта</a:t>
            </a:r>
            <a:br>
              <a:rPr lang="ru"/>
            </a:br>
            <a:r>
              <a:rPr lang="ru"/>
              <a:t>- ваш вуз</a:t>
            </a:r>
            <a:br>
              <a:rPr lang="ru"/>
            </a:br>
            <a:r>
              <a:rPr lang="ru"/>
              <a:t>- тип разработки (этот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самостоятельно)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0012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a61cf8b1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a61cf8b1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a61cf8b1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a61cf8b1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607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Помощь в уходе за лежачими больными</a:t>
            </a:r>
            <a:endParaRPr dirty="0"/>
          </a:p>
        </p:txBody>
      </p:sp>
      <p:sp>
        <p:nvSpPr>
          <p:cNvPr id="100" name="Google Shape;100;p25"/>
          <p:cNvSpPr txBox="1">
            <a:spLocks noGrp="1"/>
          </p:cNvSpPr>
          <p:nvPr>
            <p:ph type="subTitle" idx="1"/>
          </p:nvPr>
        </p:nvSpPr>
        <p:spPr>
          <a:xfrm>
            <a:off x="311700" y="4012150"/>
            <a:ext cx="3703200" cy="8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МГТУ</a:t>
            </a:r>
            <a:br>
              <a:rPr lang="ru" dirty="0"/>
            </a:br>
            <a:r>
              <a:rPr lang="ru" dirty="0"/>
              <a:t>инициативная </a:t>
            </a:r>
            <a:br>
              <a:rPr lang="ru" dirty="0"/>
            </a:br>
            <a:r>
              <a:rPr lang="ru" dirty="0"/>
              <a:t>разработка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/>
        </p:nvSpPr>
        <p:spPr>
          <a:xfrm>
            <a:off x="182625" y="347673"/>
            <a:ext cx="4634694" cy="615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000" b="1" dirty="0">
                <a:latin typeface="PT Sans"/>
                <a:ea typeface="PT Sans"/>
                <a:cs typeface="PT Sans"/>
                <a:sym typeface="PT Sans"/>
              </a:rPr>
              <a:t>Паспорт проекта </a:t>
            </a:r>
            <a:r>
              <a:rPr lang="ru" sz="2000" b="1" dirty="0">
                <a:latin typeface="PT Sans" panose="020B0503020203020204" pitchFamily="34" charset="-52"/>
                <a:ea typeface="PT Sans"/>
                <a:cs typeface="PT Sans"/>
                <a:sym typeface="PT Sans"/>
              </a:rPr>
              <a:t>«</a:t>
            </a:r>
            <a:r>
              <a:rPr lang="ru" sz="2000" b="1" dirty="0">
                <a:latin typeface="PT Sans" panose="020B0503020203020204" pitchFamily="34" charset="-52"/>
              </a:rPr>
              <a:t>Помощь в уходе за лежачими больными</a:t>
            </a:r>
            <a:r>
              <a:rPr lang="ru" sz="2000" b="1" dirty="0">
                <a:latin typeface="PT Sans" panose="020B0503020203020204" pitchFamily="34" charset="-52"/>
                <a:ea typeface="PT Sans"/>
                <a:cs typeface="PT Sans"/>
                <a:sym typeface="PT Sans"/>
              </a:rPr>
              <a:t>»</a:t>
            </a:r>
            <a:endParaRPr sz="2000" b="1" i="0" u="none" strike="noStrike" cap="none" dirty="0">
              <a:solidFill>
                <a:srgbClr val="000000"/>
              </a:solidFill>
              <a:latin typeface="PT Sans" panose="020B0503020203020204" pitchFamily="34" charset="-52"/>
              <a:ea typeface="PT Sans"/>
              <a:cs typeface="PT Sans"/>
              <a:sym typeface="PT Sans"/>
            </a:endParaRPr>
          </a:p>
        </p:txBody>
      </p:sp>
      <p:sp>
        <p:nvSpPr>
          <p:cNvPr id="108" name="Google Shape;108;p26"/>
          <p:cNvSpPr txBox="1"/>
          <p:nvPr/>
        </p:nvSpPr>
        <p:spPr>
          <a:xfrm>
            <a:off x="3158150" y="1427026"/>
            <a:ext cx="2459299" cy="216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Какое решение предлагаем</a:t>
            </a:r>
            <a:r>
              <a:rPr lang="ru-RU" sz="1000" b="1" dirty="0">
                <a:solidFill>
                  <a:srgbClr val="000000"/>
                </a:solidFill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i="1" dirty="0">
                <a:latin typeface="PT Sans" panose="020B0503020203020204" pitchFamily="34" charset="-52"/>
                <a:cs typeface="Courier New" panose="02070309020205020404" pitchFamily="49" charset="0"/>
              </a:rPr>
              <a:t>Для людей, столкнувшихся с уходом за лежачими больными, необходимо уметь оказывать качественную помощь. Наше приложение будет способствовать получению знаний по уходу за больными в домашних условиях. В отличие от сайтов и учебных материалов преимуществом нашего продукта является содержание структурированных и наглядных разделов, которые позволят быстро и доступно оказать качественную помощь больным в домашних условиях</a:t>
            </a:r>
            <a:r>
              <a:rPr lang="ru-RU" sz="1000" i="1" dirty="0">
                <a:latin typeface="PT Sans" panose="020B0503020203020204" pitchFamily="34" charset="-52"/>
              </a:rPr>
              <a:t>.</a:t>
            </a:r>
            <a:endParaRPr lang="ru-RU" sz="1000" i="1" dirty="0">
              <a:solidFill>
                <a:srgbClr val="000000"/>
              </a:solidFill>
              <a:latin typeface="PT Sans" panose="020B0503020203020204" pitchFamily="34" charset="-52"/>
            </a:endParaRPr>
          </a:p>
        </p:txBody>
      </p:sp>
      <p:cxnSp>
        <p:nvCxnSpPr>
          <p:cNvPr id="109" name="Google Shape;109;p26"/>
          <p:cNvCxnSpPr/>
          <p:nvPr/>
        </p:nvCxnSpPr>
        <p:spPr>
          <a:xfrm>
            <a:off x="5617449" y="0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graphicFrame>
        <p:nvGraphicFramePr>
          <p:cNvPr id="110" name="Google Shape;110;p26"/>
          <p:cNvGraphicFramePr/>
          <p:nvPr>
            <p:extLst>
              <p:ext uri="{D42A27DB-BD31-4B8C-83A1-F6EECF244321}">
                <p14:modId xmlns:p14="http://schemas.microsoft.com/office/powerpoint/2010/main" val="3671095702"/>
              </p:ext>
            </p:extLst>
          </p:nvPr>
        </p:nvGraphicFramePr>
        <p:xfrm>
          <a:off x="5884200" y="785535"/>
          <a:ext cx="3190293" cy="3468750"/>
        </p:xfrm>
        <a:graphic>
          <a:graphicData uri="http://schemas.openxmlformats.org/drawingml/2006/table">
            <a:tbl>
              <a:tblPr>
                <a:noFill/>
                <a:tableStyleId>{47FFB84E-476E-43AA-BAC2-C14137169B63}</a:tableStyleId>
              </a:tblPr>
              <a:tblGrid>
                <a:gridCol w="1383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7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1000" b="1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sz="10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99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Больной</a:t>
                      </a:r>
                      <a:endParaRPr sz="1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Квалифицированный уход</a:t>
                      </a:r>
                      <a:endParaRPr sz="1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5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Родственник или человек, ухаживающий за больным</a:t>
                      </a:r>
                      <a:endParaRPr sz="1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Необходимые знания</a:t>
                      </a:r>
                      <a:endParaRPr sz="1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814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ЛПУ</a:t>
                      </a:r>
                      <a:endParaRPr sz="1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Будут уверены, что лежачий больной получит нужный уход и не потребуется дополнительной врачебной помощи.</a:t>
                      </a:r>
                      <a:endParaRPr sz="1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1" name="Google Shape;111;p26"/>
          <p:cNvSpPr txBox="1"/>
          <p:nvPr/>
        </p:nvSpPr>
        <p:spPr>
          <a:xfrm>
            <a:off x="390525" y="4260436"/>
            <a:ext cx="4491407" cy="615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Цель</a:t>
            </a:r>
          </a:p>
          <a:p>
            <a:r>
              <a:rPr lang="ru-RU" sz="900" i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Разработка модели приложения по оказанию помощи в уходе за лежачими больными.</a:t>
            </a:r>
            <a:endParaRPr lang="ru-RU" sz="1000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5" name="Google Shape;115;p26"/>
          <p:cNvSpPr txBox="1"/>
          <p:nvPr/>
        </p:nvSpPr>
        <p:spPr>
          <a:xfrm>
            <a:off x="5702870" y="146386"/>
            <a:ext cx="3190293" cy="402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latin typeface="PT Sans"/>
                <a:ea typeface="PT Sans"/>
                <a:cs typeface="PT Sans"/>
                <a:sym typeface="PT Sans"/>
              </a:rPr>
              <a:t>Перечислите стороны, вовлеченные в ваш проект</a:t>
            </a:r>
            <a:br>
              <a:rPr lang="ru" sz="1000" b="1" dirty="0">
                <a:latin typeface="PT Sans"/>
                <a:ea typeface="PT Sans"/>
                <a:cs typeface="PT Sans"/>
                <a:sym typeface="PT Sans"/>
              </a:rPr>
            </a:br>
            <a:r>
              <a:rPr lang="ru" sz="1000" b="1" dirty="0">
                <a:latin typeface="PT Sans"/>
                <a:ea typeface="PT Sans"/>
                <a:cs typeface="PT Sans"/>
                <a:sym typeface="PT Sans"/>
              </a:rPr>
              <a:t>(стейкхолдеров проекта):</a:t>
            </a:r>
            <a:endParaRPr sz="1000" i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" name="Google Shape;55;p13">
            <a:extLst>
              <a:ext uri="{FF2B5EF4-FFF2-40B4-BE49-F238E27FC236}">
                <a16:creationId xmlns:a16="http://schemas.microsoft.com/office/drawing/2014/main" id="{EF356667-535A-40A8-9A53-48D952B5ADC7}"/>
              </a:ext>
            </a:extLst>
          </p:cNvPr>
          <p:cNvSpPr txBox="1"/>
          <p:nvPr/>
        </p:nvSpPr>
        <p:spPr>
          <a:xfrm>
            <a:off x="354957" y="1427024"/>
            <a:ext cx="2459296" cy="276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Какую п</a:t>
            </a:r>
            <a:r>
              <a:rPr lang="ru-RU" sz="1000" b="1" dirty="0">
                <a:solidFill>
                  <a:srgbClr val="000000"/>
                </a:solidFill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роблем</a:t>
            </a:r>
            <a:r>
              <a:rPr lang="ru-RU" sz="1000" b="1" dirty="0"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у решаем</a:t>
            </a:r>
            <a:r>
              <a:rPr lang="ru-RU" sz="1000" b="1" dirty="0">
                <a:solidFill>
                  <a:srgbClr val="000000"/>
                </a:solidFill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i="1" dirty="0">
                <a:latin typeface="PT Sans" panose="020B0503020203020204" pitchFamily="34" charset="-52"/>
                <a:cs typeface="Courier New" panose="02070309020205020404" pitchFamily="49" charset="0"/>
              </a:rPr>
              <a:t>Лежачим больным крайне необходим квалифицированный уход с целью обеспечения жизнедеятельности. Люди, оказывающие уход за такими больными, как правило сталкиваются с недостатком знаний. А тематические сайты и учебный материал имеют ряд существенных недостатков. К ним относятся: 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000" i="1" dirty="0">
                <a:latin typeface="PT Sans" panose="020B0503020203020204" pitchFamily="34" charset="-52"/>
                <a:cs typeface="Courier New" panose="02070309020205020404" pitchFamily="49" charset="0"/>
              </a:rPr>
              <a:t>Отсутствие систематизации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ru-RU" sz="1000" i="1" dirty="0">
                <a:latin typeface="PT Sans" panose="020B0503020203020204" pitchFamily="34" charset="-52"/>
                <a:cs typeface="Courier New" panose="02070309020205020404" pitchFamily="49" charset="0"/>
              </a:rPr>
              <a:t>2. Отсутствие наглядности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ru-RU" sz="1000" i="1" dirty="0">
                <a:latin typeface="PT Sans" panose="020B0503020203020204" pitchFamily="34" charset="-52"/>
                <a:cs typeface="Courier New" panose="02070309020205020404" pitchFamily="49" charset="0"/>
              </a:rPr>
              <a:t>3. Ориентированность на специалистов.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ru-RU" sz="1000" i="1" dirty="0">
                <a:latin typeface="PT Sans" panose="020B0503020203020204" pitchFamily="34" charset="-52"/>
                <a:cs typeface="Courier New" panose="02070309020205020404" pitchFamily="49" charset="0"/>
              </a:rPr>
              <a:t>ЛПУ ограничены в длительности стационарного лечения, что приводит к необходимости ухаживать за больными в домашних условиях.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CF01664-9ED9-4928-BEE7-9656B8BD3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" y="1239167"/>
            <a:ext cx="239424" cy="23942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2783EEA-0C89-43BB-8689-471571079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3720" y="1239166"/>
            <a:ext cx="239425" cy="2394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/>
        </p:nvSpPr>
        <p:spPr>
          <a:xfrm>
            <a:off x="182625" y="347673"/>
            <a:ext cx="4634694" cy="615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000" b="1" dirty="0">
                <a:latin typeface="PT Sans"/>
                <a:ea typeface="PT Sans"/>
                <a:cs typeface="PT Sans"/>
                <a:sym typeface="PT Sans"/>
              </a:rPr>
              <a:t>Паспорт проекта </a:t>
            </a:r>
            <a:r>
              <a:rPr lang="ru" sz="2000" b="1" dirty="0">
                <a:latin typeface="PT Sans" panose="020B0503020203020204" pitchFamily="34" charset="-52"/>
                <a:ea typeface="PT Sans"/>
                <a:cs typeface="PT Sans"/>
                <a:sym typeface="PT Sans"/>
              </a:rPr>
              <a:t>«</a:t>
            </a:r>
            <a:r>
              <a:rPr lang="ru" sz="2000" b="1" dirty="0">
                <a:latin typeface="PT Sans" panose="020B0503020203020204" pitchFamily="34" charset="-52"/>
              </a:rPr>
              <a:t>Помощь в уходе за лежачими больными</a:t>
            </a:r>
            <a:r>
              <a:rPr lang="ru" sz="2000" b="1" dirty="0">
                <a:latin typeface="PT Sans" panose="020B0503020203020204" pitchFamily="34" charset="-52"/>
                <a:ea typeface="PT Sans"/>
                <a:cs typeface="PT Sans"/>
                <a:sym typeface="PT Sans"/>
              </a:rPr>
              <a:t>»</a:t>
            </a:r>
            <a:endParaRPr sz="2000" b="1" i="0" u="none" strike="noStrike" cap="none" dirty="0">
              <a:solidFill>
                <a:srgbClr val="000000"/>
              </a:solidFill>
              <a:latin typeface="PT Sans" panose="020B0503020203020204" pitchFamily="34" charset="-52"/>
              <a:ea typeface="PT Sans"/>
              <a:cs typeface="PT Sans"/>
              <a:sym typeface="PT Sans"/>
            </a:endParaRPr>
          </a:p>
        </p:txBody>
      </p:sp>
      <p:sp>
        <p:nvSpPr>
          <p:cNvPr id="108" name="Google Shape;108;p26"/>
          <p:cNvSpPr txBox="1"/>
          <p:nvPr/>
        </p:nvSpPr>
        <p:spPr>
          <a:xfrm>
            <a:off x="3158150" y="1427026"/>
            <a:ext cx="2459299" cy="216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Какое решение предлагаем</a:t>
            </a:r>
            <a:r>
              <a:rPr lang="ru-RU" sz="1000" b="1" dirty="0">
                <a:solidFill>
                  <a:srgbClr val="000000"/>
                </a:solidFill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i="1" dirty="0">
                <a:latin typeface="PT Sans" panose="020B0503020203020204" pitchFamily="34" charset="-52"/>
                <a:cs typeface="Courier New" panose="02070309020205020404" pitchFamily="49" charset="0"/>
              </a:rPr>
              <a:t>Для людей, столкнувшихся с уходом за лежачими больными, необходимо уметь оказывать качественную помощь. Наше приложение будет способствовать получению знаний по уходу за больными в домашних условиях. В отличие от сайтов и учебных материалов преимуществом нашего продукта является содержание структурированных и наглядных разделов, которые позволят быстро и доступно оказать качественную помощь больным в домашних условиях</a:t>
            </a:r>
            <a:r>
              <a:rPr lang="ru-RU" sz="1000" i="1" dirty="0">
                <a:latin typeface="PT Sans" panose="020B0503020203020204" pitchFamily="34" charset="-52"/>
              </a:rPr>
              <a:t>.</a:t>
            </a:r>
            <a:endParaRPr lang="ru-RU" sz="1000" i="1" dirty="0">
              <a:solidFill>
                <a:srgbClr val="000000"/>
              </a:solidFill>
              <a:latin typeface="PT Sans" panose="020B0503020203020204" pitchFamily="34" charset="-52"/>
            </a:endParaRPr>
          </a:p>
        </p:txBody>
      </p:sp>
      <p:cxnSp>
        <p:nvCxnSpPr>
          <p:cNvPr id="109" name="Google Shape;109;p26"/>
          <p:cNvCxnSpPr/>
          <p:nvPr/>
        </p:nvCxnSpPr>
        <p:spPr>
          <a:xfrm>
            <a:off x="5617449" y="0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11" name="Google Shape;111;p26"/>
          <p:cNvSpPr txBox="1"/>
          <p:nvPr/>
        </p:nvSpPr>
        <p:spPr>
          <a:xfrm>
            <a:off x="390525" y="4260436"/>
            <a:ext cx="4491407" cy="615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Цель</a:t>
            </a:r>
          </a:p>
          <a:p>
            <a:r>
              <a:rPr lang="ru-RU" sz="900" i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Разработка модели приложения по оказанию помощи в уходе за лежачими больными.</a:t>
            </a:r>
            <a:endParaRPr lang="ru-RU" sz="1000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" name="Google Shape;55;p13">
            <a:extLst>
              <a:ext uri="{FF2B5EF4-FFF2-40B4-BE49-F238E27FC236}">
                <a16:creationId xmlns:a16="http://schemas.microsoft.com/office/drawing/2014/main" id="{EF356667-535A-40A8-9A53-48D952B5ADC7}"/>
              </a:ext>
            </a:extLst>
          </p:cNvPr>
          <p:cNvSpPr txBox="1"/>
          <p:nvPr/>
        </p:nvSpPr>
        <p:spPr>
          <a:xfrm>
            <a:off x="354957" y="1427024"/>
            <a:ext cx="2459296" cy="276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Какую п</a:t>
            </a:r>
            <a:r>
              <a:rPr lang="ru-RU" sz="1000" b="1" dirty="0">
                <a:solidFill>
                  <a:srgbClr val="000000"/>
                </a:solidFill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роблем</a:t>
            </a:r>
            <a:r>
              <a:rPr lang="ru-RU" sz="1000" b="1" dirty="0"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у решаем</a:t>
            </a:r>
            <a:r>
              <a:rPr lang="ru-RU" sz="1000" b="1" dirty="0">
                <a:solidFill>
                  <a:srgbClr val="000000"/>
                </a:solidFill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i="1" dirty="0">
                <a:latin typeface="PT Sans" panose="020B0503020203020204" pitchFamily="34" charset="-52"/>
                <a:cs typeface="Courier New" panose="02070309020205020404" pitchFamily="49" charset="0"/>
              </a:rPr>
              <a:t>Лежачим больным крайне необходим квалифицированный уход с целью обеспечения жизнедеятельности. Люди, оказывающие уход за такими больными, как правило сталкиваются с недостатком знаний. А тематические сайты и учебный материал имеют ряд существенных недостатков. К ним относятся: 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000" i="1" dirty="0">
                <a:latin typeface="PT Sans" panose="020B0503020203020204" pitchFamily="34" charset="-52"/>
                <a:cs typeface="Courier New" panose="02070309020205020404" pitchFamily="49" charset="0"/>
              </a:rPr>
              <a:t>Отсутствие систематизации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ru-RU" sz="1000" i="1" dirty="0">
                <a:latin typeface="PT Sans" panose="020B0503020203020204" pitchFamily="34" charset="-52"/>
                <a:cs typeface="Courier New" panose="02070309020205020404" pitchFamily="49" charset="0"/>
              </a:rPr>
              <a:t>2. Отсутствие наглядности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ru-RU" sz="1000" i="1" dirty="0">
                <a:latin typeface="PT Sans" panose="020B0503020203020204" pitchFamily="34" charset="-52"/>
                <a:cs typeface="Courier New" panose="02070309020205020404" pitchFamily="49" charset="0"/>
              </a:rPr>
              <a:t>3. Ориентированность на специалистов.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ru-RU" sz="1000" i="1" dirty="0">
                <a:latin typeface="PT Sans" panose="020B0503020203020204" pitchFamily="34" charset="-52"/>
                <a:cs typeface="Courier New" panose="02070309020205020404" pitchFamily="49" charset="0"/>
              </a:rPr>
              <a:t>ЛПУ ограничены в длительности стационарного лечения, что приводит к необходимости ухаживать за больными в домашних условиях.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CF01664-9ED9-4928-BEE7-9656B8BD3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" y="1239167"/>
            <a:ext cx="239424" cy="23942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2783EEA-0C89-43BB-8689-471571079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3720" y="1239166"/>
            <a:ext cx="239425" cy="239425"/>
          </a:xfrm>
          <a:prstGeom prst="rect">
            <a:avLst/>
          </a:prstGeom>
        </p:spPr>
      </p:pic>
      <p:sp>
        <p:nvSpPr>
          <p:cNvPr id="11" name="Google Shape;114;p26">
            <a:extLst>
              <a:ext uri="{FF2B5EF4-FFF2-40B4-BE49-F238E27FC236}">
                <a16:creationId xmlns:a16="http://schemas.microsoft.com/office/drawing/2014/main" id="{7216F358-24CD-45A0-B69F-31D8CA66266D}"/>
              </a:ext>
            </a:extLst>
          </p:cNvPr>
          <p:cNvSpPr txBox="1"/>
          <p:nvPr/>
        </p:nvSpPr>
        <p:spPr>
          <a:xfrm>
            <a:off x="5811865" y="268201"/>
            <a:ext cx="3400895" cy="443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latin typeface="PT Sans"/>
                <a:ea typeface="PT Sans"/>
                <a:cs typeface="PT Sans"/>
                <a:sym typeface="PT Sans"/>
              </a:rPr>
              <a:t>Команда проекта: </a:t>
            </a:r>
            <a:endParaRPr sz="1000" b="1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00" b="1" dirty="0">
              <a:latin typeface="PT Sans"/>
              <a:ea typeface="PT Sans"/>
              <a:cs typeface="PT Sans"/>
              <a:sym typeface="PT Sans"/>
            </a:endParaRPr>
          </a:p>
          <a:p>
            <a:pPr marL="171450">
              <a:buClr>
                <a:schemeClr val="dk2"/>
              </a:buClr>
              <a:buSzPts val="900"/>
            </a:pPr>
            <a:r>
              <a:rPr lang="ru-RU" sz="1000" b="1" dirty="0" err="1">
                <a:solidFill>
                  <a:schemeClr val="tx1"/>
                </a:solidFill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Тертычная</a:t>
            </a:r>
            <a:r>
              <a:rPr lang="ru-RU" sz="1000" b="1" dirty="0">
                <a:solidFill>
                  <a:schemeClr val="tx1"/>
                </a:solidFill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 Милана- капитан команды.</a:t>
            </a:r>
          </a:p>
          <a:p>
            <a:pPr marL="171450">
              <a:buClr>
                <a:schemeClr val="dk2"/>
              </a:buClr>
              <a:buSzPts val="900"/>
            </a:pPr>
            <a:endParaRPr lang="ru-RU" sz="1000" b="1" dirty="0">
              <a:solidFill>
                <a:schemeClr val="tx1"/>
              </a:solidFill>
              <a:latin typeface="PT Sans" panose="020B0503020203020204" pitchFamily="34" charset="-52"/>
              <a:ea typeface="PT Sans"/>
              <a:cs typeface="Courier New" panose="02070309020205020404" pitchFamily="49" charset="0"/>
              <a:sym typeface="PT Sans"/>
            </a:endParaRPr>
          </a:p>
          <a:p>
            <a:pPr marL="171450">
              <a:buClr>
                <a:schemeClr val="dk2"/>
              </a:buClr>
              <a:buSzPts val="900"/>
            </a:pPr>
            <a:r>
              <a:rPr lang="ru-RU" sz="1000" b="1" dirty="0" err="1">
                <a:solidFill>
                  <a:schemeClr val="tx1"/>
                </a:solidFill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Ахиджак</a:t>
            </a:r>
            <a:r>
              <a:rPr lang="ru-RU" sz="1000" b="1" dirty="0">
                <a:solidFill>
                  <a:schemeClr val="tx1"/>
                </a:solidFill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 </a:t>
            </a:r>
            <a:r>
              <a:rPr lang="ru-RU" sz="1000" b="1" dirty="0" err="1">
                <a:solidFill>
                  <a:schemeClr val="tx1"/>
                </a:solidFill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Шабан</a:t>
            </a:r>
            <a:r>
              <a:rPr lang="ru-RU" sz="1000" b="1" dirty="0">
                <a:solidFill>
                  <a:schemeClr val="tx1"/>
                </a:solidFill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 – слайд-</a:t>
            </a:r>
            <a:r>
              <a:rPr lang="ru-RU" sz="1000" b="1" dirty="0" err="1">
                <a:solidFill>
                  <a:schemeClr val="tx1"/>
                </a:solidFill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мейкер</a:t>
            </a:r>
            <a:r>
              <a:rPr lang="ru-RU" sz="1000" b="1" dirty="0">
                <a:solidFill>
                  <a:schemeClr val="tx1"/>
                </a:solidFill>
                <a:latin typeface="PT Sans" panose="020B0503020203020204" pitchFamily="34" charset="-52"/>
                <a:ea typeface="PT Sans"/>
                <a:cs typeface="Courier New" panose="02070309020205020404" pitchFamily="49" charset="0"/>
                <a:sym typeface="PT Sans"/>
              </a:rPr>
              <a:t>, человек, который разбирается в компьютерах.</a:t>
            </a:r>
          </a:p>
          <a:p>
            <a:pPr marL="171450">
              <a:buClr>
                <a:schemeClr val="dk2"/>
              </a:buClr>
              <a:buSzPts val="900"/>
            </a:pPr>
            <a:endParaRPr lang="ru-RU" sz="1000" b="1" dirty="0">
              <a:solidFill>
                <a:schemeClr val="tx1"/>
              </a:solidFill>
              <a:latin typeface="PT Sans" panose="020B0503020203020204" pitchFamily="34" charset="-52"/>
              <a:ea typeface="PT Sans"/>
              <a:cs typeface="Courier New" panose="02070309020205020404" pitchFamily="49" charset="0"/>
              <a:sym typeface="PT Sans"/>
            </a:endParaRPr>
          </a:p>
          <a:p>
            <a:pPr marL="171450">
              <a:buClr>
                <a:schemeClr val="dk2"/>
              </a:buClr>
              <a:buSzPts val="900"/>
            </a:pPr>
            <a:r>
              <a:rPr lang="ru-RU" sz="1000" b="1" i="0" u="none" strike="noStrike" cap="none" dirty="0" err="1">
                <a:solidFill>
                  <a:schemeClr val="tx1"/>
                </a:solidFill>
                <a:effectLst/>
                <a:latin typeface="PT Sans" panose="020B0503020203020204" pitchFamily="34" charset="-52"/>
                <a:sym typeface="Arial"/>
              </a:rPr>
              <a:t>Пчентлешева</a:t>
            </a:r>
            <a:r>
              <a:rPr lang="ru-RU" sz="1000" b="1" i="0" u="none" strike="noStrike" cap="none" dirty="0">
                <a:solidFill>
                  <a:schemeClr val="tx1"/>
                </a:solidFill>
                <a:effectLst/>
                <a:latin typeface="PT Sans" panose="020B0503020203020204" pitchFamily="34" charset="-52"/>
                <a:sym typeface="Arial"/>
              </a:rPr>
              <a:t> Тамила- </a:t>
            </a:r>
            <a:r>
              <a:rPr lang="ru-RU" sz="1000" b="1" dirty="0">
                <a:solidFill>
                  <a:schemeClr val="tx1"/>
                </a:solidFill>
                <a:latin typeface="PT Sans" panose="020B0503020203020204" pitchFamily="34" charset="-52"/>
              </a:rPr>
              <a:t>генератор идей, аналитик.</a:t>
            </a:r>
          </a:p>
          <a:p>
            <a:pPr marL="171450">
              <a:buClr>
                <a:schemeClr val="dk2"/>
              </a:buClr>
              <a:buSzPts val="900"/>
            </a:pPr>
            <a:endParaRPr lang="ru-RU" sz="1000" b="1" i="0" u="none" strike="noStrike" cap="none" dirty="0">
              <a:solidFill>
                <a:schemeClr val="tx1"/>
              </a:solidFill>
              <a:effectLst/>
              <a:latin typeface="PT Sans" panose="020B0503020203020204" pitchFamily="34" charset="-52"/>
              <a:sym typeface="Arial"/>
            </a:endParaRPr>
          </a:p>
          <a:p>
            <a:pPr marL="171450">
              <a:buClr>
                <a:schemeClr val="dk2"/>
              </a:buClr>
              <a:buSzPts val="900"/>
            </a:pPr>
            <a:r>
              <a:rPr lang="ru-RU" sz="1000" b="1" dirty="0">
                <a:solidFill>
                  <a:schemeClr val="tx1"/>
                </a:solidFill>
                <a:latin typeface="PT Sans" panose="020B0503020203020204" pitchFamily="34" charset="-52"/>
              </a:rPr>
              <a:t>Хасанов Султан- генератор идей, энтузиаст.</a:t>
            </a:r>
          </a:p>
          <a:p>
            <a:pPr marL="171450">
              <a:buClr>
                <a:schemeClr val="dk2"/>
              </a:buClr>
              <a:buSzPts val="900"/>
            </a:pPr>
            <a:endParaRPr lang="ru-RU" sz="1000" b="1" dirty="0">
              <a:solidFill>
                <a:schemeClr val="tx1"/>
              </a:solidFill>
              <a:latin typeface="PT Sans" panose="020B0503020203020204" pitchFamily="34" charset="-52"/>
            </a:endParaRPr>
          </a:p>
          <a:p>
            <a:pPr marL="171450">
              <a:buClr>
                <a:schemeClr val="dk2"/>
              </a:buClr>
              <a:buSzPts val="900"/>
            </a:pPr>
            <a:r>
              <a:rPr lang="ru-RU" sz="1000" b="1" i="0" u="none" strike="noStrike" cap="none" dirty="0" err="1">
                <a:solidFill>
                  <a:schemeClr val="tx1"/>
                </a:solidFill>
                <a:effectLst/>
                <a:latin typeface="PT Sans" panose="020B0503020203020204" pitchFamily="34" charset="-52"/>
                <a:sym typeface="Arial"/>
              </a:rPr>
              <a:t>Борсов</a:t>
            </a:r>
            <a:r>
              <a:rPr lang="ru-RU" sz="1000" b="1" i="0" u="none" strike="noStrike" cap="none" dirty="0">
                <a:solidFill>
                  <a:schemeClr val="tx1"/>
                </a:solidFill>
                <a:effectLst/>
                <a:latin typeface="PT Sans" panose="020B0503020203020204" pitchFamily="34" charset="-52"/>
                <a:sym typeface="Arial"/>
              </a:rPr>
              <a:t> Каплан- </a:t>
            </a:r>
            <a:r>
              <a:rPr lang="ru-RU" sz="1000" b="1" dirty="0">
                <a:solidFill>
                  <a:schemeClr val="tx1"/>
                </a:solidFill>
                <a:latin typeface="PT Sans" panose="020B0503020203020204" pitchFamily="34" charset="-52"/>
              </a:rPr>
              <a:t>энтузиаст, генератор идей.</a:t>
            </a:r>
          </a:p>
          <a:p>
            <a:pPr marL="171450">
              <a:buClr>
                <a:schemeClr val="dk2"/>
              </a:buClr>
              <a:buSzPts val="900"/>
            </a:pPr>
            <a:endParaRPr lang="ru-RU" sz="1000" b="1" i="0" u="none" strike="noStrike" cap="none" dirty="0">
              <a:solidFill>
                <a:schemeClr val="tx1"/>
              </a:solidFill>
              <a:effectLst/>
              <a:latin typeface="PT Sans" panose="020B0503020203020204" pitchFamily="34" charset="-52"/>
              <a:sym typeface="PT Sans"/>
            </a:endParaRPr>
          </a:p>
          <a:p>
            <a:pPr marL="171450">
              <a:buClr>
                <a:schemeClr val="dk2"/>
              </a:buClr>
              <a:buSzPts val="900"/>
            </a:pPr>
            <a:r>
              <a:rPr lang="ru-RU" sz="1000" b="1" i="0" u="none" strike="noStrike" cap="none" dirty="0">
                <a:solidFill>
                  <a:schemeClr val="tx1"/>
                </a:solidFill>
                <a:effectLst/>
                <a:latin typeface="PT Sans" panose="020B0503020203020204" pitchFamily="34" charset="-52"/>
                <a:sym typeface="Arial"/>
              </a:rPr>
              <a:t>Морозов Алексей-исследователь.</a:t>
            </a:r>
          </a:p>
          <a:p>
            <a:pPr marL="171450">
              <a:buClr>
                <a:schemeClr val="dk2"/>
              </a:buClr>
              <a:buSzPts val="900"/>
            </a:pPr>
            <a:endParaRPr lang="ru-RU" sz="1000" b="1" dirty="0">
              <a:solidFill>
                <a:schemeClr val="tx1"/>
              </a:solidFill>
              <a:latin typeface="PT Sans" panose="020B0503020203020204" pitchFamily="34" charset="-52"/>
              <a:ea typeface="PT Sans"/>
              <a:cs typeface="Courier New" panose="02070309020205020404" pitchFamily="49" charset="0"/>
            </a:endParaRPr>
          </a:p>
          <a:p>
            <a:pPr marL="171450">
              <a:buClr>
                <a:schemeClr val="dk2"/>
              </a:buClr>
              <a:buSzPts val="900"/>
            </a:pPr>
            <a:endParaRPr lang="ru-RU" sz="1000" b="1" dirty="0">
              <a:solidFill>
                <a:schemeClr val="tx1"/>
              </a:solidFill>
              <a:latin typeface="PT Sans"/>
              <a:ea typeface="PT Sans"/>
              <a:cs typeface="Courier New" panose="02070309020205020404" pitchFamily="49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latin typeface="PT Sans"/>
                <a:ea typeface="PT Sans"/>
                <a:cs typeface="PT Sans"/>
                <a:sym typeface="PT Sans"/>
              </a:rPr>
              <a:t>Какие компетенции вашей команды помогут вам достигнуть цели?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latin typeface="PT Sans"/>
                <a:ea typeface="PT Sans"/>
                <a:cs typeface="PT Sans"/>
                <a:sym typeface="PT Sans"/>
              </a:rPr>
              <a:t>Профессиональные компетенции ПК - 15.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latin typeface="PT Sans"/>
                <a:ea typeface="PT Sans"/>
                <a:cs typeface="PT Sans"/>
                <a:sym typeface="PT Sans"/>
              </a:rPr>
              <a:t>-готовность к обучению пациентов и их родственников основным гигиеническим мероприятиям оздоровительного характера, навыкам самоконтроля основных физиологических показателей, способствующим сохранению и укреплению здоровья, профилактике заболеваний</a:t>
            </a:r>
            <a:endParaRPr sz="1000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latin typeface="PT Sans"/>
                <a:ea typeface="PT Sans"/>
                <a:cs typeface="PT Sans"/>
                <a:sym typeface="PT Sans"/>
              </a:rPr>
              <a:t>Чему нужно научиться, чтобы достичь цели проекта?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latin typeface="PT Sans"/>
                <a:ea typeface="PT Sans"/>
                <a:cs typeface="PT Sans"/>
                <a:sym typeface="PT Sans"/>
              </a:rPr>
              <a:t>Нам нужно научиться коммуникации, менеджменту, насмотренности и работе в команде.</a:t>
            </a:r>
          </a:p>
          <a:p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 Какие компетенции нужно привлечь со стороны?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latin typeface="PT Sans"/>
                <a:ea typeface="PT Sans"/>
                <a:cs typeface="PT Sans"/>
                <a:sym typeface="PT Sans"/>
              </a:rPr>
              <a:t>IT-</a:t>
            </a:r>
            <a:r>
              <a:rPr lang="ru-RU" sz="900" dirty="0">
                <a:latin typeface="PT Sans"/>
                <a:ea typeface="PT Sans"/>
                <a:cs typeface="PT Sans"/>
                <a:sym typeface="PT Sans"/>
              </a:rPr>
              <a:t>специалиста, консультация с врачами-специалистами.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900" b="1" dirty="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 dirty="0"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D37F915-2754-491A-A6F8-9082B2D18A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8077" y="164325"/>
            <a:ext cx="636148" cy="63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526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 txBox="1">
            <a:spLocks noGrp="1"/>
          </p:cNvSpPr>
          <p:nvPr>
            <p:ph type="title"/>
          </p:nvPr>
        </p:nvSpPr>
        <p:spPr>
          <a:xfrm>
            <a:off x="311700" y="21301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PT Sans" panose="020B0503020203020204" pitchFamily="34" charset="-52"/>
              </a:rPr>
              <a:t>Аналоги вашего решения: </a:t>
            </a:r>
            <a:endParaRPr dirty="0">
              <a:latin typeface="PT Sans" panose="020B0503020203020204" pitchFamily="34" charset="-52"/>
            </a:endParaRPr>
          </a:p>
        </p:txBody>
      </p:sp>
      <p:graphicFrame>
        <p:nvGraphicFramePr>
          <p:cNvPr id="11" name="Google Shape;122;p27">
            <a:extLst>
              <a:ext uri="{FF2B5EF4-FFF2-40B4-BE49-F238E27FC236}">
                <a16:creationId xmlns:a16="http://schemas.microsoft.com/office/drawing/2014/main" id="{F3E3844A-D54F-414F-B63F-25EDD57D65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0708120"/>
              </p:ext>
            </p:extLst>
          </p:nvPr>
        </p:nvGraphicFramePr>
        <p:xfrm>
          <a:off x="570450" y="957350"/>
          <a:ext cx="8003100" cy="371284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7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9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4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93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latin typeface="PT Sans" panose="020B0503020203020204" pitchFamily="34" charset="-52"/>
                        </a:rPr>
                        <a:t>Название</a:t>
                      </a:r>
                      <a:endParaRPr sz="1000" b="1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latin typeface="PT Sans" panose="020B0503020203020204" pitchFamily="34" charset="-52"/>
                        </a:rPr>
                        <a:t>Ссылка</a:t>
                      </a:r>
                      <a:endParaRPr sz="900" b="1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latin typeface="PT Sans" panose="020B0503020203020204" pitchFamily="34" charset="-52"/>
                        </a:rPr>
                        <a:t>Преимущества</a:t>
                      </a:r>
                      <a:endParaRPr sz="900" b="1" dirty="0">
                        <a:latin typeface="PT Sans" panose="020B0503020203020204" pitchFamily="34" charset="-52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dirty="0">
                          <a:latin typeface="PT Sans" panose="020B0503020203020204" pitchFamily="34" charset="-52"/>
                        </a:rPr>
                        <a:t>(с точки зрения пользователя)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latin typeface="PT Sans" panose="020B0503020203020204" pitchFamily="34" charset="-52"/>
                        </a:rPr>
                        <a:t>Недостатки</a:t>
                      </a:r>
                      <a:endParaRPr sz="900" b="1" dirty="0">
                        <a:latin typeface="PT Sans" panose="020B0503020203020204" pitchFamily="34" charset="-52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dirty="0">
                          <a:latin typeface="PT Sans" panose="020B0503020203020204" pitchFamily="34" charset="-52"/>
                        </a:rPr>
                        <a:t>(с точки зрения пользователя)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 panose="020B0503020203020204" pitchFamily="34" charset="-52"/>
                        </a:rPr>
                        <a:t>Отличия</a:t>
                      </a:r>
                      <a:endParaRPr sz="900" b="1">
                        <a:latin typeface="PT Sans" panose="020B0503020203020204" pitchFamily="34" charset="-52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 panose="020B0503020203020204" pitchFamily="34" charset="-52"/>
                        </a:rPr>
                        <a:t>(от вашего решения)</a:t>
                      </a:r>
                      <a:endParaRPr sz="90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  <a:ea typeface="+mn-ea"/>
                          <a:cs typeface="+mn-cs"/>
                          <a:sym typeface="Arial"/>
                        </a:rPr>
                        <a:t>1)Елена Храмова - Полный справочник по уходу за больными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  <a:ea typeface="+mn-ea"/>
                          <a:cs typeface="+mn-cs"/>
                          <a:sym typeface="Arial"/>
                        </a:rPr>
                        <a:t>https://libking.ru/books/sci-/sci-medicine/470970-7-elena-hramova-polnyy-spravochnik-po-uhodu-za-bolnymi.html#book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PT Sans" panose="020B0503020203020204" pitchFamily="34" charset="-52"/>
                        </a:rPr>
                        <a:t>Имеются все основные разделы, включающие сестринские манипуляции, первую помощь, подробно разобраны проблемы питания и реабилитации. Информация структурирована, имеются схемы и изображения.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PT Sans" panose="020B0503020203020204" pitchFamily="34" charset="-52"/>
                        </a:rPr>
                        <a:t>Мало наглядности, платный материал, необходимо искать печатное издание или покупать электронную книгу.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PT Sans" panose="020B0503020203020204" pitchFamily="34" charset="-52"/>
                        </a:rPr>
                        <a:t>Наше приложение будет содержать много изображений, схем и </a:t>
                      </a:r>
                      <a:r>
                        <a:rPr lang="ru-RU" sz="900" dirty="0" err="1">
                          <a:latin typeface="PT Sans" panose="020B0503020203020204" pitchFamily="34" charset="-52"/>
                        </a:rPr>
                        <a:t>тд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  <a:ea typeface="+mn-ea"/>
                          <a:cs typeface="+mn-cs"/>
                          <a:sym typeface="Arial"/>
                        </a:rPr>
                        <a:t>2)Основы ухода за больными на дому. А. Фогель, Г. </a:t>
                      </a:r>
                      <a:r>
                        <a:rPr lang="ru-RU" sz="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  <a:ea typeface="+mn-ea"/>
                          <a:cs typeface="+mn-cs"/>
                          <a:sym typeface="Arial"/>
                        </a:rPr>
                        <a:t>Водрашке</a:t>
                      </a:r>
                      <a:r>
                        <a:rPr lang="ru-RU" sz="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  <a:ea typeface="+mn-ea"/>
                          <a:cs typeface="+mn-cs"/>
                          <a:sym typeface="Arial"/>
                        </a:rPr>
                        <a:t>.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  <a:ea typeface="+mn-ea"/>
                          <a:cs typeface="+mn-cs"/>
                          <a:sym typeface="Arial"/>
                        </a:rPr>
                        <a:t>https://pansionat.life/files/book-about-caring.pdf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  <a:ea typeface="+mn-ea"/>
                          <a:cs typeface="+mn-cs"/>
                          <a:sym typeface="Arial"/>
                        </a:rPr>
                        <a:t>Структурированный понятный материал, есть картинки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  <a:ea typeface="+mn-ea"/>
                          <a:cs typeface="+mn-cs"/>
                          <a:sym typeface="Arial"/>
                        </a:rPr>
                        <a:t>Это пособие для сестринского дела предназначенное на последовательное усвоение материала, у «обычного» человека скорее всего не будет времени на учебу.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  <a:ea typeface="+mn-ea"/>
                          <a:cs typeface="+mn-cs"/>
                          <a:sym typeface="Arial"/>
                        </a:rPr>
                        <a:t>Будет в формате практического руководства, т е можно открывать нужный раздел и сразу выполнять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3)Общий уход за больными в терапевтической клинике - В. Н. Ослопов, О. В. Богоявленская</a:t>
                      </a:r>
                      <a:endParaRPr lang="ru-RU" sz="900" dirty="0">
                        <a:effectLst/>
                        <a:latin typeface="PT Sans" panose="020B0503020203020204" pitchFamily="34" charset="-52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https://vk.com/doc1463883_280140879?hash=3fbc962a863cb33cd3&amp;dl=7fce30e8519de5f1e8</a:t>
                      </a:r>
                      <a:endParaRPr lang="ru-RU" sz="900" dirty="0">
                        <a:effectLst/>
                        <a:latin typeface="PT Sans" panose="020B0503020203020204" pitchFamily="34" charset="-52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Есть весь нужный материал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Нацелено на студентов мед.вузов. Сложная информация и ее очень много.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Понятность, направленность на «обычного» человека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 txBox="1">
            <a:spLocks noGrp="1"/>
          </p:cNvSpPr>
          <p:nvPr>
            <p:ph type="title"/>
          </p:nvPr>
        </p:nvSpPr>
        <p:spPr>
          <a:xfrm>
            <a:off x="311700" y="3846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PT Sans" panose="020B0503020203020204" pitchFamily="34" charset="-52"/>
              </a:rPr>
              <a:t>Аналоги вашего решения: </a:t>
            </a:r>
            <a:endParaRPr dirty="0">
              <a:latin typeface="PT Sans" panose="020B0503020203020204" pitchFamily="34" charset="-52"/>
            </a:endParaRPr>
          </a:p>
        </p:txBody>
      </p:sp>
      <p:graphicFrame>
        <p:nvGraphicFramePr>
          <p:cNvPr id="11" name="Google Shape;122;p27">
            <a:extLst>
              <a:ext uri="{FF2B5EF4-FFF2-40B4-BE49-F238E27FC236}">
                <a16:creationId xmlns:a16="http://schemas.microsoft.com/office/drawing/2014/main" id="{F3E3844A-D54F-414F-B63F-25EDD57D65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8240185"/>
              </p:ext>
            </p:extLst>
          </p:nvPr>
        </p:nvGraphicFramePr>
        <p:xfrm>
          <a:off x="508457" y="957350"/>
          <a:ext cx="8003100" cy="322395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7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9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4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93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latin typeface="PT Sans" panose="020B0503020203020204" pitchFamily="34" charset="-52"/>
                        </a:rPr>
                        <a:t>Название</a:t>
                      </a:r>
                      <a:endParaRPr sz="900" b="1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latin typeface="PT Sans" panose="020B0503020203020204" pitchFamily="34" charset="-52"/>
                        </a:rPr>
                        <a:t>Ссылка</a:t>
                      </a:r>
                      <a:endParaRPr sz="900" b="1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latin typeface="PT Sans" panose="020B0503020203020204" pitchFamily="34" charset="-52"/>
                        </a:rPr>
                        <a:t>Преимущества</a:t>
                      </a:r>
                      <a:endParaRPr sz="900" b="1" dirty="0">
                        <a:latin typeface="PT Sans" panose="020B0503020203020204" pitchFamily="34" charset="-52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dirty="0">
                          <a:latin typeface="PT Sans" panose="020B0503020203020204" pitchFamily="34" charset="-52"/>
                        </a:rPr>
                        <a:t>(с точки зрения пользователя)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latin typeface="PT Sans" panose="020B0503020203020204" pitchFamily="34" charset="-52"/>
                        </a:rPr>
                        <a:t>Недостатки</a:t>
                      </a:r>
                      <a:endParaRPr sz="900" b="1" dirty="0">
                        <a:latin typeface="PT Sans" panose="020B0503020203020204" pitchFamily="34" charset="-52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dirty="0">
                          <a:latin typeface="PT Sans" panose="020B0503020203020204" pitchFamily="34" charset="-52"/>
                        </a:rPr>
                        <a:t>(с точки зрения пользователя)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latin typeface="PT Sans" panose="020B0503020203020204" pitchFamily="34" charset="-52"/>
                        </a:rPr>
                        <a:t>Отличия</a:t>
                      </a:r>
                      <a:endParaRPr sz="900" b="1" dirty="0">
                        <a:latin typeface="PT Sans" panose="020B0503020203020204" pitchFamily="34" charset="-52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dirty="0">
                          <a:latin typeface="PT Sans" panose="020B0503020203020204" pitchFamily="34" charset="-52"/>
                        </a:rPr>
                        <a:t>(от вашего решения)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0" dirty="0"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4)Сайт: nko-zdrav.ru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0"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nko-zdrav.ru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ru-RU" sz="900" b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Есть программа обучения, видеолекции. Наиболее полный источник под руководством ФГБУ «Поликлиника №1» Управления делами Президента Российской Федерации и др.</a:t>
                      </a:r>
                      <a:endParaRPr lang="ru-RU" sz="900" b="0">
                        <a:solidFill>
                          <a:srgbClr val="2F5496"/>
                        </a:solidFill>
                        <a:effectLst/>
                        <a:latin typeface="PT Sans" panose="020B0503020203020204" pitchFamily="34" charset="-52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0" dirty="0"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Нет текстового формата (руководства)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0" dirty="0"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Более удобное и быстрое в использовании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0" dirty="0"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5)</a:t>
                      </a:r>
                      <a:r>
                        <a:rPr lang="ru-RU" sz="900" b="0" dirty="0"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Сайт комсомольская правда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0"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https://www.kp.ru/putevoditel/zdorove/ukhod-za-lezhachimi-bolnymi/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0"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Понятная доступная информация 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0" dirty="0"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Недостаточно, некоторые разделы не описаны. Мало изображений, схем. Больше похоже на общую информацию. Нет конкретики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0" dirty="0">
                          <a:effectLst/>
                          <a:latin typeface="PT Sans" panose="020B0503020203020204" pitchFamily="34" charset="-52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Мы хотим создать понятное и эффективное руководство, со структурированной информацией и простой навигацией в приложении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latin typeface="PT Sans" panose="020B0503020203020204" pitchFamily="34" charset="-52"/>
                        </a:rPr>
                        <a:t>6)</a:t>
                      </a:r>
                      <a:r>
                        <a:rPr lang="ru-RU" sz="900" b="0" i="0" u="none" strike="noStrike" cap="none" dirty="0">
                          <a:solidFill>
                            <a:srgbClr val="0097A7"/>
                          </a:solidFill>
                          <a:effectLst/>
                          <a:latin typeface="PT Sans" panose="020B0503020203020204" pitchFamily="34" charset="-52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  <a:ea typeface="+mn-ea"/>
                          <a:cs typeface="+mn-cs"/>
                          <a:sym typeface="Arial"/>
                        </a:rPr>
                        <a:t>Краткий курс по уходу за лежачими пациентам</a:t>
                      </a:r>
                      <a:endParaRPr sz="900" b="0" u="none" dirty="0">
                        <a:solidFill>
                          <a:schemeClr val="tx1"/>
                        </a:solidFill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latin typeface="PT Sans" panose="020B0503020203020204" pitchFamily="34" charset="-52"/>
                        </a:rPr>
                        <a:t>https://youtu.be/zu6e6_ITO38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PT Sans" panose="020B0503020203020204" pitchFamily="34" charset="-52"/>
                        </a:rPr>
                        <a:t>Наглядная краткая информация по основным навыкам.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PT Sans" panose="020B0503020203020204" pitchFamily="34" charset="-52"/>
                        </a:rPr>
                        <a:t>Краткий курс.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PT Sans" panose="020B0503020203020204" pitchFamily="34" charset="-52"/>
                        </a:rPr>
                        <a:t>Мы объединим всю необходимую информацию в один ресурс</a:t>
                      </a:r>
                      <a:endParaRPr sz="900" dirty="0">
                        <a:latin typeface="PT Sans" panose="020B0503020203020204" pitchFamily="34" charset="-52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832065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7459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Вопросы экспертам</a:t>
            </a:r>
            <a:endParaRPr/>
          </a:p>
        </p:txBody>
      </p:sp>
      <p:sp>
        <p:nvSpPr>
          <p:cNvPr id="128" name="Google Shape;128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342900" lvl="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" dirty="0"/>
              <a:t>Каковы возможности реализации в одном приложении?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/>
              <a:t>К</a:t>
            </a:r>
            <a:r>
              <a:rPr lang="ru" dirty="0"/>
              <a:t>акова максимизация эксплуатационного масштаба данной инновации?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/>
              <a:t>С</a:t>
            </a:r>
            <a:r>
              <a:rPr lang="ru" dirty="0"/>
              <a:t> какими основными проблемами/ ошибками мы можем столкнутьсяи как их предотвратить?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/>
              <a:t>Ч</a:t>
            </a:r>
            <a:r>
              <a:rPr lang="ru" dirty="0"/>
              <a:t>то является главным в построении стартапа?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/>
              <a:t>К</a:t>
            </a:r>
            <a:r>
              <a:rPr lang="ru" dirty="0"/>
              <a:t>ак организовать командную работу для эффективного стартапа?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/>
              <a:t>Можем ли мы рассчитывать на заинтересованность к  приложению со стороны пользователей?</a:t>
            </a:r>
            <a:endParaRPr lang="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1459</Words>
  <Application>Microsoft Office PowerPoint</Application>
  <PresentationFormat>Экран (16:9)</PresentationFormat>
  <Paragraphs>138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PT Sans</vt:lpstr>
      <vt:lpstr>Simple Light</vt:lpstr>
      <vt:lpstr>Simple Light</vt:lpstr>
      <vt:lpstr>Помощь в уходе за лежачими больными</vt:lpstr>
      <vt:lpstr>Презентация PowerPoint</vt:lpstr>
      <vt:lpstr>Презентация PowerPoint</vt:lpstr>
      <vt:lpstr>Аналоги вашего решения: </vt:lpstr>
      <vt:lpstr>Аналоги вашего решения: </vt:lpstr>
      <vt:lpstr>Вопросы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Помощь в уходе за лежачими болными</dc:title>
  <dc:creator>Милана Тетычная</dc:creator>
  <cp:lastModifiedBy>Милана Тетычная</cp:lastModifiedBy>
  <cp:revision>14</cp:revision>
  <dcterms:modified xsi:type="dcterms:W3CDTF">2022-03-30T12:23:08Z</dcterms:modified>
</cp:coreProperties>
</file>