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4" r:id="rId5"/>
    <p:sldId id="265" r:id="rId6"/>
    <p:sldId id="261" r:id="rId7"/>
    <p:sldId id="262" r:id="rId8"/>
    <p:sldId id="260" r:id="rId9"/>
    <p:sldId id="268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E46228"/>
    <a:srgbClr val="DE581C"/>
    <a:srgbClr val="FF6A21"/>
    <a:srgbClr val="0D0D0E"/>
    <a:srgbClr val="FBA919"/>
    <a:srgbClr val="FF7235"/>
    <a:srgbClr val="F35E1F"/>
    <a:srgbClr val="FF7614"/>
    <a:srgbClr val="FBA612"/>
    <a:srgbClr val="C2E9F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8A107856-5554-42FB-B03E-39F5DBC370BA}" styleName="Средний стиль 4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37CE84F3-28C3-443E-9E96-99CF82512B78}" styleName="Темный стиль 1 — акцент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DA37D80-6434-44D0-A028-1B22A696006F}" styleName="Светлый стиль 3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48" autoAdjust="0"/>
    <p:restoredTop sz="94681"/>
  </p:normalViewPr>
  <p:slideViewPr>
    <p:cSldViewPr snapToGrid="0">
      <p:cViewPr varScale="1">
        <p:scale>
          <a:sx n="105" d="100"/>
          <a:sy n="105" d="100"/>
        </p:scale>
        <p:origin x="-630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46E6227-5F19-49CF-9C2B-3AC81E9DD3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601776A9-B392-451C-BA3E-9BA48ECDF5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798838BD-F42D-4BB9-8B63-A4BA064E3A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23.07.2024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83DE0AA7-C72A-4915-A40F-B4FCF9257B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91995AAB-6D92-4C65-9688-BE77B9AA9D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455999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A7D0507-3CE2-45C7-8746-83EBCC461D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ADF15C3F-B725-4727-A6B1-0034C80D4B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20898CDE-ABAB-4C3E-8136-96BA03890E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23.07.2024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E92DB3D-ED8B-404E-A9EC-B0CCE41624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9B5EAAEB-9071-4BA4-9B3C-B45BD747F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304739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6C515FA-8BA4-4C41-B9FC-F58BBC6A83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C6F94C53-855B-49FA-A413-552C2E6787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DFFC11A9-4083-428A-B4B0-E93A464307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23.07.2024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E19E1879-58DD-4A5C-8F86-64A7AC227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1F401BFE-3768-470B-BDDA-DB0E227368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81571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B11A64D-C7A2-4906-B1C7-F5CF526912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3A8B9AF2-2AAD-4490-82A0-8D6839BBE3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1F34F2F6-3ADB-492E-B740-032A318CEF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A4D3A316-1A47-48B7-A181-5717DEDEE0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23.07.2024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CCFFCA31-D1B9-4ABF-A904-58173644B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592EF9CC-E480-4C57-A913-34731B3F5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96372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6F7BD07-44CE-488F-AFC9-25E9974008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97A12D62-274A-4EFF-8D4B-8D977A3B2A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3760C5F0-7B2B-4096-A882-5EA97CFA5B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CCC250C6-620B-4DA5-87E8-E3F98E4BB5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5A84A89B-48D2-4D8C-A133-52CF40ACC5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A9F8A54E-8AAA-40DE-A139-5E98FCA2DC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23.07.2024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B6F99650-CCA5-44C6-B87A-7265C984DC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71F83780-97BD-4FEE-81AF-71FAB4709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107798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819D2DF-A046-426C-88EB-44A5E1FF9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7A672F3C-505A-4607-A506-0398F255B4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23.07.2024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97F5A792-B24C-48F8-8EF0-0DCB567803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65261BB1-309C-4630-AEFC-F0BAC6C1F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83461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C0D4707A-1BAB-4814-A20A-743BBE3AAD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23.07.2024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7C8A1048-C740-4886-BCDC-658360F228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8B428A52-86B4-49E1-A91F-7A533EC5A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81030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92BBEC4-B78E-4510-9A5B-87C83FCD92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88BB0C58-E4D1-4E4D-B4A1-71A50509FF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A3EB7AC4-31A6-48E5-BE9C-FDEC677A78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B289A8FD-187A-4898-BD40-C688AFF21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23.07.2024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91765B41-4754-4962-A1E7-3DD1A8C17C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BF1D8E7A-6367-4184-A818-68613F65F5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36923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5F78B44-BB9C-4DF5-BDCA-8B4929788F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DF8C6CBC-78E9-4264-8D0F-95A0B89C8E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65EB8AA0-9B89-47F3-85A6-438C5AA9B5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26B9CE29-A0D9-4D3E-834F-C0022D284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23.07.2024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781D99CE-2F0A-4C28-8509-8AA332B41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83216C0D-27F3-4E48-97FE-5D975FA357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825080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745BB23-CA74-476B-8D6A-C140EF6936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F04B699F-6CC5-4596-83F6-B04CE8BEC3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9C162167-14CD-4D8F-BAA4-563C1D016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23.07.2024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2DD52F95-F552-4B59-B65E-D7A1D82BC7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0D19D52E-50D1-46A1-96A9-2AF1C33E74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323285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3061D493-C06A-4E40-99E9-83ECEB8275B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4905860D-4084-4474-A034-1DC60C034D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949C59D0-9288-4B67-BE2C-15717D1EC4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23.07.2024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988155DC-9688-44AB-800F-7C32AD2278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FF07FA75-A6B5-4DDB-90AA-C94D3A9C4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19605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9DE1F1B-9429-4EE6-88D4-91F3C3E360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D8562A48-65A2-4C72-A604-72CE2CB996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4245FAAC-148A-4FFF-B1BE-6B62CF9C5F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19E8FC-189E-4963-A33C-721CC7963D36}" type="datetimeFigureOut">
              <a:rPr lang="ru-RU" smtClean="0"/>
              <a:pPr/>
              <a:t>23.07.2024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B6EA84EF-E2E0-4A10-9833-FD6BE09628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1E5C6EC1-9AC9-495F-887C-44FBBA594A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96752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EC68C24E-C6F0-4C62-90EC-726E2662026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CBA0BD4C-5991-474B-AA25-DFF9E577208C}"/>
              </a:ext>
            </a:extLst>
          </p:cNvPr>
          <p:cNvSpPr txBox="1"/>
          <p:nvPr/>
        </p:nvSpPr>
        <p:spPr>
          <a:xfrm>
            <a:off x="406860" y="3608984"/>
            <a:ext cx="20977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Проект: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B3F8FCB8-FDEB-4CFF-B068-BBC5236EA853}"/>
              </a:ext>
            </a:extLst>
          </p:cNvPr>
          <p:cNvSpPr txBox="1"/>
          <p:nvPr/>
        </p:nvSpPr>
        <p:spPr>
          <a:xfrm>
            <a:off x="406860" y="5040909"/>
            <a:ext cx="43810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Р</a:t>
            </a:r>
            <a:r>
              <a:rPr lang="ru-RU" sz="2400" b="0" i="0" dirty="0">
                <a:solidFill>
                  <a:srgbClr val="E1E3E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уководитель проекта:</a:t>
            </a:r>
            <a:endParaRPr lang="ru-RU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BF788298-E1D7-42C3-9D1F-A7666EB9DB4F}"/>
              </a:ext>
            </a:extLst>
          </p:cNvPr>
          <p:cNvSpPr txBox="1"/>
          <p:nvPr/>
        </p:nvSpPr>
        <p:spPr>
          <a:xfrm>
            <a:off x="406860" y="4070649"/>
            <a:ext cx="64511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ПРОГРАММНЫЙ МОДУЛЬ ОЦЕНКИ</a:t>
            </a:r>
          </a:p>
          <a:p>
            <a:r>
              <a:rPr lang="ru-RU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ТЕХНИЧЕСКОГО СОСТОЯНИЯ ИНДУКТОРОВ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C092A8DA-9893-47BA-B216-0E61DBF88752}"/>
              </a:ext>
            </a:extLst>
          </p:cNvPr>
          <p:cNvSpPr txBox="1"/>
          <p:nvPr/>
        </p:nvSpPr>
        <p:spPr>
          <a:xfrm>
            <a:off x="406860" y="550257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Голубев Сергей Николаевич</a:t>
            </a:r>
          </a:p>
        </p:txBody>
      </p:sp>
    </p:spTree>
    <p:extLst>
      <p:ext uri="{BB962C8B-B14F-4D97-AF65-F5344CB8AC3E}">
        <p14:creationId xmlns="" xmlns:p14="http://schemas.microsoft.com/office/powerpoint/2010/main" val="975393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62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: скругленные углы 4">
            <a:extLst>
              <a:ext uri="{FF2B5EF4-FFF2-40B4-BE49-F238E27FC236}">
                <a16:creationId xmlns="" xmlns:a16="http://schemas.microsoft.com/office/drawing/2014/main" id="{66362A82-7860-4B7E-B973-78D68E1CD467}"/>
              </a:ext>
            </a:extLst>
          </p:cNvPr>
          <p:cNvSpPr/>
          <p:nvPr/>
        </p:nvSpPr>
        <p:spPr>
          <a:xfrm>
            <a:off x="337283" y="1693988"/>
            <a:ext cx="5568217" cy="1735012"/>
          </a:xfrm>
          <a:prstGeom prst="roundRect">
            <a:avLst>
              <a:gd name="adj" fmla="val 381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B4301269-D04E-4D39-8A7A-7ABE850E342A}"/>
              </a:ext>
            </a:extLst>
          </p:cNvPr>
          <p:cNvSpPr txBox="1"/>
          <p:nvPr/>
        </p:nvSpPr>
        <p:spPr>
          <a:xfrm>
            <a:off x="428057" y="247438"/>
            <a:ext cx="1091342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chemeClr val="bg1"/>
                </a:solidFill>
              </a:rPr>
              <a:t>ПРОДУКТ С ОПИСАНИЕМ ГОТОВНОСТИ ВЫХОДА НА РЫНОК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32E99D9D-3283-48AA-BBAB-F0280C197AA0}"/>
              </a:ext>
            </a:extLst>
          </p:cNvPr>
          <p:cNvSpPr txBox="1"/>
          <p:nvPr/>
        </p:nvSpPr>
        <p:spPr>
          <a:xfrm>
            <a:off x="428057" y="1606360"/>
            <a:ext cx="556821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000000"/>
                </a:solidFill>
                <a:ea typeface="Calibri" panose="020F0502020204030204" pitchFamily="34" charset="0"/>
              </a:rPr>
              <a:t>Программный продукт позволяющий вести оценку технического состояния индукторов в режиме реального времени и прогнозировать период отказа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="" xmlns:a16="http://schemas.microsoft.com/office/drawing/2014/main" id="{7A6009D3-CDB0-46B6-AEC2-91039E19D6A7}"/>
              </a:ext>
            </a:extLst>
          </p:cNvPr>
          <p:cNvSpPr/>
          <p:nvPr/>
        </p:nvSpPr>
        <p:spPr>
          <a:xfrm>
            <a:off x="6338275" y="1368861"/>
            <a:ext cx="5477443" cy="1938992"/>
          </a:xfrm>
          <a:prstGeom prst="roundRect">
            <a:avLst>
              <a:gd name="adj" fmla="val 381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9600B8C2-B808-4D2C-BB26-4AE936A6FEF3}"/>
              </a:ext>
            </a:extLst>
          </p:cNvPr>
          <p:cNvSpPr txBox="1"/>
          <p:nvPr/>
        </p:nvSpPr>
        <p:spPr>
          <a:xfrm>
            <a:off x="6481719" y="1433278"/>
            <a:ext cx="5201763" cy="18466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000000"/>
                </a:solidFill>
              </a:rPr>
              <a:t>Уровень готовности на выходе из Акселератора </a:t>
            </a:r>
            <a:r>
              <a:rPr lang="ru-RU" sz="2400" b="1" dirty="0">
                <a:solidFill>
                  <a:srgbClr val="000000"/>
                </a:solidFill>
              </a:rPr>
              <a:t>УГТ</a:t>
            </a:r>
            <a:r>
              <a:rPr lang="en-US" sz="2400" b="1" dirty="0">
                <a:solidFill>
                  <a:srgbClr val="000000"/>
                </a:solidFill>
              </a:rPr>
              <a:t> 1</a:t>
            </a:r>
            <a:r>
              <a:rPr lang="ru-RU" sz="2400" b="1" dirty="0">
                <a:solidFill>
                  <a:srgbClr val="000000"/>
                </a:solidFill>
              </a:rPr>
              <a:t>-2</a:t>
            </a:r>
            <a:endParaRPr lang="en-US" sz="2400" b="1" dirty="0">
              <a:solidFill>
                <a:srgbClr val="000000"/>
              </a:solidFill>
            </a:endParaRPr>
          </a:p>
          <a:p>
            <a:endParaRPr lang="ru-RU" sz="1600" dirty="0">
              <a:solidFill>
                <a:srgbClr val="000000"/>
              </a:solidFill>
            </a:endParaRPr>
          </a:p>
          <a:p>
            <a:r>
              <a:rPr lang="ru-RU" sz="2400" dirty="0">
                <a:solidFill>
                  <a:srgbClr val="000000"/>
                </a:solidFill>
              </a:rPr>
              <a:t>Плановый срок выхода на рынок: </a:t>
            </a:r>
          </a:p>
          <a:p>
            <a:r>
              <a:rPr lang="ru-RU" sz="2400" dirty="0">
                <a:solidFill>
                  <a:srgbClr val="000000"/>
                </a:solidFill>
              </a:rPr>
              <a:t>Декабрь 2025</a:t>
            </a:r>
            <a:endParaRPr lang="ru-RU" sz="2400" dirty="0"/>
          </a:p>
        </p:txBody>
      </p:sp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9AB025A4-0D09-4DB6-A20F-D7AA4FF15435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635614" y="3550147"/>
            <a:ext cx="3180104" cy="2829382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84F50721-5B7E-4417-AB9D-817B8E9D9C7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76218" y="3550147"/>
            <a:ext cx="3180104" cy="2829382"/>
          </a:xfrm>
          <a:prstGeom prst="rect">
            <a:avLst/>
          </a:prstGeom>
        </p:spPr>
      </p:pic>
      <p:sp>
        <p:nvSpPr>
          <p:cNvPr id="15" name="Прямоугольник: скругленные углы 14">
            <a:extLst>
              <a:ext uri="{FF2B5EF4-FFF2-40B4-BE49-F238E27FC236}">
                <a16:creationId xmlns="" xmlns:a16="http://schemas.microsoft.com/office/drawing/2014/main" id="{461C5CB5-8075-49B8-9D25-81B961BC4F17}"/>
              </a:ext>
            </a:extLst>
          </p:cNvPr>
          <p:cNvSpPr/>
          <p:nvPr/>
        </p:nvSpPr>
        <p:spPr>
          <a:xfrm>
            <a:off x="681798" y="3917697"/>
            <a:ext cx="3692363" cy="2308324"/>
          </a:xfrm>
          <a:prstGeom prst="roundRect">
            <a:avLst>
              <a:gd name="adj" fmla="val 381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98579B91-C90A-40F7-8C16-F9EBFFF3F603}"/>
              </a:ext>
            </a:extLst>
          </p:cNvPr>
          <p:cNvSpPr txBox="1"/>
          <p:nvPr/>
        </p:nvSpPr>
        <p:spPr>
          <a:xfrm>
            <a:off x="774395" y="3917697"/>
            <a:ext cx="3599767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000000"/>
                </a:solidFill>
              </a:rPr>
              <a:t>Макет интерфейса ПО</a:t>
            </a:r>
          </a:p>
          <a:p>
            <a:endParaRPr lang="ru-RU" sz="2400" dirty="0">
              <a:solidFill>
                <a:srgbClr val="000000"/>
              </a:solidFill>
            </a:endParaRPr>
          </a:p>
          <a:p>
            <a:r>
              <a:rPr lang="ru-RU" dirty="0">
                <a:solidFill>
                  <a:srgbClr val="000000"/>
                </a:solidFill>
              </a:rPr>
              <a:t>Рисунок 1 – </a:t>
            </a:r>
          </a:p>
          <a:p>
            <a:r>
              <a:rPr lang="ru-RU" dirty="0">
                <a:solidFill>
                  <a:srgbClr val="000000"/>
                </a:solidFill>
              </a:rPr>
              <a:t>Предупреждение о возможном отказе</a:t>
            </a:r>
          </a:p>
          <a:p>
            <a:r>
              <a:rPr lang="ru-RU" dirty="0">
                <a:solidFill>
                  <a:srgbClr val="000000"/>
                </a:solidFill>
              </a:rPr>
              <a:t>Рисунок 2 – Нормальное состояние</a:t>
            </a:r>
            <a:endParaRPr lang="ru-RU" dirty="0"/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9D7DAFCF-A6F1-4255-9B0A-D2D781A78AF4}"/>
              </a:ext>
            </a:extLst>
          </p:cNvPr>
          <p:cNvSpPr txBox="1"/>
          <p:nvPr/>
        </p:nvSpPr>
        <p:spPr>
          <a:xfrm>
            <a:off x="6357760" y="6425896"/>
            <a:ext cx="1152880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ru-RU" dirty="0"/>
              <a:t>Рисунок 1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499C3B20-AE9D-41BD-BA9F-749B12668B71}"/>
              </a:ext>
            </a:extLst>
          </p:cNvPr>
          <p:cNvSpPr txBox="1"/>
          <p:nvPr/>
        </p:nvSpPr>
        <p:spPr>
          <a:xfrm>
            <a:off x="9649226" y="6443946"/>
            <a:ext cx="1152880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ru-RU" dirty="0"/>
              <a:t>Рисунок 2</a:t>
            </a:r>
          </a:p>
        </p:txBody>
      </p:sp>
    </p:spTree>
    <p:extLst>
      <p:ext uri="{BB962C8B-B14F-4D97-AF65-F5344CB8AC3E}">
        <p14:creationId xmlns="" xmlns:p14="http://schemas.microsoft.com/office/powerpoint/2010/main" val="14940744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250C0FFF-994F-4DEB-972E-14103AA8C11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E0E27502-ED1B-412E-9CAD-05D773FF8BF3}"/>
              </a:ext>
            </a:extLst>
          </p:cNvPr>
          <p:cNvSpPr txBox="1"/>
          <p:nvPr/>
        </p:nvSpPr>
        <p:spPr>
          <a:xfrm>
            <a:off x="609601" y="237119"/>
            <a:ext cx="106600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chemeClr val="bg1"/>
                </a:solidFill>
              </a:rPr>
              <a:t>АНАЛИЗ КОНКУРЕНТНОЙ СРЕДЫ ПРОЕКТА</a:t>
            </a:r>
          </a:p>
        </p:txBody>
      </p:sp>
      <p:graphicFrame>
        <p:nvGraphicFramePr>
          <p:cNvPr id="2" name="Таблица 2">
            <a:extLst>
              <a:ext uri="{FF2B5EF4-FFF2-40B4-BE49-F238E27FC236}">
                <a16:creationId xmlns="" xmlns:a16="http://schemas.microsoft.com/office/drawing/2014/main" id="{3410B433-00ED-4DFA-A642-B640329551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887317183"/>
              </p:ext>
            </p:extLst>
          </p:nvPr>
        </p:nvGraphicFramePr>
        <p:xfrm>
          <a:off x="799496" y="1553260"/>
          <a:ext cx="10963275" cy="4758039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059451">
                  <a:extLst>
                    <a:ext uri="{9D8B030D-6E8A-4147-A177-3AD203B41FA5}">
                      <a16:colId xmlns="" xmlns:a16="http://schemas.microsoft.com/office/drawing/2014/main" val="3478958516"/>
                    </a:ext>
                  </a:extLst>
                </a:gridCol>
                <a:gridCol w="2771980">
                  <a:extLst>
                    <a:ext uri="{9D8B030D-6E8A-4147-A177-3AD203B41FA5}">
                      <a16:colId xmlns="" xmlns:a16="http://schemas.microsoft.com/office/drawing/2014/main" val="3189750608"/>
                    </a:ext>
                  </a:extLst>
                </a:gridCol>
                <a:gridCol w="1746534">
                  <a:extLst>
                    <a:ext uri="{9D8B030D-6E8A-4147-A177-3AD203B41FA5}">
                      <a16:colId xmlns="" xmlns:a16="http://schemas.microsoft.com/office/drawing/2014/main" val="1957923723"/>
                    </a:ext>
                  </a:extLst>
                </a:gridCol>
                <a:gridCol w="2192655">
                  <a:extLst>
                    <a:ext uri="{9D8B030D-6E8A-4147-A177-3AD203B41FA5}">
                      <a16:colId xmlns="" xmlns:a16="http://schemas.microsoft.com/office/drawing/2014/main" val="968166989"/>
                    </a:ext>
                  </a:extLst>
                </a:gridCol>
                <a:gridCol w="2192655">
                  <a:extLst>
                    <a:ext uri="{9D8B030D-6E8A-4147-A177-3AD203B41FA5}">
                      <a16:colId xmlns="" xmlns:a16="http://schemas.microsoft.com/office/drawing/2014/main" val="1104241160"/>
                    </a:ext>
                  </a:extLst>
                </a:gridCol>
              </a:tblGrid>
              <a:tr h="1531799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Критерии сравнения</a:t>
                      </a:r>
                    </a:p>
                  </a:txBody>
                  <a:tcPr>
                    <a:solidFill>
                      <a:srgbClr val="E4622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Проект </a:t>
                      </a:r>
                    </a:p>
                    <a:p>
                      <a:pPr algn="ctr"/>
                      <a:r>
                        <a:rPr lang="ru-RU" sz="1800" b="0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НАЗВАНИЕ</a:t>
                      </a:r>
                      <a:endParaRPr lang="ru-RU" sz="1800" dirty="0"/>
                    </a:p>
                  </a:txBody>
                  <a:tcPr>
                    <a:solidFill>
                      <a:srgbClr val="E4622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/>
                        <a:t>Наличие функции диагностики индуктора</a:t>
                      </a:r>
                    </a:p>
                  </a:txBody>
                  <a:tcPr>
                    <a:solidFill>
                      <a:srgbClr val="E4622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Наличие функции тестирования индуктора</a:t>
                      </a:r>
                    </a:p>
                  </a:txBody>
                  <a:tcPr>
                    <a:solidFill>
                      <a:srgbClr val="E4622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Функция прогнозирования технического состояния</a:t>
                      </a:r>
                    </a:p>
                  </a:txBody>
                  <a:tcPr>
                    <a:solidFill>
                      <a:srgbClr val="E46228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738393633"/>
                  </a:ext>
                </a:extLst>
              </a:tr>
              <a:tr h="1123120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Диагностика индуктора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chemeClr val="tx1"/>
                          </a:solidFill>
                        </a:rPr>
                        <a:t>ООО АМБИТ</a:t>
                      </a:r>
                    </a:p>
                    <a:p>
                      <a:pPr algn="ctr"/>
                      <a:r>
                        <a:rPr lang="ru-RU" sz="1800" dirty="0">
                          <a:solidFill>
                            <a:schemeClr val="tx1"/>
                          </a:solidFill>
                        </a:rPr>
                        <a:t>Производитель установок индукционного нагрева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Да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Нет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Нет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97673654"/>
                  </a:ext>
                </a:extLst>
              </a:tr>
              <a:tr h="609693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Диагностика индуктора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/>
                        <a:t>ООО НКВП “Петра” 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</a:rPr>
                        <a:t>Производитель установок индукционного нагрева</a:t>
                      </a:r>
                    </a:p>
                    <a:p>
                      <a:pPr algn="ctr"/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Да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</a:rPr>
                        <a:t>Только для системы управления</a:t>
                      </a:r>
                    </a:p>
                    <a:p>
                      <a:pPr algn="ctr"/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нет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45520679"/>
                  </a:ext>
                </a:extLst>
              </a:tr>
              <a:tr h="609693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Диагностика индуктора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ООО «НПП «ЭЛСИТ»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Нет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Только системы управления и охлаждения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Нет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61717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2066649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D3CC9422-D19D-4CEB-9608-C810681A931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B0812BB1-E0F0-44EE-9FDD-F873F07D400A}"/>
              </a:ext>
            </a:extLst>
          </p:cNvPr>
          <p:cNvSpPr txBox="1"/>
          <p:nvPr/>
        </p:nvSpPr>
        <p:spPr>
          <a:xfrm>
            <a:off x="126936" y="247542"/>
            <a:ext cx="245423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chemeClr val="bg1"/>
                </a:solidFill>
              </a:rPr>
              <a:t>РЫНОК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="" xmlns:a16="http://schemas.microsoft.com/office/drawing/2014/main" id="{001FB008-DD7D-4519-B770-72C4DABA6238}"/>
              </a:ext>
            </a:extLst>
          </p:cNvPr>
          <p:cNvSpPr/>
          <p:nvPr/>
        </p:nvSpPr>
        <p:spPr>
          <a:xfrm>
            <a:off x="249959" y="1094651"/>
            <a:ext cx="5039527" cy="5196783"/>
          </a:xfrm>
          <a:prstGeom prst="roundRect">
            <a:avLst>
              <a:gd name="adj" fmla="val 2187"/>
            </a:avLst>
          </a:prstGeom>
          <a:noFill/>
          <a:ln w="38100">
            <a:solidFill>
              <a:srgbClr val="E462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FF7614"/>
                </a:solidFill>
              </a:ln>
              <a:solidFill>
                <a:srgbClr val="FF7614"/>
              </a:solidFill>
              <a:highlight>
                <a:srgbClr val="FF7614"/>
              </a:highlight>
            </a:endParaRP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="" xmlns:a16="http://schemas.microsoft.com/office/drawing/2014/main" id="{0901E667-6D96-4CBD-A5B6-50915BA3DA56}"/>
              </a:ext>
            </a:extLst>
          </p:cNvPr>
          <p:cNvSpPr/>
          <p:nvPr/>
        </p:nvSpPr>
        <p:spPr>
          <a:xfrm>
            <a:off x="6188710" y="2959792"/>
            <a:ext cx="5522660" cy="3376608"/>
          </a:xfrm>
          <a:prstGeom prst="roundRect">
            <a:avLst>
              <a:gd name="adj" fmla="val 1540"/>
            </a:avLst>
          </a:prstGeom>
          <a:noFill/>
          <a:ln w="38100">
            <a:solidFill>
              <a:srgbClr val="E462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FF7614"/>
                </a:solidFill>
              </a:ln>
              <a:solidFill>
                <a:srgbClr val="FF7614"/>
              </a:solidFill>
              <a:highlight>
                <a:srgbClr val="FF7614"/>
              </a:highlight>
            </a:endParaRP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="" xmlns:a16="http://schemas.microsoft.com/office/drawing/2014/main" id="{E5551EDB-C7DC-45B3-9ED1-123406FC1774}"/>
              </a:ext>
            </a:extLst>
          </p:cNvPr>
          <p:cNvSpPr/>
          <p:nvPr/>
        </p:nvSpPr>
        <p:spPr>
          <a:xfrm>
            <a:off x="278771" y="1090548"/>
            <a:ext cx="5028899" cy="577202"/>
          </a:xfrm>
          <a:prstGeom prst="roundRect">
            <a:avLst>
              <a:gd name="adj" fmla="val 14923"/>
            </a:avLst>
          </a:prstGeom>
          <a:solidFill>
            <a:srgbClr val="E46228"/>
          </a:solidFill>
          <a:ln w="38100">
            <a:solidFill>
              <a:srgbClr val="E462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FF7614"/>
                </a:solidFill>
              </a:ln>
              <a:solidFill>
                <a:srgbClr val="FF7614"/>
              </a:solidFill>
              <a:highlight>
                <a:srgbClr val="FF7614"/>
              </a:highlight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5EF37BC8-29B6-44A0-8428-68F73DD4A0BB}"/>
              </a:ext>
            </a:extLst>
          </p:cNvPr>
          <p:cNvSpPr txBox="1"/>
          <p:nvPr/>
        </p:nvSpPr>
        <p:spPr>
          <a:xfrm>
            <a:off x="364134" y="1179094"/>
            <a:ext cx="28904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ПОТЕНЦИАЛ РЫНКА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="" xmlns:a16="http://schemas.microsoft.com/office/drawing/2014/main" id="{8EDC8D13-DCF4-41BC-A6F4-EA10B6CFA2AC}"/>
              </a:ext>
            </a:extLst>
          </p:cNvPr>
          <p:cNvSpPr/>
          <p:nvPr/>
        </p:nvSpPr>
        <p:spPr>
          <a:xfrm>
            <a:off x="6206895" y="2959792"/>
            <a:ext cx="5496115" cy="659206"/>
          </a:xfrm>
          <a:prstGeom prst="roundRect">
            <a:avLst>
              <a:gd name="adj" fmla="val 14923"/>
            </a:avLst>
          </a:prstGeom>
          <a:solidFill>
            <a:srgbClr val="E46228"/>
          </a:solidFill>
          <a:ln w="38100">
            <a:solidFill>
              <a:srgbClr val="E462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FF7614"/>
                </a:solidFill>
              </a:ln>
              <a:solidFill>
                <a:srgbClr val="FF7614"/>
              </a:solidFill>
              <a:highlight>
                <a:srgbClr val="FF7614"/>
              </a:highlight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F5BE6218-5DF2-4086-995C-BB1539ACDB7E}"/>
              </a:ext>
            </a:extLst>
          </p:cNvPr>
          <p:cNvSpPr txBox="1"/>
          <p:nvPr/>
        </p:nvSpPr>
        <p:spPr>
          <a:xfrm>
            <a:off x="6288391" y="2911112"/>
            <a:ext cx="52717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ПОТЕНЦИАЛЬНЫЕ ПОТРЕБИТЕЛЬСКИЕ СЕГМЕНТЫ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5F8BFD1D-7355-44F6-B348-7F5610E25FF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t="10083" b="6480"/>
          <a:stretch/>
        </p:blipFill>
        <p:spPr>
          <a:xfrm>
            <a:off x="6531249" y="503580"/>
            <a:ext cx="5028900" cy="2206721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1175C701-0542-431A-B7C8-B695BBA8DD2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t="27651"/>
          <a:stretch/>
        </p:blipFill>
        <p:spPr>
          <a:xfrm>
            <a:off x="1422333" y="1776107"/>
            <a:ext cx="2615735" cy="227001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C55480AA-B76F-4960-B329-728B30AF0750}"/>
              </a:ext>
            </a:extLst>
          </p:cNvPr>
          <p:cNvSpPr txBox="1"/>
          <p:nvPr/>
        </p:nvSpPr>
        <p:spPr>
          <a:xfrm>
            <a:off x="6930566" y="134248"/>
            <a:ext cx="4298293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ru-RU" dirty="0"/>
              <a:t>Мировой рынок индукторов до 2026 года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5C0C9F9B-B58A-444A-A2F2-B0CBC5B54706}"/>
              </a:ext>
            </a:extLst>
          </p:cNvPr>
          <p:cNvSpPr txBox="1"/>
          <p:nvPr/>
        </p:nvSpPr>
        <p:spPr>
          <a:xfrm>
            <a:off x="1623928" y="1840346"/>
            <a:ext cx="127304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CAGR 3,6 %</a:t>
            </a:r>
            <a:endParaRPr lang="ru-RU" dirty="0"/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5D0CAB24-CD93-4ACD-AFE0-B15F484FBFAB}"/>
              </a:ext>
            </a:extLst>
          </p:cNvPr>
          <p:cNvSpPr txBox="1"/>
          <p:nvPr/>
        </p:nvSpPr>
        <p:spPr>
          <a:xfrm>
            <a:off x="6206895" y="4008203"/>
            <a:ext cx="5617373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bg1"/>
                </a:solidFill>
              </a:rPr>
              <a:t>Автомобильная промышленность</a:t>
            </a:r>
            <a:endParaRPr lang="en-US" sz="2400" dirty="0">
              <a:solidFill>
                <a:schemeClr val="bg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bg1"/>
                </a:solidFill>
              </a:rPr>
              <a:t>Производители бытовой электроники и вычислительной техники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bg1"/>
                </a:solidFill>
              </a:rPr>
              <a:t>Аэрокосмическая и оборонная промышленность</a:t>
            </a:r>
          </a:p>
        </p:txBody>
      </p:sp>
      <p:sp>
        <p:nvSpPr>
          <p:cNvPr id="23" name="Дуга 22">
            <a:extLst>
              <a:ext uri="{FF2B5EF4-FFF2-40B4-BE49-F238E27FC236}">
                <a16:creationId xmlns="" xmlns:a16="http://schemas.microsoft.com/office/drawing/2014/main" id="{D62A9074-5AC5-44C2-A618-6048C1048F64}"/>
              </a:ext>
            </a:extLst>
          </p:cNvPr>
          <p:cNvSpPr/>
          <p:nvPr/>
        </p:nvSpPr>
        <p:spPr>
          <a:xfrm rot="7762991">
            <a:off x="2257794" y="1683596"/>
            <a:ext cx="706244" cy="620534"/>
          </a:xfrm>
          <a:custGeom>
            <a:avLst/>
            <a:gdLst>
              <a:gd name="connsiteX0" fmla="*/ 163075 w 706244"/>
              <a:gd name="connsiteY0" fmla="*/ 48767 h 620534"/>
              <a:gd name="connsiteX1" fmla="*/ 405080 w 706244"/>
              <a:gd name="connsiteY1" fmla="*/ 3377 h 620534"/>
              <a:gd name="connsiteX2" fmla="*/ 630180 w 706244"/>
              <a:gd name="connsiteY2" fmla="*/ 117899 h 620534"/>
              <a:gd name="connsiteX3" fmla="*/ 353122 w 706244"/>
              <a:gd name="connsiteY3" fmla="*/ 310267 h 620534"/>
              <a:gd name="connsiteX4" fmla="*/ 163075 w 706244"/>
              <a:gd name="connsiteY4" fmla="*/ 48767 h 620534"/>
              <a:gd name="connsiteX0" fmla="*/ 163075 w 706244"/>
              <a:gd name="connsiteY0" fmla="*/ 48767 h 620534"/>
              <a:gd name="connsiteX1" fmla="*/ 405080 w 706244"/>
              <a:gd name="connsiteY1" fmla="*/ 3377 h 620534"/>
              <a:gd name="connsiteX2" fmla="*/ 630180 w 706244"/>
              <a:gd name="connsiteY2" fmla="*/ 117899 h 620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06244" h="620534" stroke="0" extrusionOk="0">
                <a:moveTo>
                  <a:pt x="163075" y="48767"/>
                </a:moveTo>
                <a:cubicBezTo>
                  <a:pt x="230375" y="6874"/>
                  <a:pt x="330156" y="889"/>
                  <a:pt x="405080" y="3377"/>
                </a:cubicBezTo>
                <a:cubicBezTo>
                  <a:pt x="500610" y="4513"/>
                  <a:pt x="570939" y="46989"/>
                  <a:pt x="630180" y="117899"/>
                </a:cubicBezTo>
                <a:cubicBezTo>
                  <a:pt x="510424" y="202920"/>
                  <a:pt x="395325" y="268303"/>
                  <a:pt x="353122" y="310267"/>
                </a:cubicBezTo>
                <a:cubicBezTo>
                  <a:pt x="306073" y="248891"/>
                  <a:pt x="183688" y="98520"/>
                  <a:pt x="163075" y="48767"/>
                </a:cubicBezTo>
                <a:close/>
              </a:path>
              <a:path w="706244" h="620534" fill="none" extrusionOk="0">
                <a:moveTo>
                  <a:pt x="163075" y="48767"/>
                </a:moveTo>
                <a:cubicBezTo>
                  <a:pt x="248974" y="5177"/>
                  <a:pt x="321350" y="-9354"/>
                  <a:pt x="405080" y="3377"/>
                </a:cubicBezTo>
                <a:cubicBezTo>
                  <a:pt x="488552" y="1597"/>
                  <a:pt x="575012" y="59029"/>
                  <a:pt x="630180" y="117899"/>
                </a:cubicBezTo>
              </a:path>
              <a:path w="706244" h="620534" fill="none" stroke="0" extrusionOk="0">
                <a:moveTo>
                  <a:pt x="163075" y="48767"/>
                </a:moveTo>
                <a:cubicBezTo>
                  <a:pt x="232348" y="-1577"/>
                  <a:pt x="322695" y="-10279"/>
                  <a:pt x="405080" y="3377"/>
                </a:cubicBezTo>
                <a:cubicBezTo>
                  <a:pt x="499933" y="25346"/>
                  <a:pt x="575417" y="57804"/>
                  <a:pt x="630180" y="117899"/>
                </a:cubicBezTo>
              </a:path>
            </a:pathLst>
          </a:custGeom>
          <a:ln w="38100">
            <a:headEnd type="triangle" w="med" len="med"/>
            <a:tailEnd type="none" w="med" len="med"/>
            <a:extLst>
              <a:ext uri="{C807C97D-BFC1-408E-A445-0C87EB9F89A2}">
                <ask:lineSketchStyleProps xmlns="" xmlns:ask="http://schemas.microsoft.com/office/drawing/2018/sketchyshapes" sd="877046351">
                  <a:prstGeom prst="arc">
                    <a:avLst>
                      <a:gd name="adj1" fmla="val 14039519"/>
                      <a:gd name="adj2" fmla="val 19513606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33DD49FF-914C-4B6D-877B-CFF117BBD610}"/>
              </a:ext>
            </a:extLst>
          </p:cNvPr>
          <p:cNvSpPr txBox="1"/>
          <p:nvPr/>
        </p:nvSpPr>
        <p:spPr>
          <a:xfrm>
            <a:off x="2982628" y="2628783"/>
            <a:ext cx="86939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600" b="1" dirty="0"/>
              <a:t>$7.818 </a:t>
            </a:r>
            <a:r>
              <a:rPr lang="ru-RU" sz="1600" b="1" dirty="0"/>
              <a:t>млрд.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4221EFFC-1EBA-40CD-B57A-A9651122E235}"/>
              </a:ext>
            </a:extLst>
          </p:cNvPr>
          <p:cNvSpPr txBox="1"/>
          <p:nvPr/>
        </p:nvSpPr>
        <p:spPr>
          <a:xfrm>
            <a:off x="364134" y="4033434"/>
            <a:ext cx="4925352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</a:rPr>
              <a:t>Учитывая что в оценке рынка индукторов собраны все виды индукторов. Приняв долю промышленных индукторов 10%</a:t>
            </a:r>
          </a:p>
          <a:p>
            <a:endParaRPr lang="en-US" sz="2000" dirty="0">
              <a:solidFill>
                <a:schemeClr val="bg1"/>
              </a:solidFill>
            </a:endParaRPr>
          </a:p>
          <a:p>
            <a:r>
              <a:rPr lang="ru-RU" sz="2000" dirty="0">
                <a:solidFill>
                  <a:schemeClr val="bg1"/>
                </a:solidFill>
              </a:rPr>
              <a:t>Потенциал рынка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ru-RU" sz="2000" dirty="0">
                <a:solidFill>
                  <a:schemeClr val="bg1"/>
                </a:solidFill>
              </a:rPr>
              <a:t>без учета рынка РФ</a:t>
            </a:r>
          </a:p>
          <a:p>
            <a:r>
              <a:rPr lang="ru-RU" sz="2000" dirty="0">
                <a:solidFill>
                  <a:schemeClr val="bg1"/>
                </a:solidFill>
              </a:rPr>
              <a:t>			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b="1" dirty="0">
                <a:solidFill>
                  <a:schemeClr val="bg1"/>
                </a:solidFill>
              </a:rPr>
              <a:t>7 818 млн. </a:t>
            </a:r>
            <a:r>
              <a:rPr lang="en-US" sz="2400" b="1" dirty="0">
                <a:solidFill>
                  <a:schemeClr val="bg1"/>
                </a:solidFill>
              </a:rPr>
              <a:t>$</a:t>
            </a:r>
            <a:endParaRPr lang="ru-RU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916209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62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: скругленные углы 10">
            <a:extLst>
              <a:ext uri="{FF2B5EF4-FFF2-40B4-BE49-F238E27FC236}">
                <a16:creationId xmlns="" xmlns:a16="http://schemas.microsoft.com/office/drawing/2014/main" id="{45BF660A-9A33-428D-8D5A-4C6517A28F86}"/>
              </a:ext>
            </a:extLst>
          </p:cNvPr>
          <p:cNvSpPr/>
          <p:nvPr/>
        </p:nvSpPr>
        <p:spPr>
          <a:xfrm>
            <a:off x="865094" y="3248025"/>
            <a:ext cx="10461812" cy="3192299"/>
          </a:xfrm>
          <a:prstGeom prst="roundRect">
            <a:avLst>
              <a:gd name="adj" fmla="val 381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B4301269-D04E-4D39-8A7A-7ABE850E342A}"/>
              </a:ext>
            </a:extLst>
          </p:cNvPr>
          <p:cNvSpPr txBox="1"/>
          <p:nvPr/>
        </p:nvSpPr>
        <p:spPr>
          <a:xfrm>
            <a:off x="869576" y="347044"/>
            <a:ext cx="1069699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chemeClr val="bg1"/>
                </a:solidFill>
              </a:rPr>
              <a:t>КОНКУРЕНТНОЕ ПРЕИМУЩЕСТВО ПРОЕКТА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694DDDEE-6F86-4ADE-A1F0-285CBA3C8378}"/>
              </a:ext>
            </a:extLst>
          </p:cNvPr>
          <p:cNvSpPr txBox="1"/>
          <p:nvPr/>
        </p:nvSpPr>
        <p:spPr>
          <a:xfrm>
            <a:off x="997998" y="3424044"/>
            <a:ext cx="76648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/>
              <a:t>ЦЕННОСТНОЕ ПРЕДЛОЖЕНИЕ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="" xmlns:a16="http://schemas.microsoft.com/office/drawing/2014/main" id="{0557C32A-9D29-4B46-A81D-CEAA98499B30}"/>
              </a:ext>
            </a:extLst>
          </p:cNvPr>
          <p:cNvSpPr/>
          <p:nvPr/>
        </p:nvSpPr>
        <p:spPr>
          <a:xfrm>
            <a:off x="865093" y="1116485"/>
            <a:ext cx="10461812" cy="1929093"/>
          </a:xfrm>
          <a:prstGeom prst="roundRect">
            <a:avLst>
              <a:gd name="adj" fmla="val 3815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0" i="0" u="none" strike="noStrike" baseline="0" dirty="0">
                <a:latin typeface="Calibri" panose="020F0502020204030204" pitchFamily="34" charset="0"/>
              </a:rPr>
              <a:t>Обеспечение перехода на предиктивные подходы обслуживании производственного и технологического оборудования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F3E8019C-D3BA-4093-B4DC-76F37BC113B0}"/>
              </a:ext>
            </a:extLst>
          </p:cNvPr>
          <p:cNvSpPr txBox="1"/>
          <p:nvPr/>
        </p:nvSpPr>
        <p:spPr>
          <a:xfrm>
            <a:off x="1128712" y="4184838"/>
            <a:ext cx="9934575" cy="16555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ru-RU" sz="2400" dirty="0">
                <a:ea typeface="Calibri" panose="020F0502020204030204" pitchFamily="34" charset="0"/>
                <a:cs typeface="Times New Roman" panose="02020603050405020304" pitchFamily="18" charset="0"/>
              </a:rPr>
              <a:t>Снижение затрат на обслуживание</a:t>
            </a:r>
          </a:p>
          <a:p>
            <a:pPr marL="342900" lvl="0" indent="-342900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ru-RU" sz="2400" dirty="0">
                <a:ea typeface="Calibri" panose="020F0502020204030204" pitchFamily="34" charset="0"/>
                <a:cs typeface="Times New Roman" panose="02020603050405020304" pitchFamily="18" charset="0"/>
              </a:rPr>
              <a:t>Повышение качества продукции за счет контроля и корректировки технологического процесса в зависимости от состояния оборудования</a:t>
            </a:r>
          </a:p>
          <a:p>
            <a:pPr marL="342900" lvl="0" indent="-342900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ru-RU" sz="2400" dirty="0">
                <a:cs typeface="Times New Roman" panose="02020603050405020304" pitchFamily="18" charset="0"/>
              </a:rPr>
              <a:t>Снижение риска внеплановой остановки производства</a:t>
            </a:r>
            <a:endParaRPr lang="ru-RU" sz="2400" dirty="0"/>
          </a:p>
        </p:txBody>
      </p:sp>
    </p:spTree>
    <p:extLst>
      <p:ext uri="{BB962C8B-B14F-4D97-AF65-F5344CB8AC3E}">
        <p14:creationId xmlns="" xmlns:p14="http://schemas.microsoft.com/office/powerpoint/2010/main" val="24217143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50023D24-2424-4BEE-8370-F311CD65406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D44D3815-7C26-42BF-87AA-B01D69E70747}"/>
              </a:ext>
            </a:extLst>
          </p:cNvPr>
          <p:cNvSpPr txBox="1"/>
          <p:nvPr/>
        </p:nvSpPr>
        <p:spPr>
          <a:xfrm>
            <a:off x="623048" y="246906"/>
            <a:ext cx="72255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chemeClr val="bg1"/>
                </a:solidFill>
              </a:rPr>
              <a:t>БИЗНЕС-МОДЕЛЬ ПРОЕКТА</a:t>
            </a:r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="" xmlns:a16="http://schemas.microsoft.com/office/drawing/2014/main" id="{0AFD119F-6AFA-4AD8-A00C-A8D03843F789}"/>
              </a:ext>
            </a:extLst>
          </p:cNvPr>
          <p:cNvSpPr/>
          <p:nvPr/>
        </p:nvSpPr>
        <p:spPr>
          <a:xfrm>
            <a:off x="599535" y="1016348"/>
            <a:ext cx="4720610" cy="3107978"/>
          </a:xfrm>
          <a:prstGeom prst="roundRect">
            <a:avLst>
              <a:gd name="adj" fmla="val 53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="" xmlns:a16="http://schemas.microsoft.com/office/drawing/2014/main" id="{5DFB517C-90D2-4112-8333-33F4A1613C4E}"/>
              </a:ext>
            </a:extLst>
          </p:cNvPr>
          <p:cNvSpPr/>
          <p:nvPr/>
        </p:nvSpPr>
        <p:spPr>
          <a:xfrm>
            <a:off x="8849906" y="1016347"/>
            <a:ext cx="2840266" cy="3491166"/>
          </a:xfrm>
          <a:prstGeom prst="roundRect">
            <a:avLst>
              <a:gd name="adj" fmla="val 53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: скругленные углы 21">
            <a:extLst>
              <a:ext uri="{FF2B5EF4-FFF2-40B4-BE49-F238E27FC236}">
                <a16:creationId xmlns="" xmlns:a16="http://schemas.microsoft.com/office/drawing/2014/main" id="{15A46665-9577-45E6-A0D1-A10D9C306708}"/>
              </a:ext>
            </a:extLst>
          </p:cNvPr>
          <p:cNvSpPr/>
          <p:nvPr/>
        </p:nvSpPr>
        <p:spPr>
          <a:xfrm>
            <a:off x="5523343" y="1016347"/>
            <a:ext cx="3178728" cy="3491166"/>
          </a:xfrm>
          <a:prstGeom prst="roundRect">
            <a:avLst>
              <a:gd name="adj" fmla="val 53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: скругленные углы 22">
            <a:extLst>
              <a:ext uri="{FF2B5EF4-FFF2-40B4-BE49-F238E27FC236}">
                <a16:creationId xmlns="" xmlns:a16="http://schemas.microsoft.com/office/drawing/2014/main" id="{FC522548-E4E0-4DD4-B0E4-3FC743D6DADB}"/>
              </a:ext>
            </a:extLst>
          </p:cNvPr>
          <p:cNvSpPr/>
          <p:nvPr/>
        </p:nvSpPr>
        <p:spPr>
          <a:xfrm>
            <a:off x="599534" y="4275219"/>
            <a:ext cx="4720610" cy="2239881"/>
          </a:xfrm>
          <a:prstGeom prst="roundRect">
            <a:avLst>
              <a:gd name="adj" fmla="val 53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Текущие затраты</a:t>
            </a:r>
          </a:p>
          <a:p>
            <a:r>
              <a:rPr lang="ru-RU" dirty="0">
                <a:solidFill>
                  <a:schemeClr val="tx1"/>
                </a:solidFill>
              </a:rPr>
              <a:t>(з/п, комплектующие, материалы)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Инвестиционные </a:t>
            </a:r>
            <a:r>
              <a:rPr lang="ru-RU" dirty="0">
                <a:solidFill>
                  <a:schemeClr val="tx1"/>
                </a:solidFill>
              </a:rPr>
              <a:t>затраты</a:t>
            </a:r>
          </a:p>
          <a:p>
            <a:r>
              <a:rPr lang="ru-RU" dirty="0">
                <a:solidFill>
                  <a:schemeClr val="tx1"/>
                </a:solidFill>
              </a:rPr>
              <a:t> (покупка оборудования)	</a:t>
            </a:r>
          </a:p>
        </p:txBody>
      </p:sp>
      <p:sp>
        <p:nvSpPr>
          <p:cNvPr id="24" name="Прямоугольник: скругленные углы 23">
            <a:extLst>
              <a:ext uri="{FF2B5EF4-FFF2-40B4-BE49-F238E27FC236}">
                <a16:creationId xmlns="" xmlns:a16="http://schemas.microsoft.com/office/drawing/2014/main" id="{1D29DF08-B114-44BB-AA72-0778E3284BB8}"/>
              </a:ext>
            </a:extLst>
          </p:cNvPr>
          <p:cNvSpPr/>
          <p:nvPr/>
        </p:nvSpPr>
        <p:spPr>
          <a:xfrm>
            <a:off x="5515515" y="4651696"/>
            <a:ext cx="6174657" cy="1863404"/>
          </a:xfrm>
          <a:prstGeom prst="roundRect">
            <a:avLst>
              <a:gd name="adj" fmla="val 53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/>
              <a:t>Сопутствующие траты на создание плазмотрона</a:t>
            </a:r>
            <a:r>
              <a:rPr lang="en-US" dirty="0"/>
              <a:t>:</a:t>
            </a:r>
          </a:p>
          <a:p>
            <a:r>
              <a:rPr lang="ru-RU" dirty="0"/>
              <a:t>1. Расходные материалы</a:t>
            </a:r>
            <a:r>
              <a:rPr lang="en-US" dirty="0"/>
              <a:t>;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71FCCCF3-8BBF-4595-B547-E855CB957F23}"/>
              </a:ext>
            </a:extLst>
          </p:cNvPr>
          <p:cNvSpPr txBox="1"/>
          <p:nvPr/>
        </p:nvSpPr>
        <p:spPr>
          <a:xfrm>
            <a:off x="802734" y="1098159"/>
            <a:ext cx="28573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КОНЦЕПЦИЯ ПРОДАЖ 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A134A2E0-8063-49AE-A65D-1539DBC8EDEA}"/>
              </a:ext>
            </a:extLst>
          </p:cNvPr>
          <p:cNvSpPr txBox="1"/>
          <p:nvPr/>
        </p:nvSpPr>
        <p:spPr>
          <a:xfrm>
            <a:off x="8991613" y="1139313"/>
            <a:ext cx="30225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ПОТРЕБИТЕЛИ / </a:t>
            </a:r>
          </a:p>
          <a:p>
            <a:r>
              <a:rPr lang="ru-RU" b="1" dirty="0"/>
              <a:t>КЛИЕНТЫ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76A54653-49F6-473C-9321-7412F36DEDF9}"/>
              </a:ext>
            </a:extLst>
          </p:cNvPr>
          <p:cNvSpPr txBox="1"/>
          <p:nvPr/>
        </p:nvSpPr>
        <p:spPr>
          <a:xfrm>
            <a:off x="5628223" y="1095197"/>
            <a:ext cx="11370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КАНАЛЫ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ABC25099-307F-4483-9A42-6E551D451924}"/>
              </a:ext>
            </a:extLst>
          </p:cNvPr>
          <p:cNvSpPr txBox="1"/>
          <p:nvPr/>
        </p:nvSpPr>
        <p:spPr>
          <a:xfrm>
            <a:off x="623048" y="4322847"/>
            <a:ext cx="14356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РАСХОДЫ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="" xmlns:a16="http://schemas.microsoft.com/office/drawing/2014/main" id="{D10F80F4-ACC9-4CD4-A3C4-DD7C9CA8401E}"/>
              </a:ext>
            </a:extLst>
          </p:cNvPr>
          <p:cNvSpPr txBox="1"/>
          <p:nvPr/>
        </p:nvSpPr>
        <p:spPr>
          <a:xfrm>
            <a:off x="5628223" y="4692179"/>
            <a:ext cx="34450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ФИНАНСИРОВАНИЕ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="" xmlns:a16="http://schemas.microsoft.com/office/drawing/2014/main" id="{CE11DF2C-7525-44D0-9771-8140C41AECF9}"/>
              </a:ext>
            </a:extLst>
          </p:cNvPr>
          <p:cNvSpPr txBox="1"/>
          <p:nvPr/>
        </p:nvSpPr>
        <p:spPr>
          <a:xfrm>
            <a:off x="802734" y="1785644"/>
            <a:ext cx="4497205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/>
              <a:t>Формирование рынка </a:t>
            </a:r>
          </a:p>
          <a:p>
            <a:r>
              <a:rPr lang="ru-RU" sz="1600" dirty="0"/>
              <a:t>Продвижение продукта на специализированных </a:t>
            </a:r>
          </a:p>
          <a:p>
            <a:r>
              <a:rPr lang="ru-RU" sz="1600" dirty="0"/>
              <a:t>выставках</a:t>
            </a:r>
          </a:p>
          <a:p>
            <a:r>
              <a:rPr lang="ru-RU" sz="1600" dirty="0"/>
              <a:t>Демонстрация функций продукта</a:t>
            </a:r>
          </a:p>
          <a:p>
            <a:r>
              <a:rPr lang="ru-RU" sz="1600" dirty="0"/>
              <a:t>Предоставление образцов для тестирования потребителем</a:t>
            </a:r>
          </a:p>
          <a:p>
            <a:endParaRPr lang="ru-RU" sz="1600" dirty="0"/>
          </a:p>
        </p:txBody>
      </p:sp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C5738806-188C-4FA8-A485-379801EAB0B7}"/>
              </a:ext>
            </a:extLst>
          </p:cNvPr>
          <p:cNvSpPr txBox="1"/>
          <p:nvPr/>
        </p:nvSpPr>
        <p:spPr>
          <a:xfrm>
            <a:off x="8905269" y="1676457"/>
            <a:ext cx="2784903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/>
              <a:t>Производители установок индукционного нагрева</a:t>
            </a:r>
          </a:p>
          <a:p>
            <a:r>
              <a:rPr lang="ru-RU" sz="1600" dirty="0"/>
              <a:t>Автомобильная промышленность</a:t>
            </a:r>
            <a:endParaRPr lang="en-US" sz="1600" dirty="0"/>
          </a:p>
          <a:p>
            <a:r>
              <a:rPr lang="ru-RU" sz="1600" dirty="0"/>
              <a:t>Производители бытовой электроники и вычислительной техники</a:t>
            </a:r>
          </a:p>
          <a:p>
            <a:r>
              <a:rPr lang="ru-RU" sz="1600" dirty="0"/>
              <a:t>Аэрокосмическая и оборонная промышленность</a:t>
            </a:r>
          </a:p>
          <a:p>
            <a:r>
              <a:rPr lang="ru-RU" sz="1600" dirty="0"/>
              <a:t>Нефтедобывающая промышленность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="" xmlns:a16="http://schemas.microsoft.com/office/drawing/2014/main" id="{DCE3A83F-E210-4DC1-91EF-B786B35DD672}"/>
              </a:ext>
            </a:extLst>
          </p:cNvPr>
          <p:cNvSpPr txBox="1"/>
          <p:nvPr/>
        </p:nvSpPr>
        <p:spPr>
          <a:xfrm>
            <a:off x="5675578" y="5012012"/>
            <a:ext cx="585453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Собственные средства 10%</a:t>
            </a:r>
          </a:p>
          <a:p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Грантовая поддержка от государственных фондов 90%</a:t>
            </a:r>
          </a:p>
          <a:p>
            <a:r>
              <a:rPr lang="ru-RU" sz="1600" dirty="0"/>
              <a:t/>
            </a:r>
            <a:br>
              <a:rPr lang="ru-RU" sz="1600" dirty="0"/>
            </a:br>
            <a:endParaRPr lang="en-US" sz="1600" dirty="0"/>
          </a:p>
        </p:txBody>
      </p: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3666C265-480E-490A-B919-C5C6B1DD7C31}"/>
              </a:ext>
            </a:extLst>
          </p:cNvPr>
          <p:cNvSpPr txBox="1"/>
          <p:nvPr/>
        </p:nvSpPr>
        <p:spPr>
          <a:xfrm>
            <a:off x="5703293" y="1866727"/>
            <a:ext cx="2575244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/>
              <a:t>OEM </a:t>
            </a:r>
            <a:r>
              <a:rPr lang="ru-RU" sz="1600" dirty="0"/>
              <a:t>продажи</a:t>
            </a:r>
          </a:p>
          <a:p>
            <a:endParaRPr lang="ru-RU" sz="1600" dirty="0"/>
          </a:p>
          <a:p>
            <a:r>
              <a:rPr lang="ru-RU" sz="1600" dirty="0"/>
              <a:t>Прямые продажи крупным промышленным предприятиям</a:t>
            </a:r>
          </a:p>
          <a:p>
            <a:endParaRPr lang="ru-RU" sz="1600" dirty="0"/>
          </a:p>
          <a:p>
            <a:r>
              <a:rPr lang="ru-RU" sz="1600" dirty="0"/>
              <a:t>Рынки </a:t>
            </a:r>
            <a:r>
              <a:rPr lang="en-US" sz="1600" dirty="0"/>
              <a:t>B2B</a:t>
            </a:r>
            <a:endParaRPr lang="ru-RU" sz="1600" dirty="0"/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="" xmlns:a16="http://schemas.microsoft.com/office/drawing/2014/main" id="{90BDF68F-B1D3-D58B-26E1-41B5B2865C87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673100" cy="1905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73100">
                  <a:extLst>
                    <a:ext uri="{9D8B030D-6E8A-4147-A177-3AD203B41FA5}">
                      <a16:colId xmlns="" xmlns:a16="http://schemas.microsoft.com/office/drawing/2014/main" val="334348130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 dirty="0">
                          <a:effectLst/>
                        </a:rPr>
                        <a:t>1368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8716383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5305251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84C78E54-C775-4239-9499-B4C48998588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8967EDE9-F38D-4F9F-9DB5-25D2175E0417}"/>
              </a:ext>
            </a:extLst>
          </p:cNvPr>
          <p:cNvSpPr txBox="1"/>
          <p:nvPr/>
        </p:nvSpPr>
        <p:spPr>
          <a:xfrm>
            <a:off x="384921" y="251926"/>
            <a:ext cx="906331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chemeClr val="bg1"/>
                </a:solidFill>
              </a:rPr>
              <a:t>Меры поддержки проекта, </a:t>
            </a:r>
          </a:p>
          <a:p>
            <a:r>
              <a:rPr lang="ru-RU" sz="4400" b="1" dirty="0">
                <a:solidFill>
                  <a:schemeClr val="bg1"/>
                </a:solidFill>
              </a:rPr>
              <a:t>которые планируется привлечь</a:t>
            </a: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="" xmlns:a16="http://schemas.microsoft.com/office/drawing/2014/main" id="{023B3DEE-1B64-40AD-8018-7F6539201231}"/>
              </a:ext>
            </a:extLst>
          </p:cNvPr>
          <p:cNvSpPr/>
          <p:nvPr/>
        </p:nvSpPr>
        <p:spPr>
          <a:xfrm>
            <a:off x="495276" y="1964204"/>
            <a:ext cx="6143649" cy="893296"/>
          </a:xfrm>
          <a:prstGeom prst="roundRect">
            <a:avLst>
              <a:gd name="adj" fmla="val 14923"/>
            </a:avLst>
          </a:prstGeom>
          <a:solidFill>
            <a:srgbClr val="E46228"/>
          </a:solidFill>
          <a:ln w="38100">
            <a:solidFill>
              <a:srgbClr val="E462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FF7614"/>
                </a:solidFill>
              </a:ln>
              <a:solidFill>
                <a:srgbClr val="FF7614"/>
              </a:solidFill>
              <a:highlight>
                <a:srgbClr val="FF7614"/>
              </a:highlight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A6B9012C-886D-4A46-A34A-0FDE6764E59F}"/>
              </a:ext>
            </a:extLst>
          </p:cNvPr>
          <p:cNvSpPr txBox="1"/>
          <p:nvPr/>
        </p:nvSpPr>
        <p:spPr>
          <a:xfrm>
            <a:off x="610134" y="2087686"/>
            <a:ext cx="60287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ПЛАНИРУЕМЫЕ ИСТОЧНИКИ ФИНАНСИРОВАНИЯ </a:t>
            </a:r>
          </a:p>
          <a:p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УКАЗАНИЕМ ДОЛЕЙ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23C2EB2C-5F39-4DD0-85BB-46C8A90CBBB4}"/>
              </a:ext>
            </a:extLst>
          </p:cNvPr>
          <p:cNvSpPr txBox="1"/>
          <p:nvPr/>
        </p:nvSpPr>
        <p:spPr>
          <a:xfrm>
            <a:off x="610134" y="3182636"/>
            <a:ext cx="673671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Собственные средства 10%</a:t>
            </a:r>
          </a:p>
          <a:p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Грантовая поддержка от государственных фондов 90%</a:t>
            </a:r>
          </a:p>
        </p:txBody>
      </p:sp>
    </p:spTree>
    <p:extLst>
      <p:ext uri="{BB962C8B-B14F-4D97-AF65-F5344CB8AC3E}">
        <p14:creationId xmlns="" xmlns:p14="http://schemas.microsoft.com/office/powerpoint/2010/main" val="30584471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: скругленные углы 20">
            <a:extLst>
              <a:ext uri="{FF2B5EF4-FFF2-40B4-BE49-F238E27FC236}">
                <a16:creationId xmlns="" xmlns:a16="http://schemas.microsoft.com/office/drawing/2014/main" id="{8BDD50BC-E55B-4367-A0E4-1F46F28B4A84}"/>
              </a:ext>
            </a:extLst>
          </p:cNvPr>
          <p:cNvSpPr/>
          <p:nvPr/>
        </p:nvSpPr>
        <p:spPr>
          <a:xfrm>
            <a:off x="5524131" y="1034762"/>
            <a:ext cx="143620" cy="684916"/>
          </a:xfrm>
          <a:prstGeom prst="roundRect">
            <a:avLst>
              <a:gd name="adj" fmla="val 53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: скругленные углы 21">
            <a:extLst>
              <a:ext uri="{FF2B5EF4-FFF2-40B4-BE49-F238E27FC236}">
                <a16:creationId xmlns="" xmlns:a16="http://schemas.microsoft.com/office/drawing/2014/main" id="{F0FD47C9-430B-4B2D-B947-BDF0028C9536}"/>
              </a:ext>
            </a:extLst>
          </p:cNvPr>
          <p:cNvSpPr/>
          <p:nvPr/>
        </p:nvSpPr>
        <p:spPr>
          <a:xfrm>
            <a:off x="4961030" y="2676526"/>
            <a:ext cx="3829794" cy="684916"/>
          </a:xfrm>
          <a:prstGeom prst="roundRect">
            <a:avLst>
              <a:gd name="adj" fmla="val 53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: скругленные углы 22">
            <a:extLst>
              <a:ext uri="{FF2B5EF4-FFF2-40B4-BE49-F238E27FC236}">
                <a16:creationId xmlns="" xmlns:a16="http://schemas.microsoft.com/office/drawing/2014/main" id="{43881064-D436-46CE-948E-E06F1C13D981}"/>
              </a:ext>
            </a:extLst>
          </p:cNvPr>
          <p:cNvSpPr/>
          <p:nvPr/>
        </p:nvSpPr>
        <p:spPr>
          <a:xfrm>
            <a:off x="8647203" y="2530365"/>
            <a:ext cx="143620" cy="684916"/>
          </a:xfrm>
          <a:prstGeom prst="roundRect">
            <a:avLst>
              <a:gd name="adj" fmla="val 53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: скругленные углы 24">
            <a:extLst>
              <a:ext uri="{FF2B5EF4-FFF2-40B4-BE49-F238E27FC236}">
                <a16:creationId xmlns="" xmlns:a16="http://schemas.microsoft.com/office/drawing/2014/main" id="{8B3DA753-FE5A-4156-9D24-BF687F261DA3}"/>
              </a:ext>
            </a:extLst>
          </p:cNvPr>
          <p:cNvSpPr/>
          <p:nvPr/>
        </p:nvSpPr>
        <p:spPr>
          <a:xfrm>
            <a:off x="4323602" y="2939762"/>
            <a:ext cx="143620" cy="684916"/>
          </a:xfrm>
          <a:prstGeom prst="roundRect">
            <a:avLst>
              <a:gd name="adj" fmla="val 53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6138250" y="0"/>
            <a:ext cx="6053750" cy="6858000"/>
          </a:xfrm>
          <a:prstGeom prst="rect">
            <a:avLst/>
          </a:prstGeom>
          <a:solidFill>
            <a:srgbClr val="E462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A3926DAA-4D2B-4E84-BDC4-C32D29A59A18}"/>
              </a:ext>
            </a:extLst>
          </p:cNvPr>
          <p:cNvSpPr txBox="1"/>
          <p:nvPr/>
        </p:nvSpPr>
        <p:spPr>
          <a:xfrm>
            <a:off x="377926" y="280217"/>
            <a:ext cx="55250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Достигнутые результаты </a:t>
            </a:r>
            <a:br>
              <a:rPr lang="ru-RU" sz="2800" b="1" dirty="0"/>
            </a:br>
            <a:r>
              <a:rPr lang="ru-RU" b="1" dirty="0"/>
              <a:t>(на входе и выходе из акселерационной программы) </a:t>
            </a:r>
            <a:endParaRPr lang="ru-RU" sz="2800" b="1" dirty="0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568908" y="1855828"/>
            <a:ext cx="4995224" cy="1130761"/>
          </a:xfrm>
          <a:prstGeom prst="roundRect">
            <a:avLst/>
          </a:prstGeom>
          <a:noFill/>
          <a:ln>
            <a:solidFill>
              <a:srgbClr val="0D0D0E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674256" y="2226355"/>
            <a:ext cx="38297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i="1" dirty="0"/>
              <a:t>1. Идея проекта </a:t>
            </a:r>
          </a:p>
        </p:txBody>
      </p:sp>
      <p:sp>
        <p:nvSpPr>
          <p:cNvPr id="17" name="Прямоугольник: скругленные углы 6">
            <a:extLst>
              <a:ext uri="{FF2B5EF4-FFF2-40B4-BE49-F238E27FC236}">
                <a16:creationId xmlns="" xmlns:a16="http://schemas.microsoft.com/office/drawing/2014/main" id="{0557C32A-9D29-4B46-A81D-CEAA98499B30}"/>
              </a:ext>
            </a:extLst>
          </p:cNvPr>
          <p:cNvSpPr/>
          <p:nvPr/>
        </p:nvSpPr>
        <p:spPr>
          <a:xfrm>
            <a:off x="6599450" y="455110"/>
            <a:ext cx="5023642" cy="774723"/>
          </a:xfrm>
          <a:prstGeom prst="roundRect">
            <a:avLst>
              <a:gd name="adj" fmla="val 2594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>
                <a:solidFill>
                  <a:schemeClr val="tx1"/>
                </a:solidFill>
              </a:rPr>
              <a:t>Достигнутый результат на выходе: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6600102" y="1458002"/>
            <a:ext cx="5023642" cy="1130761"/>
          </a:xfrm>
          <a:prstGeom prst="roundRect">
            <a:avLst/>
          </a:prstGeom>
          <a:noFill/>
          <a:ln>
            <a:solidFill>
              <a:schemeClr val="bg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6726122" y="1804199"/>
            <a:ext cx="41294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1600" i="1" dirty="0">
                <a:solidFill>
                  <a:schemeClr val="bg1"/>
                </a:solidFill>
              </a:rPr>
              <a:t>Разработана концепция продукта</a:t>
            </a: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6599449" y="2816932"/>
            <a:ext cx="5023642" cy="1130761"/>
          </a:xfrm>
          <a:prstGeom prst="roundRect">
            <a:avLst/>
          </a:prstGeom>
          <a:noFill/>
          <a:ln>
            <a:solidFill>
              <a:schemeClr val="bg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TextBox 27"/>
          <p:cNvSpPr txBox="1"/>
          <p:nvPr/>
        </p:nvSpPr>
        <p:spPr>
          <a:xfrm>
            <a:off x="6669480" y="3200797"/>
            <a:ext cx="41294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i="1" dirty="0">
                <a:solidFill>
                  <a:schemeClr val="bg1"/>
                </a:solidFill>
              </a:rPr>
              <a:t>2.  Определены целевые сегменты рынка</a:t>
            </a: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6599449" y="4158816"/>
            <a:ext cx="5023642" cy="1130761"/>
          </a:xfrm>
          <a:prstGeom prst="roundRect">
            <a:avLst/>
          </a:prstGeom>
          <a:noFill/>
          <a:ln>
            <a:solidFill>
              <a:schemeClr val="bg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TextBox 29"/>
          <p:cNvSpPr txBox="1"/>
          <p:nvPr/>
        </p:nvSpPr>
        <p:spPr>
          <a:xfrm>
            <a:off x="6669480" y="4542681"/>
            <a:ext cx="41294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i="1" dirty="0">
                <a:solidFill>
                  <a:schemeClr val="bg1"/>
                </a:solidFill>
              </a:rPr>
              <a:t>3.  Определены конкурентные преимущества и ценностное предложение</a:t>
            </a:r>
          </a:p>
        </p:txBody>
      </p:sp>
      <p:sp>
        <p:nvSpPr>
          <p:cNvPr id="24" name="Скругленный прямоугольник 2">
            <a:extLst>
              <a:ext uri="{FF2B5EF4-FFF2-40B4-BE49-F238E27FC236}">
                <a16:creationId xmlns="" xmlns:a16="http://schemas.microsoft.com/office/drawing/2014/main" id="{A73D9931-FED1-4212-AE90-870F15CD046E}"/>
              </a:ext>
            </a:extLst>
          </p:cNvPr>
          <p:cNvSpPr/>
          <p:nvPr/>
        </p:nvSpPr>
        <p:spPr>
          <a:xfrm>
            <a:off x="630446" y="3564840"/>
            <a:ext cx="4995224" cy="1130761"/>
          </a:xfrm>
          <a:prstGeom prst="roundRect">
            <a:avLst/>
          </a:prstGeom>
          <a:noFill/>
          <a:ln>
            <a:solidFill>
              <a:srgbClr val="0D0D0E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8D5BD91C-D485-4280-8B42-37A5C4FAA10E}"/>
              </a:ext>
            </a:extLst>
          </p:cNvPr>
          <p:cNvSpPr txBox="1"/>
          <p:nvPr/>
        </p:nvSpPr>
        <p:spPr>
          <a:xfrm>
            <a:off x="735794" y="3935367"/>
            <a:ext cx="38297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i="1" dirty="0"/>
              <a:t>2. Команда проекта</a:t>
            </a:r>
          </a:p>
        </p:txBody>
      </p:sp>
      <p:sp>
        <p:nvSpPr>
          <p:cNvPr id="32" name="Скругленный прямоугольник 2">
            <a:extLst>
              <a:ext uri="{FF2B5EF4-FFF2-40B4-BE49-F238E27FC236}">
                <a16:creationId xmlns="" xmlns:a16="http://schemas.microsoft.com/office/drawing/2014/main" id="{0C0EE0D1-1CED-4BAB-8C52-B6AC972C5B7C}"/>
              </a:ext>
            </a:extLst>
          </p:cNvPr>
          <p:cNvSpPr/>
          <p:nvPr/>
        </p:nvSpPr>
        <p:spPr>
          <a:xfrm>
            <a:off x="630446" y="5289577"/>
            <a:ext cx="4995224" cy="1130761"/>
          </a:xfrm>
          <a:prstGeom prst="roundRect">
            <a:avLst/>
          </a:prstGeom>
          <a:noFill/>
          <a:ln>
            <a:solidFill>
              <a:srgbClr val="0D0D0E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TextBox 32">
            <a:extLst>
              <a:ext uri="{FF2B5EF4-FFF2-40B4-BE49-F238E27FC236}">
                <a16:creationId xmlns="" xmlns:a16="http://schemas.microsoft.com/office/drawing/2014/main" id="{F5581592-8D31-4832-9B12-984AA11FF261}"/>
              </a:ext>
            </a:extLst>
          </p:cNvPr>
          <p:cNvSpPr txBox="1"/>
          <p:nvPr/>
        </p:nvSpPr>
        <p:spPr>
          <a:xfrm>
            <a:off x="735794" y="5660104"/>
            <a:ext cx="38297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i="1" dirty="0"/>
              <a:t>3. Научная основа идеи проекта</a:t>
            </a:r>
          </a:p>
        </p:txBody>
      </p:sp>
      <p:sp>
        <p:nvSpPr>
          <p:cNvPr id="34" name="Скругленный прямоугольник 28">
            <a:extLst>
              <a:ext uri="{FF2B5EF4-FFF2-40B4-BE49-F238E27FC236}">
                <a16:creationId xmlns="" xmlns:a16="http://schemas.microsoft.com/office/drawing/2014/main" id="{EE4E16BA-2431-4EB9-A544-096F56019CE7}"/>
              </a:ext>
            </a:extLst>
          </p:cNvPr>
          <p:cNvSpPr/>
          <p:nvPr/>
        </p:nvSpPr>
        <p:spPr>
          <a:xfrm>
            <a:off x="6669480" y="5560546"/>
            <a:ext cx="5023642" cy="1130761"/>
          </a:xfrm>
          <a:prstGeom prst="roundRect">
            <a:avLst/>
          </a:prstGeom>
          <a:noFill/>
          <a:ln>
            <a:solidFill>
              <a:schemeClr val="bg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CAFE8E86-18B2-48D4-80F7-1F6FC39079D5}"/>
              </a:ext>
            </a:extLst>
          </p:cNvPr>
          <p:cNvSpPr txBox="1"/>
          <p:nvPr/>
        </p:nvSpPr>
        <p:spPr>
          <a:xfrm>
            <a:off x="6739511" y="5944411"/>
            <a:ext cx="41294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i="1" dirty="0">
                <a:solidFill>
                  <a:schemeClr val="bg1"/>
                </a:solidFill>
              </a:rPr>
              <a:t>4.  Команда проекта </a:t>
            </a:r>
            <a:r>
              <a:rPr lang="ru-RU" sz="1600" i="1" dirty="0" smtClean="0">
                <a:solidFill>
                  <a:schemeClr val="bg1"/>
                </a:solidFill>
              </a:rPr>
              <a:t>усилена </a:t>
            </a:r>
            <a:r>
              <a:rPr lang="ru-RU" sz="1600" i="1" dirty="0">
                <a:solidFill>
                  <a:schemeClr val="bg1"/>
                </a:solidFill>
              </a:rPr>
              <a:t>внешними специалистами</a:t>
            </a:r>
          </a:p>
        </p:txBody>
      </p:sp>
    </p:spTree>
    <p:extLst>
      <p:ext uri="{BB962C8B-B14F-4D97-AF65-F5344CB8AC3E}">
        <p14:creationId xmlns="" xmlns:p14="http://schemas.microsoft.com/office/powerpoint/2010/main" val="36061502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A3926DAA-4D2B-4E84-BDC4-C32D29A59A18}"/>
              </a:ext>
            </a:extLst>
          </p:cNvPr>
          <p:cNvSpPr txBox="1"/>
          <p:nvPr/>
        </p:nvSpPr>
        <p:spPr>
          <a:xfrm>
            <a:off x="453301" y="322163"/>
            <a:ext cx="669044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FF7235"/>
                </a:solidFill>
              </a:rPr>
              <a:t>Шаги на 6-12 месяцев после завершения </a:t>
            </a:r>
            <a:endParaRPr lang="en-US" sz="2800" b="1" dirty="0">
              <a:solidFill>
                <a:srgbClr val="FF7235"/>
              </a:solidFill>
            </a:endParaRPr>
          </a:p>
          <a:p>
            <a:r>
              <a:rPr lang="ru-RU" sz="2800" b="1" dirty="0">
                <a:solidFill>
                  <a:srgbClr val="FF7235"/>
                </a:solidFill>
              </a:rPr>
              <a:t>акселерационной программы:</a:t>
            </a:r>
          </a:p>
        </p:txBody>
      </p:sp>
      <p:sp>
        <p:nvSpPr>
          <p:cNvPr id="11" name="Скругленный прямоугольник 13">
            <a:extLst>
              <a:ext uri="{FF2B5EF4-FFF2-40B4-BE49-F238E27FC236}">
                <a16:creationId xmlns="" xmlns:a16="http://schemas.microsoft.com/office/drawing/2014/main" id="{262F8211-2A75-4148-AAE2-467623245659}"/>
              </a:ext>
            </a:extLst>
          </p:cNvPr>
          <p:cNvSpPr/>
          <p:nvPr/>
        </p:nvSpPr>
        <p:spPr>
          <a:xfrm>
            <a:off x="1606498" y="1436136"/>
            <a:ext cx="2545767" cy="4906244"/>
          </a:xfrm>
          <a:prstGeom prst="roundRect">
            <a:avLst>
              <a:gd name="adj" fmla="val 11055"/>
            </a:avLst>
          </a:prstGeom>
          <a:noFill/>
          <a:ln>
            <a:solidFill>
              <a:srgbClr val="0D0D0E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3">
            <a:extLst>
              <a:ext uri="{FF2B5EF4-FFF2-40B4-BE49-F238E27FC236}">
                <a16:creationId xmlns="" xmlns:a16="http://schemas.microsoft.com/office/drawing/2014/main" id="{46354891-41FB-45C0-B7B2-1583C2D41FA4}"/>
              </a:ext>
            </a:extLst>
          </p:cNvPr>
          <p:cNvSpPr/>
          <p:nvPr/>
        </p:nvSpPr>
        <p:spPr>
          <a:xfrm>
            <a:off x="4453060" y="1436136"/>
            <a:ext cx="2545767" cy="4906244"/>
          </a:xfrm>
          <a:prstGeom prst="roundRect">
            <a:avLst>
              <a:gd name="adj" fmla="val 9184"/>
            </a:avLst>
          </a:prstGeom>
          <a:noFill/>
          <a:ln>
            <a:solidFill>
              <a:srgbClr val="0D0D0E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кругленный прямоугольник 13">
            <a:extLst>
              <a:ext uri="{FF2B5EF4-FFF2-40B4-BE49-F238E27FC236}">
                <a16:creationId xmlns="" xmlns:a16="http://schemas.microsoft.com/office/drawing/2014/main" id="{EBC1B5D7-D376-45D8-BE30-301930AE80BE}"/>
              </a:ext>
            </a:extLst>
          </p:cNvPr>
          <p:cNvSpPr/>
          <p:nvPr/>
        </p:nvSpPr>
        <p:spPr>
          <a:xfrm>
            <a:off x="7311099" y="1436136"/>
            <a:ext cx="2545767" cy="4906244"/>
          </a:xfrm>
          <a:prstGeom prst="roundRect">
            <a:avLst>
              <a:gd name="adj" fmla="val 8436"/>
            </a:avLst>
          </a:prstGeom>
          <a:noFill/>
          <a:ln>
            <a:solidFill>
              <a:srgbClr val="0D0D0E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1E9603EB-C7AB-4D36-AC4D-4C6760B1ACA3}"/>
              </a:ext>
            </a:extLst>
          </p:cNvPr>
          <p:cNvSpPr txBox="1"/>
          <p:nvPr/>
        </p:nvSpPr>
        <p:spPr>
          <a:xfrm>
            <a:off x="1776535" y="1539304"/>
            <a:ext cx="13415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ШАГ 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107A6FF4-24B4-476D-BE26-D15C80485BCA}"/>
              </a:ext>
            </a:extLst>
          </p:cNvPr>
          <p:cNvSpPr txBox="1"/>
          <p:nvPr/>
        </p:nvSpPr>
        <p:spPr>
          <a:xfrm>
            <a:off x="4683176" y="1584694"/>
            <a:ext cx="13415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ШАГ 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8234700A-3433-476B-AB5C-20E20AD7A917}"/>
              </a:ext>
            </a:extLst>
          </p:cNvPr>
          <p:cNvSpPr txBox="1"/>
          <p:nvPr/>
        </p:nvSpPr>
        <p:spPr>
          <a:xfrm>
            <a:off x="7529635" y="1584694"/>
            <a:ext cx="13415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ШАГ 3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42FC157B-B50B-4DB2-BE83-BB4CF6BFB886}"/>
              </a:ext>
            </a:extLst>
          </p:cNvPr>
          <p:cNvSpPr txBox="1"/>
          <p:nvPr/>
        </p:nvSpPr>
        <p:spPr>
          <a:xfrm>
            <a:off x="1676542" y="2242710"/>
            <a:ext cx="246424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Создание базовой части программного обеспечения</a:t>
            </a:r>
            <a:endParaRPr lang="en-US" sz="2800" dirty="0"/>
          </a:p>
          <a:p>
            <a:endParaRPr lang="en-US" sz="2800" dirty="0"/>
          </a:p>
          <a:p>
            <a:r>
              <a:rPr lang="ru-RU" sz="2800" dirty="0"/>
              <a:t>Декабрь 2024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DE70499F-8672-4737-A1D5-F656B7E7EDDA}"/>
              </a:ext>
            </a:extLst>
          </p:cNvPr>
          <p:cNvSpPr txBox="1"/>
          <p:nvPr/>
        </p:nvSpPr>
        <p:spPr>
          <a:xfrm>
            <a:off x="4529936" y="2288100"/>
            <a:ext cx="246424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Тестирование и доработка программного обеспечения</a:t>
            </a:r>
          </a:p>
          <a:p>
            <a:endParaRPr lang="ru-RU" sz="2800" dirty="0"/>
          </a:p>
          <a:p>
            <a:r>
              <a:rPr lang="ru-RU" sz="2800" dirty="0"/>
              <a:t>Апрель 2025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A9908E8E-D6C6-4763-9C28-7E83F8FF5801}"/>
              </a:ext>
            </a:extLst>
          </p:cNvPr>
          <p:cNvSpPr txBox="1"/>
          <p:nvPr/>
        </p:nvSpPr>
        <p:spPr>
          <a:xfrm>
            <a:off x="7392620" y="2242710"/>
            <a:ext cx="246424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Создание </a:t>
            </a:r>
            <a:r>
              <a:rPr lang="en-US" sz="2800" dirty="0"/>
              <a:t>MVP</a:t>
            </a:r>
            <a:endParaRPr lang="ru-RU" sz="2800" dirty="0"/>
          </a:p>
          <a:p>
            <a:endParaRPr lang="ru-RU" sz="2800" dirty="0"/>
          </a:p>
          <a:p>
            <a:endParaRPr lang="ru-RU" sz="2800" dirty="0"/>
          </a:p>
          <a:p>
            <a:endParaRPr lang="ru-RU" sz="2800" dirty="0"/>
          </a:p>
          <a:p>
            <a:endParaRPr lang="ru-RU" sz="2800" dirty="0"/>
          </a:p>
          <a:p>
            <a:r>
              <a:rPr lang="ru-RU" sz="2800" dirty="0"/>
              <a:t>Октябрь 2025</a:t>
            </a:r>
          </a:p>
        </p:txBody>
      </p:sp>
    </p:spTree>
    <p:extLst>
      <p:ext uri="{BB962C8B-B14F-4D97-AF65-F5344CB8AC3E}">
        <p14:creationId xmlns="" xmlns:p14="http://schemas.microsoft.com/office/powerpoint/2010/main" val="120467808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675</TotalTime>
  <Words>420</Words>
  <Application>Microsoft Office PowerPoint</Application>
  <PresentationFormat>Произвольный</PresentationFormat>
  <Paragraphs>125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йцукен</cp:lastModifiedBy>
  <cp:revision>62</cp:revision>
  <dcterms:created xsi:type="dcterms:W3CDTF">2023-09-06T12:36:24Z</dcterms:created>
  <dcterms:modified xsi:type="dcterms:W3CDTF">2024-07-23T11:13:05Z</dcterms:modified>
</cp:coreProperties>
</file>