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T Sans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1" roundtripDataSignature="AMtx7mjlcYmCQ+RRgYRiz2E0D1hpsg4Z/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9E77264-A8C2-4E31-B8E4-4A103E92852C}">
  <a:tblStyle styleId="{69E77264-A8C2-4E31-B8E4-4A103E92852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11" Type="http://customschemas.google.com/relationships/presentationmetadata" Target="metadata"/><Relationship Id="rId10" Type="http://schemas.openxmlformats.org/officeDocument/2006/relationships/font" Target="fonts/PTSans-boldItalic.fntdata"/><Relationship Id="rId9" Type="http://schemas.openxmlformats.org/officeDocument/2006/relationships/font" Target="fonts/PT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TSans-regular.fntdata"/><Relationship Id="rId8" Type="http://schemas.openxmlformats.org/officeDocument/2006/relationships/font" Target="fonts/PTSa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pt.2035.university/project/faatg-team" TargetMode="External"/><Relationship Id="rId4" Type="http://schemas.openxmlformats.org/officeDocument/2006/relationships/hyperlink" Target="https://vk.com/robyandfreedget" TargetMode="External"/><Relationship Id="rId5" Type="http://schemas.openxmlformats.org/officeDocument/2006/relationships/hyperlink" Target="https://taplink.cc/robyandfreedget" TargetMode="External"/><Relationship Id="rId6" Type="http://schemas.openxmlformats.org/officeDocument/2006/relationships/hyperlink" Target="https://t.me/robi_team_bot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/>
        </p:nvSpPr>
        <p:spPr>
          <a:xfrm>
            <a:off x="112350" y="110350"/>
            <a:ext cx="51889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ru" sz="2100">
                <a:latin typeface="PT Sans"/>
                <a:ea typeface="PT Sans"/>
                <a:cs typeface="PT Sans"/>
                <a:sym typeface="PT Sans"/>
              </a:rPr>
              <a:t>Игра-к</a:t>
            </a:r>
            <a:r>
              <a:rPr b="1" i="0" lang="ru" sz="2100" u="none" cap="none" strike="noStrik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омиксы «Хроники разбитого мира»</a:t>
            </a:r>
            <a:endParaRPr b="1" i="0" sz="2100" u="none" cap="none" strike="noStrik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5" name="Google Shape;55;p1"/>
          <p:cNvSpPr txBox="1"/>
          <p:nvPr/>
        </p:nvSpPr>
        <p:spPr>
          <a:xfrm>
            <a:off x="112350" y="1713625"/>
            <a:ext cx="2523600" cy="17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" sz="900" u="none" cap="none" strike="noStrik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Какую проблему решаем:</a:t>
            </a:r>
            <a:endParaRPr b="1" i="0" sz="900" u="none" cap="none" strike="noStrik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1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ru" sz="7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Наш</a:t>
            </a:r>
            <a:r>
              <a:rPr lang="ru" sz="700">
                <a:latin typeface="Courier New"/>
                <a:ea typeface="Courier New"/>
                <a:cs typeface="Courier New"/>
                <a:sym typeface="Courier New"/>
              </a:rPr>
              <a:t> Заказчик: ООО “Импульс”, в будущем именующийся Заказчик, </a:t>
            </a:r>
            <a:r>
              <a:rPr b="0" i="0" lang="ru" sz="7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хочет</a:t>
            </a:r>
            <a:r>
              <a:rPr lang="ru" sz="70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ru" sz="7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по мотивам вселенной </a:t>
            </a:r>
            <a:r>
              <a:rPr lang="ru" sz="7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«Хроники разбитого мира»</a:t>
            </a:r>
            <a:r>
              <a:rPr lang="ru" sz="7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создать комиксы</a:t>
            </a:r>
            <a:r>
              <a:rPr lang="ru" sz="700">
                <a:latin typeface="Courier New"/>
                <a:ea typeface="Courier New"/>
                <a:cs typeface="Courier New"/>
                <a:sym typeface="Courier New"/>
              </a:rPr>
              <a:t>.</a:t>
            </a:r>
            <a:r>
              <a:rPr b="0" i="0" lang="ru" sz="7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br>
              <a:rPr b="0" i="0" lang="ru" sz="7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endParaRPr b="0" i="0" sz="7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ru" sz="700">
                <a:latin typeface="Courier New"/>
                <a:ea typeface="Courier New"/>
                <a:cs typeface="Courier New"/>
                <a:sym typeface="Courier New"/>
              </a:rPr>
              <a:t>Так как работа творческая, Заказчик предоставляет возможность команде проявить инициативу</a:t>
            </a:r>
            <a:r>
              <a:rPr lang="ru" sz="700">
                <a:latin typeface="Courier New"/>
                <a:ea typeface="Courier New"/>
                <a:cs typeface="Courier New"/>
                <a:sym typeface="Courier New"/>
              </a:rPr>
              <a:t> и</a:t>
            </a:r>
            <a:r>
              <a:rPr lang="ru" sz="700">
                <a:latin typeface="Courier New"/>
                <a:ea typeface="Courier New"/>
                <a:cs typeface="Courier New"/>
                <a:sym typeface="Courier New"/>
              </a:rPr>
              <a:t> попробовать себя в роли создателей комиксов, не нарушая канонов вселенной</a:t>
            </a:r>
            <a:r>
              <a:rPr b="0" i="0" lang="ru" sz="7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.</a:t>
            </a:r>
            <a:endParaRPr b="0" i="0" sz="7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6" name="Google Shape;56;p1"/>
          <p:cNvSpPr txBox="1"/>
          <p:nvPr/>
        </p:nvSpPr>
        <p:spPr>
          <a:xfrm>
            <a:off x="2641250" y="1799975"/>
            <a:ext cx="2523600" cy="17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" sz="900" u="none" cap="none" strike="noStrik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Какое решение предлагаем:</a:t>
            </a:r>
            <a:endParaRPr b="1" i="0" sz="900" u="none" cap="none" strike="noStrik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1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ru" sz="7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Для</a:t>
            </a:r>
            <a:r>
              <a:rPr lang="ru" sz="700">
                <a:latin typeface="Courier New"/>
                <a:ea typeface="Courier New"/>
                <a:cs typeface="Courier New"/>
                <a:sym typeface="Courier New"/>
              </a:rPr>
              <a:t> читателей и Заказчика </a:t>
            </a:r>
            <a:r>
              <a:rPr b="0" i="0" lang="ru" sz="7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наш</a:t>
            </a:r>
            <a:r>
              <a:rPr lang="ru" sz="700">
                <a:latin typeface="Courier New"/>
                <a:ea typeface="Courier New"/>
                <a:cs typeface="Courier New"/>
                <a:sym typeface="Courier New"/>
              </a:rPr>
              <a:t> продукт(комикс) </a:t>
            </a:r>
            <a:r>
              <a:rPr b="0" i="0" lang="ru" sz="7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будет таким</a:t>
            </a:r>
            <a:r>
              <a:rPr lang="ru" sz="700">
                <a:latin typeface="Courier New"/>
                <a:ea typeface="Courier New"/>
                <a:cs typeface="Courier New"/>
                <a:sym typeface="Courier New"/>
              </a:rPr>
              <a:t>-же приятным, интересным дополнением(ответвлением, продолжением) общей истории</a:t>
            </a:r>
            <a:r>
              <a:rPr b="0" i="0" lang="ru" sz="7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,</a:t>
            </a:r>
            <a:r>
              <a:rPr lang="ru" sz="700">
                <a:latin typeface="Courier New"/>
                <a:ea typeface="Courier New"/>
                <a:cs typeface="Courier New"/>
                <a:sym typeface="Courier New"/>
              </a:rPr>
              <a:t> как и другие истории данной вселенной.</a:t>
            </a:r>
            <a:endParaRPr b="0" i="0" sz="7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" name="Google Shape;57;p1"/>
          <p:cNvCxnSpPr/>
          <p:nvPr/>
        </p:nvCxnSpPr>
        <p:spPr>
          <a:xfrm>
            <a:off x="5239025" y="-6425"/>
            <a:ext cx="0" cy="51501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58" name="Google Shape;58;p1"/>
          <p:cNvSpPr txBox="1"/>
          <p:nvPr/>
        </p:nvSpPr>
        <p:spPr>
          <a:xfrm>
            <a:off x="169775" y="551350"/>
            <a:ext cx="4517700" cy="6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ru" sz="800" u="sng">
                <a:solidFill>
                  <a:schemeClr val="hlink"/>
                </a:solidFill>
                <a:hlinkClick r:id="rId3"/>
              </a:rPr>
              <a:t>Комиксы "Хроники разбитого мира" (2035.university)</a:t>
            </a:r>
            <a:endParaRPr sz="4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ru" sz="800" u="sng">
                <a:solidFill>
                  <a:schemeClr val="hlink"/>
                </a:solidFill>
                <a:hlinkClick r:id="rId4"/>
              </a:rPr>
              <a:t>https://vk.com/robyandfreedget</a:t>
            </a:r>
            <a:endParaRPr sz="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ru" sz="800" u="sng">
                <a:solidFill>
                  <a:schemeClr val="hlink"/>
                </a:solidFill>
                <a:hlinkClick r:id="rId5"/>
              </a:rPr>
              <a:t>https://taplink.cc/robyandfreedget</a:t>
            </a:r>
            <a:endParaRPr sz="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ru" sz="800" u="sng">
                <a:solidFill>
                  <a:schemeClr val="hlink"/>
                </a:solidFill>
                <a:hlinkClick r:id="rId6"/>
              </a:rPr>
              <a:t>https://t.me/robi_team_bot</a:t>
            </a:r>
            <a:endParaRPr sz="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sz="800"/>
          </a:p>
        </p:txBody>
      </p:sp>
      <p:sp>
        <p:nvSpPr>
          <p:cNvPr id="59" name="Google Shape;59;p1"/>
          <p:cNvSpPr txBox="1"/>
          <p:nvPr/>
        </p:nvSpPr>
        <p:spPr>
          <a:xfrm>
            <a:off x="5301250" y="41925"/>
            <a:ext cx="38076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" sz="900" u="none" cap="none" strike="noStrik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Пользователи и другие вовлеченные стороны: </a:t>
            </a:r>
            <a:endParaRPr b="0" i="0" sz="900" u="none" cap="none" strike="noStrik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60" name="Google Shape;60;p1"/>
          <p:cNvGraphicFramePr/>
          <p:nvPr/>
        </p:nvGraphicFramePr>
        <p:xfrm>
          <a:off x="5377450" y="3538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{69E77264-A8C2-4E31-B8E4-4A103E92852C}</a:tableStyleId>
              </a:tblPr>
              <a:tblGrid>
                <a:gridCol w="1519600"/>
                <a:gridCol w="2024000"/>
              </a:tblGrid>
              <a:tr h="258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ru" sz="900" u="none" cap="none" strike="noStrike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Кто?</a:t>
                      </a:r>
                      <a:endParaRPr b="1" sz="900" u="none" cap="none" strike="noStrik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ru" sz="900" u="none" cap="none" strike="noStrike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Чего хочет?</a:t>
                      </a:r>
                      <a:endParaRPr b="1" sz="900" u="none" cap="none" strike="noStrik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2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Читатель</a:t>
                      </a:r>
                      <a:endParaRPr sz="800" u="none" cap="none" strike="noStrik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Хорошее, интересное произведение с качественным, проработанным, законченным, локальным сюжетом, с возможностью продолжения глобального сюжета.  </a:t>
                      </a: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2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Заказчик</a:t>
                      </a:r>
                      <a:endParaRPr sz="800" u="none" cap="none" strike="noStrik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Качественный продукт (комикс), приносящий прибыль и новых клиентов (читателей), дающий возможность продвижения общей продукции (всех продуктов) по вселенной</a:t>
                      </a:r>
                      <a:endParaRPr sz="800" u="none" cap="none" strike="noStrik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5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Команда</a:t>
                      </a:r>
                      <a:endParaRPr sz="800" u="none" cap="none" strike="noStrik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Создать качественный продукт (комикс), который будет удовлетворять как Заказчика, так и читателя.</a:t>
                      </a:r>
                      <a:endParaRPr sz="800" u="none" cap="none" strike="noStrik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1" name="Google Shape;61;p1"/>
          <p:cNvSpPr txBox="1"/>
          <p:nvPr/>
        </p:nvSpPr>
        <p:spPr>
          <a:xfrm>
            <a:off x="169775" y="3789950"/>
            <a:ext cx="4517700" cy="9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" sz="900" u="none" cap="none" strike="noStrik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Цель:</a:t>
            </a:r>
            <a:endParaRPr b="1" i="0" sz="9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ru" sz="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За три месяца интенсива с командой из шести человек можно достичь полной проработки сюжета нового комикса по существующей вселенной, прорисовки содержимого, создания многостраничного(файлового(.pdf)) цифрового издания</a:t>
            </a:r>
            <a:r>
              <a:rPr b="0" i="1" lang="ru" sz="800" u="none" cap="none" strike="noStrik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. </a:t>
            </a:r>
            <a:endParaRPr b="1" i="0" sz="900" u="none" cap="none" strike="noStrik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2" name="Google Shape;62;p1"/>
          <p:cNvSpPr txBox="1"/>
          <p:nvPr/>
        </p:nvSpPr>
        <p:spPr>
          <a:xfrm>
            <a:off x="5356600" y="2935150"/>
            <a:ext cx="3717900" cy="9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"/>
          <p:cNvSpPr txBox="1"/>
          <p:nvPr/>
        </p:nvSpPr>
        <p:spPr>
          <a:xfrm>
            <a:off x="5232250" y="3842300"/>
            <a:ext cx="3579300" cy="3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ru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Вуз: </a:t>
            </a:r>
            <a:r>
              <a:rPr b="1" i="0" lang="ru" sz="1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ГБОУВО РК КИПУ имени Февзи Якубова </a:t>
            </a:r>
            <a:endParaRPr b="1" i="0" sz="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4" name="Google Shape;64;p1"/>
          <p:cNvSpPr txBox="1"/>
          <p:nvPr/>
        </p:nvSpPr>
        <p:spPr>
          <a:xfrm>
            <a:off x="5232250" y="2500325"/>
            <a:ext cx="3869700" cy="11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" sz="900" u="none" cap="none" strike="noStrik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Команда:</a:t>
            </a:r>
            <a:endParaRPr b="0" i="0" sz="700" u="none" cap="none" strike="noStrike">
              <a:solidFill>
                <a:srgbClr val="59595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2857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b="1" i="0" lang="ru" sz="900" u="none" cap="none" strike="noStrik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Мереминская Маргарита – тимлид </a:t>
            </a:r>
            <a:endParaRPr b="1" i="0" sz="900" u="none" cap="none" strike="noStrike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2857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b="1" i="0" lang="ru" sz="900" u="none" cap="none" strike="noStrik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Демин Антон</a:t>
            </a:r>
            <a:endParaRPr b="1" i="0" sz="900" u="none" cap="none" strike="noStrike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2857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b="1" i="0" lang="ru" sz="900" u="none" cap="none" strike="noStrik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Нецепляев Александр</a:t>
            </a:r>
            <a:endParaRPr b="1" i="0" sz="900" u="none" cap="none" strike="noStrike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2857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b="1" i="0" lang="ru" sz="900" u="none" cap="none" strike="noStrik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Новорусова Ксения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b="1" i="0" lang="ru" sz="900" u="none" cap="none" strike="noStrik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Ягьяев Ремзи</a:t>
            </a:r>
            <a:endParaRPr b="1" i="0" sz="900" u="none" cap="none" strike="noStrike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2857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b="1" lang="ru" sz="90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Татьяна  Ламонова</a:t>
            </a:r>
            <a:endParaRPr b="1" sz="90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2857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b="1" i="0" lang="ru" sz="900" u="none" cap="none" strike="noStrik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Зыкин Пётр - ментор</a:t>
            </a:r>
            <a:endParaRPr b="1" i="0" sz="900" u="none" cap="none" strike="noStrike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