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7" r:id="rId6"/>
    <p:sldId id="260" r:id="rId7"/>
    <p:sldId id="268" r:id="rId8"/>
    <p:sldId id="274" r:id="rId9"/>
    <p:sldId id="269" r:id="rId10"/>
    <p:sldId id="261" r:id="rId11"/>
    <p:sldId id="262" r:id="rId12"/>
    <p:sldId id="275" r:id="rId13"/>
    <p:sldId id="264" r:id="rId14"/>
    <p:sldId id="265" r:id="rId15"/>
    <p:sldId id="266" r:id="rId16"/>
    <p:sldId id="279" r:id="rId17"/>
    <p:sldId id="278" r:id="rId18"/>
    <p:sldId id="280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3685F"/>
    <a:srgbClr val="9B8F85"/>
    <a:srgbClr val="C4BDB7"/>
    <a:srgbClr val="E7D5C7"/>
    <a:srgbClr val="B1A8A1"/>
    <a:srgbClr val="F8F3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4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400" dirty="0">
                <a:latin typeface="Montserrat" panose="00000500000000000000" pitchFamily="2" charset="-52"/>
              </a:rPr>
              <a:t>Когда</a:t>
            </a:r>
            <a:r>
              <a:rPr lang="ru-RU" sz="1400" baseline="0" dirty="0">
                <a:latin typeface="Montserrat" panose="00000500000000000000" pitchFamily="2" charset="-52"/>
              </a:rPr>
              <a:t> вы идёте на учёбу, мешает ли вам столпотворение рядом со входом в корпус (ФЭИ, </a:t>
            </a:r>
            <a:r>
              <a:rPr lang="ru-RU" sz="1400" baseline="0" dirty="0" err="1">
                <a:latin typeface="Montserrat" panose="00000500000000000000" pitchFamily="2" charset="-52"/>
              </a:rPr>
              <a:t>СоцГум</a:t>
            </a:r>
            <a:r>
              <a:rPr lang="ru-RU" sz="1400" baseline="0" dirty="0">
                <a:latin typeface="Montserrat" panose="00000500000000000000" pitchFamily="2" charset="-52"/>
              </a:rPr>
              <a:t>, </a:t>
            </a:r>
            <a:r>
              <a:rPr lang="ru-RU" sz="1400" baseline="0" dirty="0" err="1">
                <a:latin typeface="Montserrat" panose="00000500000000000000" pitchFamily="2" charset="-52"/>
              </a:rPr>
              <a:t>ИМИКн</a:t>
            </a:r>
            <a:r>
              <a:rPr lang="ru-RU" sz="1400" baseline="0" dirty="0">
                <a:latin typeface="Montserrat" panose="00000500000000000000" pitchFamily="2" charset="-52"/>
              </a:rPr>
              <a:t>)?</a:t>
            </a:r>
            <a:endParaRPr lang="ru-RU" sz="1400" dirty="0">
              <a:latin typeface="Montserrat" panose="00000500000000000000" pitchFamily="2" charset="-52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Статистика от "12.10.2023"</c:v>
                </c:pt>
              </c:strCache>
            </c:strRef>
          </c:tx>
          <c:dPt>
            <c:idx val="0"/>
            <c:bubble3D val="0"/>
            <c:spPr>
              <a:solidFill>
                <a:srgbClr val="E7D5C7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DD3-434B-A2B7-528E43710656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2DD3-434B-A2B7-528E43710656}"/>
              </c:ext>
            </c:extLst>
          </c:dPt>
          <c:dPt>
            <c:idx val="2"/>
            <c:bubble3D val="0"/>
            <c:spPr>
              <a:solidFill>
                <a:schemeClr val="tx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DD3-434B-A2B7-528E43710656}"/>
              </c:ext>
            </c:extLst>
          </c:dPt>
          <c:cat>
            <c:strRef>
              <c:f>Лист1!$A$2:$A$4</c:f>
              <c:strCache>
                <c:ptCount val="3"/>
                <c:pt idx="0">
                  <c:v>иногда</c:v>
                </c:pt>
                <c:pt idx="1">
                  <c:v>да</c:v>
                </c:pt>
                <c:pt idx="2">
                  <c:v>нет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7</c:v>
                </c:pt>
                <c:pt idx="1">
                  <c:v>4</c:v>
                </c:pt>
                <c:pt idx="2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D3-434B-A2B7-528E437106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-52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200" dirty="0">
                <a:latin typeface="Montserrat" panose="00000500000000000000" pitchFamily="2" charset="-52"/>
              </a:rPr>
              <a:t>Опаздывали</a:t>
            </a:r>
            <a:r>
              <a:rPr lang="ru-RU" sz="1200" baseline="0" dirty="0">
                <a:latin typeface="Montserrat" panose="00000500000000000000" pitchFamily="2" charset="-52"/>
              </a:rPr>
              <a:t> ли вы на занятия в университете из-за столпотворения около университетов? - количество</a:t>
            </a:r>
            <a:endParaRPr lang="ru-RU" sz="1200" dirty="0">
              <a:latin typeface="Montserrat" panose="00000500000000000000" pitchFamily="2" charset="-52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Pt>
            <c:idx val="0"/>
            <c:bubble3D val="0"/>
            <c:explosion val="0"/>
            <c:spPr>
              <a:solidFill>
                <a:srgbClr val="B1A8A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094-484F-94E9-8AF7BB7E0EB6}"/>
              </c:ext>
            </c:extLst>
          </c:dPt>
          <c:dPt>
            <c:idx val="1"/>
            <c:bubble3D val="0"/>
            <c:explosion val="0"/>
            <c:spPr>
              <a:solidFill>
                <a:srgbClr val="E7D5C7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C094-484F-94E9-8AF7BB7E0EB6}"/>
              </c:ext>
            </c:extLst>
          </c:dPt>
          <c:dPt>
            <c:idx val="2"/>
            <c:bubble3D val="0"/>
            <c:explosion val="0"/>
            <c:spPr>
              <a:solidFill>
                <a:srgbClr val="C4BDB7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C094-484F-94E9-8AF7BB7E0EB6}"/>
              </c:ext>
            </c:extLst>
          </c:dPt>
          <c:dPt>
            <c:idx val="3"/>
            <c:bubble3D val="0"/>
            <c:explosion val="0"/>
            <c:spPr>
              <a:solidFill>
                <a:srgbClr val="73685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094-484F-94E9-8AF7BB7E0EB6}"/>
              </c:ext>
            </c:extLst>
          </c:dPt>
          <c:dLbls>
            <c:dLbl>
              <c:idx val="0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094-484F-94E9-8AF7BB7E0EB6}"/>
                </c:ext>
              </c:extLst>
            </c:dLbl>
            <c:dLbl>
              <c:idx val="1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094-484F-94E9-8AF7BB7E0EB6}"/>
                </c:ext>
              </c:extLst>
            </c:dLbl>
            <c:dLbl>
              <c:idx val="2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094-484F-94E9-8AF7BB7E0EB6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0" i="0" u="none" strike="noStrike" kern="1200" baseline="0">
                      <a:solidFill>
                        <a:schemeClr val="bg1"/>
                      </a:solidFill>
                      <a:latin typeface="Montserrat" panose="00000500000000000000" pitchFamily="2" charset="-52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094-484F-94E9-8AF7BB7E0EB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" panose="00000500000000000000" pitchFamily="2" charset="-52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Да, но редко</c:v>
                </c:pt>
                <c:pt idx="1">
                  <c:v>Да, очень часто</c:v>
                </c:pt>
                <c:pt idx="2">
                  <c:v>Да, часто</c:v>
                </c:pt>
                <c:pt idx="3">
                  <c:v>Нет</c:v>
                </c:pt>
              </c:strCache>
            </c:strRef>
          </c:cat>
          <c:val>
            <c:numRef>
              <c:f>Лист1!$B$2:$B$5</c:f>
              <c:numCache>
                <c:formatCode>0.00%</c:formatCode>
                <c:ptCount val="4"/>
                <c:pt idx="0">
                  <c:v>0.41699999999999998</c:v>
                </c:pt>
                <c:pt idx="1">
                  <c:v>0.125</c:v>
                </c:pt>
                <c:pt idx="2">
                  <c:v>0.16700000000000001</c:v>
                </c:pt>
                <c:pt idx="3">
                  <c:v>0.29199999999999998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94-484F-94E9-8AF7BB7E0E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-52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019967-5F45-D3C9-7A80-84DD3420FE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4C98F81-1677-B9FF-C39C-1BA2FBA371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F80C985-8357-9308-84C9-0E5360A14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E4BA4-E9E1-40E3-ACC2-DA7383EEAC65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B1D1B75-0EFB-AF9E-2DC8-2F5746C1B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D9F2066-53F1-21D2-E54B-1E4A27960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8F2A3-5D2D-4142-8840-C64CEC0175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1647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D66BBB-C2D7-17D1-B89F-6E8F52D33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129F20-6C75-F9A8-20A2-BE1250B433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50168E8-AC1B-B88D-C846-169C953C3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E4BA4-E9E1-40E3-ACC2-DA7383EEAC65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A9A9C85-7553-78CC-01F4-B8AB450A6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2CD8430-E3F2-3AD0-90C8-693B889C1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8F2A3-5D2D-4142-8840-C64CEC0175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6892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F2E4B6-41D2-9442-35DD-969D6D086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66537B4-DD21-A8C4-5004-C715304708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CFEB3C2-2F93-0F09-F0C0-03F3DE8C39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E4BA4-E9E1-40E3-ACC2-DA7383EEAC65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B6A4170-9919-08D8-239D-42061E81A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ACC372F-3011-3732-0025-D1CAE8465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8F2A3-5D2D-4142-8840-C64CEC0175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7434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340F97-85ED-1F68-76D2-A99427507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26A702C-B570-B2EB-6057-96B9EF4BAA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6130F73-CA5D-E8DF-7F2F-7504CB93D8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9635D16-8468-CA13-ED29-77C5FF34B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E4BA4-E9E1-40E3-ACC2-DA7383EEAC65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2079494-40C8-FFB8-06EB-67C2B6970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9163574-821B-F214-9BD3-C4F5401BF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8F2A3-5D2D-4142-8840-C64CEC0175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8913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2E3673-1AA4-E22A-75C8-8B2A70AEE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F100F97-23CA-F7BB-5132-96D6F3C1C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20EB924-C46C-BE85-C418-2811300890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4AB2C0F-DB5F-50FC-F3C4-140EFF7A15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4A4095F-46E1-A0DF-376E-0CF1FC76BC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AA3DECB-CC1E-7B30-83CC-30BA73855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E4BA4-E9E1-40E3-ACC2-DA7383EEAC65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F293A85-A9CD-37B1-2418-E644EB435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5FEF334-EC50-F6D1-B8FD-A7D609A98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8F2A3-5D2D-4142-8840-C64CEC0175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7208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D7719E-5357-E527-1C4D-CA3C05C19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67A1597-82F8-E769-37D9-6EB69100C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E4BA4-E9E1-40E3-ACC2-DA7383EEAC65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98702E4-722C-6583-FEA6-D36880315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795896A-7BF5-6F7F-C7EF-1C408AAF9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8F2A3-5D2D-4142-8840-C64CEC0175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7089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2A3EDD6-9F73-D49C-CC71-E4AFF771B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E4BA4-E9E1-40E3-ACC2-DA7383EEAC65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D19FA91-D6B6-9915-2203-E942E7106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F5A3AA5-FD51-DDC6-37B5-FA74DE1F0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8F2A3-5D2D-4142-8840-C64CEC0175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0098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A1FDA0-C8DA-F51B-BFBC-6F30B8923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430C0A-9B7B-3496-ECED-D95DD480EE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3421A1E-651C-435C-6E54-D2736D272B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103A1F6-FD30-86EB-4E6F-A9F4C346D5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E4BA4-E9E1-40E3-ACC2-DA7383EEAC65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09291D5-5C8E-CD3A-C223-E7C88A738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46E7736-6CA0-1786-AB69-754ED8147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8F2A3-5D2D-4142-8840-C64CEC0175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6528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8313FB-4023-A1AB-D645-ED64D6F9A1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795CE8E-5F80-48EC-4DAF-E80B922F12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BB002D4-641B-9909-3B5E-1465CB7735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DF4C475-A651-3A3E-D7D7-41E0DB789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E4BA4-E9E1-40E3-ACC2-DA7383EEAC65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99ECD4B-E68C-71FD-BFFB-6F5BEE930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0F771A3-88BF-57D7-D8F0-9582170FF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8F2A3-5D2D-4142-8840-C64CEC0175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0236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057BB5-618E-8AB1-9865-1C39D6896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2C2C8F2-7606-BA19-6979-B12E46E4E6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FB25BCA-D0A1-F4A0-00E5-0ADF92294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E4BA4-E9E1-40E3-ACC2-DA7383EEAC65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69ACC55-BC6B-4E1A-59D1-FC2C7CDE6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BD35CA-B815-8416-937A-44F35400B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8F2A3-5D2D-4142-8840-C64CEC0175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9806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3133DD1-4773-ED41-5B42-66F013BB8D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D725D4D-2E09-447D-6B92-550FEF5E1D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516198B-5BB5-60E7-603C-5ED97C6CA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E4BA4-E9E1-40E3-ACC2-DA7383EEAC65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70D14FE-FAAC-2FE3-D03F-6B7521075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8957537-2B42-6A18-439B-E25905F2B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8F2A3-5D2D-4142-8840-C64CEC0175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2627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AC8222-F7FE-B9A8-4C28-0952C844C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6553C6C-F8AF-CBB7-F8B1-EF720FA695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AE3C9F6-FB53-D73C-1B9E-AD4C9D94B7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E4BA4-E9E1-40E3-ACC2-DA7383EEAC65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59A9573-8706-5ABC-770C-EFE37E7B83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B737A5E-A344-E60D-1E31-17916E71EA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E8F2A3-5D2D-4142-8840-C64CEC0175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7958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12" Type="http://schemas.microsoft.com/office/2007/relationships/hdphoto" Target="../media/hdphoto4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forms.yandex.ru/u/6527e45c90fa7b87b48ee34e/" TargetMode="Externa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9.jpeg"/><Relationship Id="rId7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microsoft.com/office/2007/relationships/hdphoto" Target="../media/hdphoto6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zen.ru/a/Y7-jrX3EakLfNFrp" TargetMode="Externa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текст, снимок экрана, коллаж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B3FF7714-0EF9-B47F-A97A-FB8A5ACF9C5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36" t="8979" r="8214" b="81361"/>
          <a:stretch/>
        </p:blipFill>
        <p:spPr>
          <a:xfrm>
            <a:off x="0" y="-35653"/>
            <a:ext cx="12192000" cy="693264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C41C83B-7B19-96C2-05B8-0438CC524D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68124" y="-35653"/>
            <a:ext cx="523875" cy="693264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A8E6DA8-0801-E528-B798-7B52C81E72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0569" y="-35654"/>
            <a:ext cx="10577554" cy="693264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288579-0D63-BD95-608E-C7722FA643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937236"/>
            <a:ext cx="9144000" cy="1909763"/>
          </a:xfrm>
        </p:spPr>
        <p:txBody>
          <a:bodyPr>
            <a:no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Bebas Neue Cyrillic" panose="02000506000000020004" pitchFamily="2" charset="0"/>
              </a:rPr>
              <a:t>Прогнозирование уровня скопления людей, собирающихся в различных точках территории университета в течение дня.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A3877B0-9539-85E4-BA43-89DF8501A3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84424"/>
            <a:ext cx="9144000" cy="1655762"/>
          </a:xfrm>
        </p:spPr>
        <p:txBody>
          <a:bodyPr>
            <a:norm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Создание приложения на основе искусственного интеллекта, способное на основе расписания, записи камер видеонаблюдения на территории университета и дверных датчиков, прогнозировать уровень скопления людей, а также предполагаемое время, затраченное на дорогу в тот или иной центральный корпус университета.</a:t>
            </a:r>
          </a:p>
          <a:p>
            <a:endParaRPr lang="ru-RU" dirty="0"/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B65731A3-F4F1-BFFA-6C00-571A3AABE2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5721" y="5729651"/>
            <a:ext cx="1000125" cy="60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06F6A69-59E1-339A-BCD2-0A46D6E64E16}"/>
              </a:ext>
            </a:extLst>
          </p:cNvPr>
          <p:cNvSpPr txBox="1"/>
          <p:nvPr/>
        </p:nvSpPr>
        <p:spPr>
          <a:xfrm rot="16200000">
            <a:off x="-1545149" y="3290501"/>
            <a:ext cx="41808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spc="3000" dirty="0">
                <a:latin typeface="Montserrat" panose="00000500000000000000" pitchFamily="2" charset="-52"/>
              </a:rPr>
              <a:t>UNICROWD</a:t>
            </a:r>
            <a:endParaRPr lang="ru-RU" sz="1200" spc="3000" dirty="0"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9702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коллаж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529F8351-8115-7C6B-0D4F-F4491FF3D3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36" t="8979" r="8214" b="81361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D70D181-D8A7-01FE-A28C-7E3BEFDEE9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235422"/>
            <a:ext cx="12192000" cy="93987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285C4DF-727A-D2DF-DCAB-946C92F15E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3161" y="1715856"/>
            <a:ext cx="2515415" cy="27009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D63492-C5AD-0179-67E8-92B122A0B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6439"/>
            <a:ext cx="10515600" cy="93987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bg1"/>
                </a:solidFill>
                <a:latin typeface="Bebas Neue Cyrillic" panose="02000506000000020004" pitchFamily="2" charset="0"/>
              </a:rPr>
              <a:t>ПРОФИЛЬ КОМАНДЫ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F85C282D-45A0-24AE-EC01-B97497AC17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715855"/>
            <a:ext cx="2515415" cy="2548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D952C501-4DE6-C60D-A089-027AED8EC3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3950" y="1472749"/>
            <a:ext cx="1919031" cy="1706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797614AF-31AA-5F62-8A1E-E0B7BAA048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3593" y="4097751"/>
            <a:ext cx="1743687" cy="1706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id="{08672C68-AD00-E80E-8174-E7D9F44A24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4204" y="1384490"/>
            <a:ext cx="1919031" cy="179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96546A6-0BA7-F075-2F95-698761AE1AB5}"/>
              </a:ext>
            </a:extLst>
          </p:cNvPr>
          <p:cNvSpPr txBox="1"/>
          <p:nvPr/>
        </p:nvSpPr>
        <p:spPr>
          <a:xfrm>
            <a:off x="829835" y="4621660"/>
            <a:ext cx="25321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latin typeface="Montserrat" panose="00000500000000000000" pitchFamily="2" charset="-52"/>
              </a:rPr>
              <a:t>Илья </a:t>
            </a:r>
            <a:r>
              <a:rPr lang="ru-RU" sz="1200" b="1" dirty="0" err="1">
                <a:latin typeface="Montserrat" panose="00000500000000000000" pitchFamily="2" charset="-52"/>
              </a:rPr>
              <a:t>Заец</a:t>
            </a:r>
            <a:endParaRPr lang="ru-RU" sz="1200" b="1" dirty="0">
              <a:latin typeface="Montserrat" panose="00000500000000000000" pitchFamily="2" charset="-52"/>
            </a:endParaRPr>
          </a:p>
          <a:p>
            <a:pPr algn="ctr"/>
            <a:r>
              <a:rPr lang="ru-RU" sz="1200" dirty="0">
                <a:latin typeface="Montserrat" panose="00000500000000000000" pitchFamily="2" charset="-52"/>
              </a:rPr>
              <a:t>лидер команды</a:t>
            </a:r>
          </a:p>
          <a:p>
            <a:pPr algn="ctr"/>
            <a:r>
              <a:rPr lang="ru-RU" sz="1200" dirty="0">
                <a:latin typeface="Montserrat" panose="00000500000000000000" pitchFamily="2" charset="-52"/>
              </a:rPr>
              <a:t>реализация функционала проекта, командная работа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2FD161-F450-4290-65E5-FE1A1AFB6265}"/>
              </a:ext>
            </a:extLst>
          </p:cNvPr>
          <p:cNvSpPr txBox="1"/>
          <p:nvPr/>
        </p:nvSpPr>
        <p:spPr>
          <a:xfrm>
            <a:off x="4157992" y="3310261"/>
            <a:ext cx="34709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latin typeface="Montserrat" panose="00000500000000000000" pitchFamily="2" charset="-52"/>
              </a:rPr>
              <a:t>Наталья Крекер</a:t>
            </a:r>
          </a:p>
          <a:p>
            <a:pPr algn="ctr"/>
            <a:r>
              <a:rPr lang="ru-RU" sz="1200" dirty="0">
                <a:latin typeface="Montserrat" panose="00000500000000000000" pitchFamily="2" charset="-52"/>
              </a:rPr>
              <a:t>координатор</a:t>
            </a:r>
          </a:p>
          <a:p>
            <a:pPr algn="ctr"/>
            <a:r>
              <a:rPr lang="ru-RU" sz="1200" dirty="0">
                <a:latin typeface="Montserrat" panose="00000500000000000000" pitchFamily="2" charset="-52"/>
              </a:rPr>
              <a:t>контрольный учет задач, владение графическими редакторами (5 лет)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C68B1B-2DF7-2274-BFC8-38B0AC3AA562}"/>
              </a:ext>
            </a:extLst>
          </p:cNvPr>
          <p:cNvSpPr txBox="1"/>
          <p:nvPr/>
        </p:nvSpPr>
        <p:spPr>
          <a:xfrm>
            <a:off x="6197076" y="5860725"/>
            <a:ext cx="383671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latin typeface="Montserrat" panose="00000500000000000000" pitchFamily="2" charset="-52"/>
              </a:rPr>
              <a:t>Полина Селюк</a:t>
            </a:r>
          </a:p>
          <a:p>
            <a:pPr algn="ctr"/>
            <a:r>
              <a:rPr lang="ru-RU" sz="1200" dirty="0">
                <a:latin typeface="Montserrat" panose="00000500000000000000" pitchFamily="2" charset="-52"/>
              </a:rPr>
              <a:t>менеджер по интернет-проектам</a:t>
            </a:r>
          </a:p>
          <a:p>
            <a:pPr algn="ctr"/>
            <a:r>
              <a:rPr lang="ru-RU" sz="1200" dirty="0">
                <a:latin typeface="Montserrat" panose="00000500000000000000" pitchFamily="2" charset="-52"/>
              </a:rPr>
              <a:t>работа в интернет сфере (3 года), помогает проектам и бизнесу развиваться в </a:t>
            </a:r>
            <a:r>
              <a:rPr lang="ru-RU" sz="1200" dirty="0" err="1">
                <a:latin typeface="Montserrat" panose="00000500000000000000" pitchFamily="2" charset="-52"/>
              </a:rPr>
              <a:t>соц.сетях</a:t>
            </a:r>
            <a:endParaRPr lang="ru-RU" sz="1200" dirty="0">
              <a:latin typeface="Montserrat" panose="00000500000000000000" pitchFamily="2" charset="-52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23A7F0A-6C82-01E9-5102-70DA059E7F8E}"/>
              </a:ext>
            </a:extLst>
          </p:cNvPr>
          <p:cNvSpPr txBox="1"/>
          <p:nvPr/>
        </p:nvSpPr>
        <p:spPr>
          <a:xfrm>
            <a:off x="8235359" y="3310261"/>
            <a:ext cx="383671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latin typeface="Montserrat" panose="00000500000000000000" pitchFamily="2" charset="-52"/>
              </a:rPr>
              <a:t>Валерия Левченко</a:t>
            </a:r>
          </a:p>
          <a:p>
            <a:pPr algn="ctr"/>
            <a:r>
              <a:rPr lang="ru-RU" sz="1200" dirty="0">
                <a:latin typeface="Montserrat" panose="00000500000000000000" pitchFamily="2" charset="-52"/>
              </a:rPr>
              <a:t>главный редактор</a:t>
            </a:r>
          </a:p>
          <a:p>
            <a:pPr algn="ctr"/>
            <a:r>
              <a:rPr lang="ru-RU" sz="1200" dirty="0">
                <a:latin typeface="Montserrat" panose="00000500000000000000" pitchFamily="2" charset="-52"/>
              </a:rPr>
              <a:t>опыт в разработке и поддержке веб-сайтов (3 года), владение работой с нейросетью</a:t>
            </a:r>
          </a:p>
        </p:txBody>
      </p:sp>
    </p:spTree>
    <p:extLst>
      <p:ext uri="{BB962C8B-B14F-4D97-AF65-F5344CB8AC3E}">
        <p14:creationId xmlns:p14="http://schemas.microsoft.com/office/powerpoint/2010/main" val="675406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коллаж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C4D79496-C224-3DEC-C36C-12168193EB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36" t="8979" r="8214" b="8136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AE7BB0-6D45-E448-50B5-4223FB5D2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669" y="208049"/>
            <a:ext cx="2114846" cy="771465"/>
          </a:xfrm>
        </p:spPr>
        <p:txBody>
          <a:bodyPr/>
          <a:lstStyle/>
          <a:p>
            <a:pPr algn="ctr"/>
            <a:r>
              <a:rPr lang="ru-RU" dirty="0">
                <a:latin typeface="Bebas Neue Cyrillic" panose="02000506000000020004" pitchFamily="2" charset="0"/>
              </a:rPr>
              <a:t>ПРОБЛЕМА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CD1F20E-EE6C-748B-BECA-FF8A25D9B9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6184" y="-1"/>
            <a:ext cx="6235816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006B13D-861D-7EF2-BD39-3245EAF17E62}"/>
              </a:ext>
            </a:extLst>
          </p:cNvPr>
          <p:cNvSpPr txBox="1"/>
          <p:nvPr/>
        </p:nvSpPr>
        <p:spPr>
          <a:xfrm>
            <a:off x="6155853" y="491232"/>
            <a:ext cx="5836477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Проблема: студенты/преподаватели постоянно, вынужденно опаздывают на занятия, хотя приходит к корпусу вовремя. Это происходит из-за стихийного столпотворения людей около центральных корпусов. Из-за этого фактора трудно планировать своё время и приходить на занятия вовремя.</a:t>
            </a:r>
          </a:p>
          <a:p>
            <a:endParaRPr lang="ru-RU" sz="1600" dirty="0">
              <a:solidFill>
                <a:schemeClr val="bg1"/>
              </a:solidFill>
              <a:latin typeface="Montserrat" panose="00000500000000000000" pitchFamily="2" charset="-52"/>
            </a:endParaRPr>
          </a:p>
          <a:p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В настоящее время эту проблему решают следующими способами: рядом с университетом расширяют общественное пространство, доступное для передвижения. Возведение нового корпуса для снижения плотности студентов на территории.</a:t>
            </a:r>
          </a:p>
          <a:p>
            <a:endParaRPr lang="ru-RU" sz="1600" dirty="0">
              <a:solidFill>
                <a:schemeClr val="bg1"/>
              </a:solidFill>
              <a:latin typeface="Montserrat" panose="00000500000000000000" pitchFamily="2" charset="-52"/>
            </a:endParaRPr>
          </a:p>
          <a:p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Они неэффективны, потому что: вместе с развитием инфраструктуры университета будет расти и поток будущих студентов. Не применяется никаких практик самоорганизации студентов (которые вдобавок недостаточно ознакомлены с территорией университетского пространства в силу большого количества корпусов и наличия значительного процента иностранных студентов с недостаточным умением ориентироваться). Игнорируется отсутствие зон для курения.</a:t>
            </a:r>
          </a:p>
        </p:txBody>
      </p:sp>
      <p:graphicFrame>
        <p:nvGraphicFramePr>
          <p:cNvPr id="15" name="Диаграмма 14">
            <a:extLst>
              <a:ext uri="{FF2B5EF4-FFF2-40B4-BE49-F238E27FC236}">
                <a16:creationId xmlns:a16="http://schemas.microsoft.com/office/drawing/2014/main" id="{34F74481-308F-44F6-1B57-8C0B8899B67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03233465"/>
              </p:ext>
            </p:extLst>
          </p:nvPr>
        </p:nvGraphicFramePr>
        <p:xfrm>
          <a:off x="-294855" y="1261245"/>
          <a:ext cx="6545894" cy="43355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A1A3F352-D85E-9B0D-B620-3B8E0B8117BB}"/>
              </a:ext>
            </a:extLst>
          </p:cNvPr>
          <p:cNvSpPr txBox="1"/>
          <p:nvPr/>
        </p:nvSpPr>
        <p:spPr>
          <a:xfrm>
            <a:off x="1426129" y="5878484"/>
            <a:ext cx="310392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Статистика от «12.10.2023»</a:t>
            </a:r>
            <a:endParaRPr lang="ru-RU" sz="1400" dirty="0">
              <a:effectLst/>
              <a:latin typeface="Montserrat" panose="00000500000000000000" pitchFamily="2" charset="-52"/>
            </a:endParaRPr>
          </a:p>
          <a:p>
            <a:pPr algn="ctr"/>
            <a:r>
              <a:rPr lang="ru-RU" sz="1400" b="1" u="sng" dirty="0">
                <a:solidFill>
                  <a:srgbClr val="73685F"/>
                </a:solidFill>
                <a:effectLst/>
                <a:latin typeface="Montserrat" panose="00000500000000000000" pitchFamily="2" charset="-52"/>
                <a:hlinkClick r:id="rId5" tooltip="https://forms.yandex.ru/u/6527e45c90fa7b87b48ee34e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Источник </a:t>
            </a:r>
            <a:endParaRPr lang="ru-RU" sz="1400" b="1" dirty="0">
              <a:solidFill>
                <a:srgbClr val="73685F"/>
              </a:solidFill>
              <a:effectLst/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874405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коллаж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95773685-42AA-61B2-BF4F-41232035B8D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36" t="8979" r="8214" b="8136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Рисунок 12" descr="Изображение выглядит как текст, снимок экрана, коллаж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E9A5E81-FF97-233D-CACE-2861590FB58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14" t="58549" r="8938" b="38026"/>
          <a:stretch/>
        </p:blipFill>
        <p:spPr>
          <a:xfrm>
            <a:off x="4974670" y="86900"/>
            <a:ext cx="7217329" cy="66842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36463B9-B8FD-6B10-1F9B-D40350B111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3279"/>
            <a:ext cx="12192000" cy="93987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DE3B7E7-A4E2-8950-3F2D-F06DBAA767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731" y="2157552"/>
            <a:ext cx="3385378" cy="290049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B45FB7-1739-2191-8938-48E885D3C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6938"/>
            <a:ext cx="10515600" cy="628065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Bebas Neue Cyrillic" panose="02000506000000020004" pitchFamily="2" charset="0"/>
              </a:rPr>
              <a:t>ЦЕЛЕВАЯ АУДИТОРИЯ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481C6E-5A51-B064-F52C-0999BD417344}"/>
              </a:ext>
            </a:extLst>
          </p:cNvPr>
          <p:cNvSpPr txBox="1"/>
          <p:nvPr/>
        </p:nvSpPr>
        <p:spPr>
          <a:xfrm>
            <a:off x="5330852" y="1431067"/>
            <a:ext cx="6504963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14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Общие характеристики: студентка-студент, 17-23 года, 1-5 курс. Учится в </a:t>
            </a:r>
            <a:r>
              <a:rPr lang="ru-RU" sz="140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ТюмГу</a:t>
            </a:r>
            <a:r>
              <a:rPr lang="ru-RU" sz="14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, обычно во время учебы посещает центральные корпуса (ФЭИ, </a:t>
            </a:r>
            <a:r>
              <a:rPr lang="ru-RU" sz="140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СоцГум</a:t>
            </a:r>
            <a:r>
              <a:rPr lang="ru-RU" sz="14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, </a:t>
            </a:r>
            <a:r>
              <a:rPr lang="ru-RU" sz="140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ИМИКн</a:t>
            </a:r>
            <a:r>
              <a:rPr lang="ru-RU" sz="14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). Хороша-хорош в учебе, ответственна-ответственен, следит за своей посещаемостью, пунктуальный человек.</a:t>
            </a:r>
            <a:endParaRPr lang="ru-RU" sz="1400" dirty="0">
              <a:effectLst/>
              <a:latin typeface="Montserrat" panose="00000500000000000000" pitchFamily="2" charset="-52"/>
            </a:endParaRPr>
          </a:p>
          <a:p>
            <a:pPr marL="342900" indent="-342900">
              <a:buFont typeface="+mj-lt"/>
              <a:buAutoNum type="arabicPeriod"/>
            </a:pPr>
            <a:endParaRPr lang="ru-RU" sz="1400" dirty="0">
              <a:effectLst/>
              <a:latin typeface="Montserrat" panose="00000500000000000000" pitchFamily="2" charset="-52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Проблемы и потребности: постоянно, вынужденно опаздывает на занятия, хотя приходит к корпусу вовремя. Это происходит из-за стихийного столпотворения людей около корпусов, из-за которого трудно планировать своё время. </a:t>
            </a:r>
            <a:endParaRPr lang="ru-RU" sz="1400" dirty="0">
              <a:effectLst/>
              <a:latin typeface="Montserrat" panose="00000500000000000000" pitchFamily="2" charset="-52"/>
            </a:endParaRPr>
          </a:p>
          <a:p>
            <a:pPr marL="342900" indent="-342900">
              <a:buFont typeface="+mj-lt"/>
              <a:buAutoNum type="arabicPeriod"/>
            </a:pPr>
            <a:endParaRPr lang="ru-RU" sz="1400" dirty="0">
              <a:effectLst/>
              <a:latin typeface="Montserrat" panose="00000500000000000000" pitchFamily="2" charset="-52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Продукты, которые сейчас использует для решения проблемы: навигатор Google, Yandex, 2GIS</a:t>
            </a:r>
            <a:endParaRPr lang="ru-RU" sz="1400" dirty="0">
              <a:effectLst/>
              <a:latin typeface="Montserrat" panose="00000500000000000000" pitchFamily="2" charset="-52"/>
            </a:endParaRPr>
          </a:p>
          <a:p>
            <a:pPr marL="342900" indent="-342900">
              <a:buFont typeface="+mj-lt"/>
              <a:buAutoNum type="arabicPeriod"/>
            </a:pPr>
            <a:endParaRPr lang="ru-RU" sz="1400" dirty="0">
              <a:effectLst/>
              <a:latin typeface="Montserrat" panose="00000500000000000000" pitchFamily="2" charset="-52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Причины, по которым текущие решения «не работают»: перечисленные выше навигаторы показывают время, которое необходимо затратить только на дорогу до корпуса, без учёта времени, которое тратиться на преодоление столпотворения. </a:t>
            </a:r>
            <a:endParaRPr lang="ru-RU" sz="1400" dirty="0">
              <a:effectLst/>
              <a:latin typeface="Montserrat" panose="00000500000000000000" pitchFamily="2" charset="-52"/>
            </a:endParaRPr>
          </a:p>
          <a:p>
            <a:pPr marL="342900" indent="-342900">
              <a:buFont typeface="+mj-lt"/>
              <a:buAutoNum type="arabicPeriod"/>
            </a:pPr>
            <a:endParaRPr lang="ru-RU" sz="1400" dirty="0">
              <a:effectLst/>
              <a:latin typeface="Montserrat" panose="00000500000000000000" pitchFamily="2" charset="-52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Что ценит, на что обращает внимание: пунктуальность, своё время, качество услуг.</a:t>
            </a:r>
            <a:endParaRPr lang="ru-RU" sz="1400" dirty="0">
              <a:effectLst/>
              <a:latin typeface="Montserrat" panose="00000500000000000000" pitchFamily="2" charset="-52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9FBB3E2-854B-D69A-9A6B-28A6B5E6774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rcRect l="17639" r="4452"/>
          <a:stretch/>
        </p:blipFill>
        <p:spPr>
          <a:xfrm>
            <a:off x="794646" y="2289143"/>
            <a:ext cx="3385378" cy="2900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073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коллаж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95773685-42AA-61B2-BF4F-41232035B8D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36" t="8979" r="8214" b="8136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Рисунок 12" descr="Изображение выглядит как текст, снимок экрана, коллаж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E9A5E81-FF97-233D-CACE-2861590FB58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14" t="58549" r="8938" b="38026"/>
          <a:stretch/>
        </p:blipFill>
        <p:spPr>
          <a:xfrm>
            <a:off x="4974670" y="86900"/>
            <a:ext cx="7217329" cy="67711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36463B9-B8FD-6B10-1F9B-D40350B111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3279"/>
            <a:ext cx="12192000" cy="93987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DE3B7E7-A4E2-8950-3F2D-F06DBAA767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731" y="2157552"/>
            <a:ext cx="3385378" cy="290049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B45FB7-1739-2191-8938-48E885D3C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6938"/>
            <a:ext cx="10515600" cy="628065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Bebas Neue Cyrillic" panose="02000506000000020004" pitchFamily="2" charset="0"/>
              </a:rPr>
              <a:t>ЦЕЛЕВАЯ АУДИТОРИЯ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B5975C-0B7F-2D98-D6DA-538C09371A26}"/>
              </a:ext>
            </a:extLst>
          </p:cNvPr>
          <p:cNvSpPr txBox="1"/>
          <p:nvPr/>
        </p:nvSpPr>
        <p:spPr>
          <a:xfrm>
            <a:off x="5279120" y="1113532"/>
            <a:ext cx="6608428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1400" dirty="0">
                <a:latin typeface="Montserrat" panose="00000500000000000000" pitchFamily="2" charset="-52"/>
              </a:rPr>
              <a:t>Общие характеристики: преподаватель, </a:t>
            </a:r>
            <a:r>
              <a:rPr lang="ru-RU" sz="1400" dirty="0" err="1">
                <a:latin typeface="Montserrat" panose="00000500000000000000" pitchFamily="2" charset="-52"/>
              </a:rPr>
              <a:t>должность:профессор</a:t>
            </a:r>
            <a:r>
              <a:rPr lang="ru-RU" sz="1400" dirty="0">
                <a:latin typeface="Montserrat" panose="00000500000000000000" pitchFamily="2" charset="-52"/>
              </a:rPr>
              <a:t>, доцент, научный сотрудник, ассистент, имеет ученую степень (опционально)  средних лет(как правило), занимается обучением студентов 1-5 курсов. Преподает в </a:t>
            </a:r>
            <a:r>
              <a:rPr lang="ru-RU" sz="1400" dirty="0" err="1">
                <a:latin typeface="Montserrat" panose="00000500000000000000" pitchFamily="2" charset="-52"/>
              </a:rPr>
              <a:t>ТюмГУ</a:t>
            </a:r>
            <a:r>
              <a:rPr lang="ru-RU" sz="1400" dirty="0">
                <a:latin typeface="Montserrat" panose="00000500000000000000" pitchFamily="2" charset="-52"/>
              </a:rPr>
              <a:t>, обычно во время работы посещает центральные корпуса (ФЭИ, </a:t>
            </a:r>
            <a:r>
              <a:rPr lang="ru-RU" sz="1400" dirty="0" err="1">
                <a:latin typeface="Montserrat" panose="00000500000000000000" pitchFamily="2" charset="-52"/>
              </a:rPr>
              <a:t>СоцГум</a:t>
            </a:r>
            <a:r>
              <a:rPr lang="ru-RU" sz="1400" dirty="0">
                <a:latin typeface="Montserrat" panose="00000500000000000000" pitchFamily="2" charset="-52"/>
              </a:rPr>
              <a:t>, </a:t>
            </a:r>
            <a:r>
              <a:rPr lang="ru-RU" sz="1400" dirty="0" err="1">
                <a:latin typeface="Montserrat" panose="00000500000000000000" pitchFamily="2" charset="-52"/>
              </a:rPr>
              <a:t>ИМИКн</a:t>
            </a:r>
            <a:r>
              <a:rPr lang="ru-RU" sz="1400" dirty="0">
                <a:latin typeface="Montserrat" panose="00000500000000000000" pitchFamily="2" charset="-52"/>
              </a:rPr>
              <a:t> и </a:t>
            </a:r>
            <a:r>
              <a:rPr lang="ru-RU" sz="1400" dirty="0" err="1">
                <a:latin typeface="Montserrat" panose="00000500000000000000" pitchFamily="2" charset="-52"/>
              </a:rPr>
              <a:t>т.д</a:t>
            </a:r>
            <a:r>
              <a:rPr lang="ru-RU" sz="1400" dirty="0">
                <a:latin typeface="Montserrat" panose="00000500000000000000" pitchFamily="2" charset="-52"/>
              </a:rPr>
              <a:t>). Хороша-хорош в своей области знаний, ответственна-ответственен в преподавательской деятельности, следит за посещаемостью студентов, пунктуальный человек.</a:t>
            </a:r>
          </a:p>
          <a:p>
            <a:pPr marL="342900" indent="-342900">
              <a:buFont typeface="+mj-lt"/>
              <a:buAutoNum type="arabicPeriod"/>
            </a:pPr>
            <a:endParaRPr lang="ru-RU" sz="1400" dirty="0">
              <a:latin typeface="Montserrat" panose="00000500000000000000" pitchFamily="2" charset="-52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latin typeface="Montserrat" panose="00000500000000000000" pitchFamily="2" charset="-52"/>
              </a:rPr>
              <a:t>Проблемы и потребности: постоянно, вынужденно опаздывает на занятия, хотя приходит к корпусу вовремя. Это происходит из-за стихийного столпотворения людей около корпусов, из-за которого трудно планировать своё время, а с учетом постоянной занятости, эта проблема усугубляется.</a:t>
            </a:r>
          </a:p>
          <a:p>
            <a:pPr marL="342900" indent="-342900">
              <a:buFont typeface="+mj-lt"/>
              <a:buAutoNum type="arabicPeriod"/>
            </a:pPr>
            <a:endParaRPr lang="ru-RU" sz="1400" dirty="0">
              <a:latin typeface="Montserrat" panose="00000500000000000000" pitchFamily="2" charset="-52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latin typeface="Montserrat" panose="00000500000000000000" pitchFamily="2" charset="-52"/>
              </a:rPr>
              <a:t>Продукты, которые сейчас использует для решения проблемы: навигатор Google, Yandex, 2GIS</a:t>
            </a:r>
          </a:p>
          <a:p>
            <a:pPr marL="342900" indent="-342900">
              <a:buFont typeface="+mj-lt"/>
              <a:buAutoNum type="arabicPeriod"/>
            </a:pPr>
            <a:endParaRPr lang="ru-RU" sz="1400" dirty="0">
              <a:latin typeface="Montserrat" panose="00000500000000000000" pitchFamily="2" charset="-52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latin typeface="Montserrat" panose="00000500000000000000" pitchFamily="2" charset="-52"/>
              </a:rPr>
              <a:t>Причины, по которым текущие решения «не работают»: перечисленные выше навигаторы показывают время, которое необходимо затратить только на дорогу до корпуса, без учёта времени, которое тратиться на преодоление столпотворения. </a:t>
            </a:r>
          </a:p>
          <a:p>
            <a:pPr marL="342900" indent="-342900">
              <a:buFont typeface="+mj-lt"/>
              <a:buAutoNum type="arabicPeriod"/>
            </a:pPr>
            <a:endParaRPr lang="ru-RU" sz="1400" dirty="0">
              <a:latin typeface="Montserrat" panose="00000500000000000000" pitchFamily="2" charset="-52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latin typeface="Montserrat" panose="00000500000000000000" pitchFamily="2" charset="-52"/>
              </a:rPr>
              <a:t>Что ценит, на что обращает внимание: пунктуальность, своё время, качество услуг.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8C5C58A-2C2E-35B0-937C-12C2E281870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l="17299" t="369" r="15937" b="11725"/>
          <a:stretch/>
        </p:blipFill>
        <p:spPr>
          <a:xfrm>
            <a:off x="834397" y="2302475"/>
            <a:ext cx="3299545" cy="2900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5361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коллаж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943B1215-73A1-BFB9-50B3-E165903460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36" t="8979" r="8214" b="8136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F236695-7736-7DF4-78C2-A44FB6DB75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419794"/>
            <a:ext cx="12192000" cy="93987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353932-BFC3-E9E7-88C4-9FD7653D9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0188" y="518620"/>
            <a:ext cx="2651621" cy="742222"/>
          </a:xfrm>
        </p:spPr>
        <p:txBody>
          <a:bodyPr>
            <a:normAutofit/>
          </a:bodyPr>
          <a:lstStyle/>
          <a:p>
            <a:pPr algn="ctr"/>
            <a:r>
              <a:rPr lang="ru-RU" sz="4000" dirty="0">
                <a:solidFill>
                  <a:schemeClr val="bg1"/>
                </a:solidFill>
                <a:effectLst/>
                <a:latin typeface="Bebas Neue Cyrillic" panose="02000506000000020004" pitchFamily="2" charset="0"/>
              </a:rPr>
              <a:t>ИДЕЯ ПРОЕКТА</a:t>
            </a:r>
            <a:endParaRPr lang="ru-RU" sz="8000" dirty="0">
              <a:solidFill>
                <a:schemeClr val="bg1"/>
              </a:solidFill>
              <a:latin typeface="Bebas Neue Cyrillic" panose="02000506000000020004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266153F-E317-9875-E5EA-155CD3DC8ACE}"/>
              </a:ext>
            </a:extLst>
          </p:cNvPr>
          <p:cNvSpPr txBox="1"/>
          <p:nvPr/>
        </p:nvSpPr>
        <p:spPr>
          <a:xfrm>
            <a:off x="551925" y="2257149"/>
            <a:ext cx="11088149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Предлагаемая идея</a:t>
            </a:r>
            <a:r>
              <a:rPr lang="ru-RU" sz="18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:</a:t>
            </a:r>
            <a:endParaRPr lang="ru-RU" dirty="0">
              <a:effectLst/>
              <a:latin typeface="Montserrat" panose="00000500000000000000" pitchFamily="2" charset="-52"/>
            </a:endParaRPr>
          </a:p>
          <a:p>
            <a:r>
              <a:rPr lang="ru-RU" sz="18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Создание приложения для прогнозирования уровня толпы в разных точках территории университета в течение всего дня, где с помощью алгоритма машинного обучения рассчитывается время ожидания на каждом из проходов, выводя информацию на цифровые вывески внутри кампуса в реальном времени.</a:t>
            </a:r>
            <a:endParaRPr lang="ru-RU" dirty="0">
              <a:effectLst/>
              <a:latin typeface="Montserrat" panose="00000500000000000000" pitchFamily="2" charset="-52"/>
            </a:endParaRPr>
          </a:p>
          <a:p>
            <a:r>
              <a:rPr lang="ru-RU" dirty="0">
                <a:effectLst/>
                <a:latin typeface="Montserrat" panose="00000500000000000000" pitchFamily="2" charset="-52"/>
              </a:rPr>
              <a:t> </a:t>
            </a:r>
          </a:p>
          <a:p>
            <a:r>
              <a:rPr lang="ru-RU" dirty="0">
                <a:effectLst/>
                <a:latin typeface="Montserrat" panose="00000500000000000000" pitchFamily="2" charset="-52"/>
              </a:rPr>
              <a:t> </a:t>
            </a:r>
          </a:p>
          <a:p>
            <a:r>
              <a:rPr lang="ru-RU" sz="1800" b="1" dirty="0">
                <a:solidFill>
                  <a:srgbClr val="262626"/>
                </a:solidFill>
                <a:effectLst/>
                <a:latin typeface="Montserrat" panose="00000500000000000000" pitchFamily="2" charset="-52"/>
              </a:rPr>
              <a:t>Мы сможем </a:t>
            </a:r>
            <a:r>
              <a:rPr lang="ru-RU" sz="1800" dirty="0">
                <a:solidFill>
                  <a:srgbClr val="262626"/>
                </a:solidFill>
                <a:effectLst/>
                <a:latin typeface="Montserrat" panose="00000500000000000000" pitchFamily="2" charset="-52"/>
              </a:rPr>
              <a:t>реализовать проект в период до 3-х лет, за сумму до 1 млн р</a:t>
            </a:r>
            <a:r>
              <a:rPr lang="ru-RU" sz="18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ублей, силами нашей команды.</a:t>
            </a:r>
            <a:endParaRPr lang="ru-RU" dirty="0">
              <a:effectLst/>
              <a:latin typeface="Montserrat" panose="00000500000000000000" pitchFamily="2" charset="-52"/>
            </a:endParaRPr>
          </a:p>
          <a:p>
            <a:r>
              <a:rPr lang="ru-RU" dirty="0">
                <a:effectLst/>
              </a:rPr>
              <a:t> 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42AE8C4-711E-45A2-3DC7-8DDA299317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" y="6157519"/>
            <a:ext cx="12192001" cy="700481"/>
          </a:xfrm>
          <a:prstGeom prst="rect">
            <a:avLst/>
          </a:prstGeom>
        </p:spPr>
      </p:pic>
      <p:sp>
        <p:nvSpPr>
          <p:cNvPr id="11" name="Блок-схема: ручное управление 10">
            <a:extLst>
              <a:ext uri="{FF2B5EF4-FFF2-40B4-BE49-F238E27FC236}">
                <a16:creationId xmlns:a16="http://schemas.microsoft.com/office/drawing/2014/main" id="{0FD52DA9-4660-6E5A-12DC-CD8F603FAE94}"/>
              </a:ext>
            </a:extLst>
          </p:cNvPr>
          <p:cNvSpPr/>
          <p:nvPr/>
        </p:nvSpPr>
        <p:spPr>
          <a:xfrm>
            <a:off x="-469784" y="6016953"/>
            <a:ext cx="2013358" cy="841047"/>
          </a:xfrm>
          <a:prstGeom prst="flowChartManualOperation">
            <a:avLst/>
          </a:prstGeom>
          <a:solidFill>
            <a:srgbClr val="C4BDB7"/>
          </a:solidFill>
          <a:ln w="28575">
            <a:solidFill>
              <a:srgbClr val="73685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1755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коллаж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F2B2F878-7CA5-CC5D-AD44-25496AFBA2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36" t="8979" r="8214" b="8136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919202-7C72-FBF2-66B8-578D64778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2282" y="250854"/>
            <a:ext cx="2651620" cy="784167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000000"/>
                </a:solidFill>
                <a:effectLst/>
                <a:latin typeface="Bebas Neue Cyrillic" panose="02000506000000020004" pitchFamily="2" charset="0"/>
              </a:rPr>
              <a:t>ПРОДУКТ ПРОЕКТА</a:t>
            </a:r>
            <a:endParaRPr lang="ru-RU" sz="6600" dirty="0">
              <a:latin typeface="Bebas Neue Cyrillic" panose="02000506000000020004" pitchFamily="2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523996A-FC8C-1745-499E-FA679C157E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6184" y="-1"/>
            <a:ext cx="6235816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9B5929E-E950-F185-B3CB-CD0B70D6AF47}"/>
              </a:ext>
            </a:extLst>
          </p:cNvPr>
          <p:cNvSpPr txBox="1"/>
          <p:nvPr/>
        </p:nvSpPr>
        <p:spPr>
          <a:xfrm>
            <a:off x="6283354" y="1264569"/>
            <a:ext cx="5581475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effectLst/>
                <a:latin typeface="Montserrat" panose="00000500000000000000" pitchFamily="2" charset="-52"/>
              </a:rPr>
              <a:t>Продукт: </a:t>
            </a:r>
            <a:r>
              <a:rPr lang="ru-RU" sz="1400" dirty="0">
                <a:solidFill>
                  <a:schemeClr val="bg1"/>
                </a:solidFill>
                <a:effectLst/>
                <a:latin typeface="Montserrat" panose="00000500000000000000" pitchFamily="2" charset="-52"/>
              </a:rPr>
              <a:t>Мобильное приложение, которое будет предоставлять студентам информацию о текущем состоянии проходов и плотности толпы в течение всего дня</a:t>
            </a:r>
          </a:p>
          <a:p>
            <a:r>
              <a:rPr lang="ru-RU" sz="1400" dirty="0">
                <a:solidFill>
                  <a:schemeClr val="bg1"/>
                </a:solidFill>
                <a:effectLst/>
                <a:latin typeface="Montserrat" panose="00000500000000000000" pitchFamily="2" charset="-52"/>
              </a:rPr>
              <a:t> </a:t>
            </a:r>
          </a:p>
          <a:p>
            <a:r>
              <a:rPr lang="ru-RU" sz="1400" dirty="0">
                <a:solidFill>
                  <a:schemeClr val="bg1"/>
                </a:solidFill>
                <a:effectLst/>
                <a:latin typeface="Montserrat" panose="00000500000000000000" pitchFamily="2" charset="-52"/>
              </a:rPr>
              <a:t>Основные функции / возможности: Основывается на алгоритме машинного обучения для прогнозирования уровня толпы в разных точках территории университета, где искусственный интеллект анализирует особенности расписания, записи с камер видеонаблюдения и дверные датчики. </a:t>
            </a:r>
            <a:br>
              <a:rPr lang="ru-RU" sz="1400" dirty="0">
                <a:solidFill>
                  <a:schemeClr val="bg1"/>
                </a:solidFill>
                <a:effectLst/>
                <a:latin typeface="Montserrat" panose="00000500000000000000" pitchFamily="2" charset="-52"/>
              </a:rPr>
            </a:br>
            <a:endParaRPr lang="ru-RU" sz="1400" dirty="0">
              <a:solidFill>
                <a:schemeClr val="bg1"/>
              </a:solidFill>
              <a:effectLst/>
              <a:latin typeface="Montserrat" panose="00000500000000000000" pitchFamily="2" charset="-52"/>
            </a:endParaRPr>
          </a:p>
          <a:p>
            <a:r>
              <a:rPr lang="ru-RU" sz="1400" dirty="0">
                <a:solidFill>
                  <a:schemeClr val="bg1"/>
                </a:solidFill>
                <a:effectLst/>
                <a:latin typeface="Montserrat" panose="00000500000000000000" pitchFamily="2" charset="-52"/>
              </a:rPr>
              <a:t>Содержит схематичное изображение инфраструктуры университета с пометкой для проходов с особой загруженностью, альтернативные маршруты ко входу, а также местонахождение зон для курящих.</a:t>
            </a:r>
            <a:br>
              <a:rPr lang="ru-RU" sz="1400" dirty="0">
                <a:solidFill>
                  <a:schemeClr val="bg1"/>
                </a:solidFill>
                <a:effectLst/>
                <a:latin typeface="Montserrat" panose="00000500000000000000" pitchFamily="2" charset="-52"/>
              </a:rPr>
            </a:br>
            <a:endParaRPr lang="ru-RU" sz="1400" dirty="0">
              <a:solidFill>
                <a:schemeClr val="bg1"/>
              </a:solidFill>
              <a:effectLst/>
              <a:latin typeface="Montserrat" panose="00000500000000000000" pitchFamily="2" charset="-52"/>
            </a:endParaRPr>
          </a:p>
          <a:p>
            <a:r>
              <a:rPr lang="ru-RU" sz="1400" dirty="0">
                <a:solidFill>
                  <a:schemeClr val="bg1"/>
                </a:solidFill>
                <a:effectLst/>
                <a:latin typeface="Montserrat" panose="00000500000000000000" pitchFamily="2" charset="-52"/>
              </a:rPr>
              <a:t>Транслируется также с помощью цифровых вывесок внутри кампуса, где оценивается плотность толпы и рассчитывается предполагаемое время ожидания на каждом из проходов.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D197C205-2F15-3DD0-0511-E809075F5F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442" y="1285874"/>
            <a:ext cx="430530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EDCBC51-8618-5C17-6E58-EC3969A34782}"/>
              </a:ext>
            </a:extLst>
          </p:cNvPr>
          <p:cNvSpPr txBox="1"/>
          <p:nvPr/>
        </p:nvSpPr>
        <p:spPr>
          <a:xfrm>
            <a:off x="1577043" y="5727328"/>
            <a:ext cx="26442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Примеры внешнего вида</a:t>
            </a:r>
            <a:endParaRPr lang="ru-RU" sz="1400" dirty="0">
              <a:effectLst/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6596696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коллаж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F2B2F878-7CA5-CC5D-AD44-25496AFBA2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36" t="8979" r="8214" b="8136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E1CF204-08A1-4F6E-523E-955A407C09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72261"/>
            <a:ext cx="12192000" cy="93987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919202-7C72-FBF2-66B8-578D64778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0189" y="250854"/>
            <a:ext cx="2651620" cy="784167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chemeClr val="bg1"/>
                </a:solidFill>
                <a:effectLst/>
                <a:latin typeface="Bebas Neue Cyrillic" panose="02000506000000020004" pitchFamily="2" charset="0"/>
              </a:rPr>
              <a:t>ПРОДУКТ ПРОЕКТА</a:t>
            </a:r>
            <a:endParaRPr lang="ru-RU" sz="6600" dirty="0">
              <a:solidFill>
                <a:schemeClr val="bg1"/>
              </a:solidFill>
              <a:latin typeface="Bebas Neue Cyrillic" panose="02000506000000020004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EEE812-3A6D-4B77-64FD-287251474FEE}"/>
              </a:ext>
            </a:extLst>
          </p:cNvPr>
          <p:cNvSpPr txBox="1"/>
          <p:nvPr/>
        </p:nvSpPr>
        <p:spPr>
          <a:xfrm>
            <a:off x="767416" y="1445265"/>
            <a:ext cx="10657165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Сценарий использования:</a:t>
            </a:r>
            <a:endParaRPr lang="ru-RU" sz="1600" b="1" dirty="0">
              <a:effectLst/>
              <a:latin typeface="Montserrat" panose="00000500000000000000" pitchFamily="2" charset="-52"/>
            </a:endParaRPr>
          </a:p>
          <a:p>
            <a:br>
              <a:rPr lang="ru-RU" sz="16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</a:br>
            <a:r>
              <a:rPr lang="ru-RU" sz="16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 1. Загрузка и установка приложения </a:t>
            </a:r>
            <a:br>
              <a:rPr lang="ru-RU" sz="16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</a:br>
            <a:r>
              <a:rPr lang="ru-RU" sz="16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 </a:t>
            </a:r>
            <a:br>
              <a:rPr lang="ru-RU" sz="16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</a:br>
            <a:r>
              <a:rPr lang="ru-RU" sz="16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 2. Регистрация и авторизация </a:t>
            </a:r>
            <a:endParaRPr lang="ru-RU" sz="1600" dirty="0">
              <a:effectLst/>
              <a:latin typeface="Montserrat" panose="00000500000000000000" pitchFamily="2" charset="-52"/>
            </a:endParaRPr>
          </a:p>
          <a:p>
            <a:br>
              <a:rPr lang="ru-RU" sz="16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</a:br>
            <a:r>
              <a:rPr lang="ru-RU" sz="16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 3. Подключение к университетскому кампусу (для получения актуальной информации о состоянии проходов и плотности толпы в этом месте) </a:t>
            </a:r>
            <a:endParaRPr lang="ru-RU" sz="1600" dirty="0">
              <a:effectLst/>
              <a:latin typeface="Montserrat" panose="00000500000000000000" pitchFamily="2" charset="-52"/>
            </a:endParaRPr>
          </a:p>
          <a:p>
            <a:br>
              <a:rPr lang="ru-RU" sz="16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</a:br>
            <a:r>
              <a:rPr lang="ru-RU" sz="16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 4. Просмотр состояния проходов </a:t>
            </a:r>
            <a:endParaRPr lang="ru-RU" sz="1600" dirty="0">
              <a:effectLst/>
              <a:latin typeface="Montserrat" panose="00000500000000000000" pitchFamily="2" charset="-52"/>
            </a:endParaRPr>
          </a:p>
          <a:p>
            <a:br>
              <a:rPr lang="ru-RU" sz="16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</a:br>
            <a:r>
              <a:rPr lang="ru-RU" sz="16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 5. Планирование маршрута </a:t>
            </a:r>
            <a:endParaRPr lang="ru-RU" sz="1600" dirty="0">
              <a:effectLst/>
              <a:latin typeface="Montserrat" panose="00000500000000000000" pitchFamily="2" charset="-52"/>
            </a:endParaRPr>
          </a:p>
          <a:p>
            <a:br>
              <a:rPr lang="ru-RU" sz="16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</a:br>
            <a:r>
              <a:rPr lang="ru-RU" sz="16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 6. Отображение зон для курящих </a:t>
            </a:r>
            <a:endParaRPr lang="ru-RU" sz="1600" dirty="0">
              <a:effectLst/>
              <a:latin typeface="Montserrat" panose="00000500000000000000" pitchFamily="2" charset="-52"/>
            </a:endParaRPr>
          </a:p>
          <a:p>
            <a:br>
              <a:rPr lang="ru-RU" sz="16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</a:br>
            <a:r>
              <a:rPr lang="ru-RU" sz="16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 7. Уведомления о состоянии проходов (значительном повышение загруженности проходов, предупреждая о возможных задержках) </a:t>
            </a:r>
            <a:br>
              <a:rPr lang="ru-RU" sz="16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</a:br>
            <a:r>
              <a:rPr lang="ru-RU" sz="16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 </a:t>
            </a:r>
            <a:br>
              <a:rPr lang="ru-RU" sz="16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</a:br>
            <a:r>
              <a:rPr lang="ru-RU" sz="16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 8. Вывод информации на цифровые вывески</a:t>
            </a:r>
            <a:endParaRPr lang="ru-RU" sz="1600" dirty="0">
              <a:effectLst/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6445593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коллаж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EA0AB9A6-DAD0-D87F-1B73-99C6021A0A2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36" t="8979" r="8214" b="8136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6" descr="Изображение выглядит как текст, снимок экрана, коллаж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455B637-A597-BA71-CEAC-A3B5B487D9A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14" t="58549" r="8938" b="38026"/>
          <a:stretch/>
        </p:blipFill>
        <p:spPr>
          <a:xfrm>
            <a:off x="0" y="641964"/>
            <a:ext cx="12192000" cy="19693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CA2A97-2EFA-EC62-D477-7345033DD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4079" y="289625"/>
            <a:ext cx="2483840" cy="977114"/>
          </a:xfrm>
        </p:spPr>
        <p:txBody>
          <a:bodyPr>
            <a:normAutofit/>
          </a:bodyPr>
          <a:lstStyle/>
          <a:p>
            <a:pPr algn="ctr"/>
            <a:r>
              <a:rPr lang="ru-RU" sz="4000" dirty="0">
                <a:latin typeface="Bebas Neue Cyrillic" panose="02000506000000020004" pitchFamily="2" charset="0"/>
              </a:rPr>
              <a:t>Технология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8002D19-4B2E-E12C-DAC5-2DC17C91E7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" y="1908703"/>
            <a:ext cx="12192000" cy="49492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5666F1D-7E04-E1F7-88DE-0B55841DEA79}"/>
              </a:ext>
            </a:extLst>
          </p:cNvPr>
          <p:cNvSpPr txBox="1"/>
          <p:nvPr/>
        </p:nvSpPr>
        <p:spPr>
          <a:xfrm>
            <a:off x="1172709" y="2498675"/>
            <a:ext cx="984657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  <a:effectLst/>
                <a:latin typeface="Montserrat" panose="00000500000000000000" pitchFamily="2" charset="-52"/>
              </a:rPr>
              <a:t>Технологии, используемые в решении: искусственный интеллект (ИИ), интернет вещей (Internet </a:t>
            </a:r>
            <a:r>
              <a:rPr lang="ru-RU" sz="1800" dirty="0" err="1">
                <a:solidFill>
                  <a:schemeClr val="bg1"/>
                </a:solidFill>
                <a:effectLst/>
                <a:latin typeface="Montserrat" panose="00000500000000000000" pitchFamily="2" charset="-52"/>
              </a:rPr>
              <a:t>of</a:t>
            </a:r>
            <a:r>
              <a:rPr lang="ru-RU" sz="1800" dirty="0">
                <a:solidFill>
                  <a:schemeClr val="bg1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Montserrat" panose="00000500000000000000" pitchFamily="2" charset="-52"/>
              </a:rPr>
              <a:t>Things</a:t>
            </a:r>
            <a:r>
              <a:rPr lang="ru-RU" sz="1800" dirty="0">
                <a:solidFill>
                  <a:schemeClr val="bg1"/>
                </a:solidFill>
                <a:effectLst/>
                <a:latin typeface="Montserrat" panose="00000500000000000000" pitchFamily="2" charset="-52"/>
              </a:rPr>
              <a:t>, </a:t>
            </a:r>
            <a:r>
              <a:rPr lang="ru-RU" sz="1800" dirty="0" err="1">
                <a:solidFill>
                  <a:schemeClr val="bg1"/>
                </a:solidFill>
                <a:effectLst/>
                <a:latin typeface="Montserrat" panose="00000500000000000000" pitchFamily="2" charset="-52"/>
              </a:rPr>
              <a:t>IoT</a:t>
            </a:r>
            <a:r>
              <a:rPr lang="ru-RU" sz="1800" dirty="0">
                <a:solidFill>
                  <a:schemeClr val="bg1"/>
                </a:solidFill>
                <a:effectLst/>
                <a:latin typeface="Montserrat" panose="00000500000000000000" pitchFamily="2" charset="-52"/>
              </a:rPr>
              <a:t>), разработка кроссплатформенных приложений (Cross-Platform Development), машинное зрение (Computer Vision)</a:t>
            </a:r>
            <a:endParaRPr lang="ru-RU" dirty="0">
              <a:solidFill>
                <a:schemeClr val="bg1"/>
              </a:solidFill>
              <a:effectLst/>
              <a:latin typeface="Montserrat" panose="00000500000000000000" pitchFamily="2" charset="-52"/>
            </a:endParaRPr>
          </a:p>
          <a:p>
            <a:r>
              <a:rPr lang="ru-RU" dirty="0">
                <a:solidFill>
                  <a:schemeClr val="bg1"/>
                </a:solidFill>
                <a:effectLst/>
                <a:latin typeface="Montserrat" panose="00000500000000000000" pitchFamily="2" charset="-52"/>
              </a:rPr>
              <a:t> </a:t>
            </a:r>
          </a:p>
          <a:p>
            <a:r>
              <a:rPr lang="ru-RU" dirty="0">
                <a:solidFill>
                  <a:schemeClr val="bg1"/>
                </a:solidFill>
                <a:effectLst/>
                <a:latin typeface="Montserrat" panose="00000500000000000000" pitchFamily="2" charset="-52"/>
              </a:rPr>
              <a:t> </a:t>
            </a:r>
          </a:p>
          <a:p>
            <a:r>
              <a:rPr lang="ru-RU" dirty="0">
                <a:solidFill>
                  <a:schemeClr val="bg1"/>
                </a:solidFill>
                <a:effectLst/>
                <a:latin typeface="Montserrat" panose="00000500000000000000" pitchFamily="2" charset="-52"/>
              </a:rPr>
              <a:t> </a:t>
            </a:r>
          </a:p>
          <a:p>
            <a:r>
              <a:rPr lang="ru-RU" sz="1800" dirty="0">
                <a:solidFill>
                  <a:schemeClr val="bg1"/>
                </a:solidFill>
                <a:effectLst/>
                <a:latin typeface="Montserrat" panose="00000500000000000000" pitchFamily="2" charset="-52"/>
              </a:rPr>
              <a:t>Продукт обладает следующими техническими параметрами: мобильное приложение для </a:t>
            </a:r>
            <a:r>
              <a:rPr lang="ru-RU" sz="1800" dirty="0" err="1">
                <a:solidFill>
                  <a:schemeClr val="bg1"/>
                </a:solidFill>
                <a:effectLst/>
                <a:latin typeface="Montserrat" panose="00000500000000000000" pitchFamily="2" charset="-52"/>
              </a:rPr>
              <a:t>android</a:t>
            </a:r>
            <a:r>
              <a:rPr lang="ru-RU" sz="1800" dirty="0">
                <a:solidFill>
                  <a:schemeClr val="bg1"/>
                </a:solidFill>
                <a:effectLst/>
                <a:latin typeface="Montserrat" panose="00000500000000000000" pitchFamily="2" charset="-52"/>
              </a:rPr>
              <a:t> и </a:t>
            </a:r>
            <a:r>
              <a:rPr lang="ru-RU" sz="1800" dirty="0" err="1">
                <a:solidFill>
                  <a:schemeClr val="bg1"/>
                </a:solidFill>
                <a:effectLst/>
                <a:latin typeface="Montserrat" panose="00000500000000000000" pitchFamily="2" charset="-52"/>
              </a:rPr>
              <a:t>ios</a:t>
            </a:r>
            <a:r>
              <a:rPr lang="ru-RU" sz="1800" dirty="0">
                <a:solidFill>
                  <a:schemeClr val="bg1"/>
                </a:solidFill>
                <a:effectLst/>
                <a:latin typeface="Montserrat" panose="00000500000000000000" pitchFamily="2" charset="-52"/>
              </a:rPr>
              <a:t> </a:t>
            </a:r>
            <a:endParaRPr lang="ru-RU" dirty="0">
              <a:solidFill>
                <a:schemeClr val="bg1"/>
              </a:solidFill>
              <a:effectLst/>
              <a:latin typeface="Montserrat" panose="00000500000000000000" pitchFamily="2" charset="-52"/>
            </a:endParaRPr>
          </a:p>
          <a:p>
            <a:r>
              <a:rPr lang="ru-RU" dirty="0">
                <a:solidFill>
                  <a:schemeClr val="bg1"/>
                </a:solidFill>
                <a:effectLst/>
                <a:latin typeface="Montserrat" panose="00000500000000000000" pitchFamily="2" charset="-52"/>
              </a:rPr>
              <a:t> </a:t>
            </a:r>
          </a:p>
          <a:p>
            <a:r>
              <a:rPr lang="ru-RU" dirty="0">
                <a:solidFill>
                  <a:schemeClr val="bg1"/>
                </a:solidFill>
                <a:effectLst/>
                <a:latin typeface="Montserrat" panose="00000500000000000000" pitchFamily="2" charset="-52"/>
              </a:rPr>
              <a:t> </a:t>
            </a:r>
          </a:p>
          <a:p>
            <a:r>
              <a:rPr lang="ru-RU" dirty="0">
                <a:solidFill>
                  <a:schemeClr val="bg1"/>
                </a:solidFill>
                <a:effectLst/>
                <a:latin typeface="Montserrat" panose="00000500000000000000" pitchFamily="2" charset="-52"/>
              </a:rPr>
              <a:t> </a:t>
            </a:r>
          </a:p>
          <a:p>
            <a:r>
              <a:rPr lang="ru-RU" sz="1800" dirty="0">
                <a:solidFill>
                  <a:schemeClr val="bg1"/>
                </a:solidFill>
                <a:effectLst/>
                <a:latin typeface="Montserrat" panose="00000500000000000000" pitchFamily="2" charset="-52"/>
              </a:rPr>
              <a:t>Уровень готовности технологии: TRL № 6</a:t>
            </a:r>
            <a:endParaRPr lang="ru-RU" dirty="0">
              <a:solidFill>
                <a:schemeClr val="bg1"/>
              </a:solidFill>
              <a:effectLst/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562853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коллаж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EDD2B99B-E601-17ED-7D49-3354AA2A13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36" t="8979" r="8214" b="81361"/>
          <a:stretch/>
        </p:blipFill>
        <p:spPr>
          <a:xfrm>
            <a:off x="-5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DE389E-069E-28B3-9F92-1481CF56A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1797" y="210206"/>
            <a:ext cx="2808396" cy="437887"/>
          </a:xfrm>
        </p:spPr>
        <p:txBody>
          <a:bodyPr>
            <a:normAutofit/>
          </a:bodyPr>
          <a:lstStyle/>
          <a:p>
            <a:pPr algn="ctr"/>
            <a:r>
              <a:rPr lang="ru-RU" sz="2400" dirty="0">
                <a:solidFill>
                  <a:srgbClr val="000000"/>
                </a:solidFill>
                <a:effectLst/>
                <a:latin typeface="Bebas Neue Cyrillic" panose="02000506000000020004" pitchFamily="2" charset="0"/>
              </a:rPr>
              <a:t>КОНКУРЕНТНЫЙ АНАЛИЗ</a:t>
            </a:r>
            <a:endParaRPr lang="ru-RU" sz="5400" dirty="0">
              <a:latin typeface="Bebas Neue Cyrillic" panose="02000506000000020004" pitchFamily="2" charset="0"/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7344F428-0743-75EC-6300-FAED0B33E0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5951963"/>
              </p:ext>
            </p:extLst>
          </p:nvPr>
        </p:nvGraphicFramePr>
        <p:xfrm>
          <a:off x="114646" y="853670"/>
          <a:ext cx="11962699" cy="52690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8957">
                  <a:extLst>
                    <a:ext uri="{9D8B030D-6E8A-4147-A177-3AD203B41FA5}">
                      <a16:colId xmlns:a16="http://schemas.microsoft.com/office/drawing/2014/main" val="2983448617"/>
                    </a:ext>
                  </a:extLst>
                </a:gridCol>
                <a:gridCol w="1708957">
                  <a:extLst>
                    <a:ext uri="{9D8B030D-6E8A-4147-A177-3AD203B41FA5}">
                      <a16:colId xmlns:a16="http://schemas.microsoft.com/office/drawing/2014/main" val="2261465727"/>
                    </a:ext>
                  </a:extLst>
                </a:gridCol>
                <a:gridCol w="1791129">
                  <a:extLst>
                    <a:ext uri="{9D8B030D-6E8A-4147-A177-3AD203B41FA5}">
                      <a16:colId xmlns:a16="http://schemas.microsoft.com/office/drawing/2014/main" val="3003177495"/>
                    </a:ext>
                  </a:extLst>
                </a:gridCol>
                <a:gridCol w="1734232">
                  <a:extLst>
                    <a:ext uri="{9D8B030D-6E8A-4147-A177-3AD203B41FA5}">
                      <a16:colId xmlns:a16="http://schemas.microsoft.com/office/drawing/2014/main" val="1547446095"/>
                    </a:ext>
                  </a:extLst>
                </a:gridCol>
                <a:gridCol w="1601510">
                  <a:extLst>
                    <a:ext uri="{9D8B030D-6E8A-4147-A177-3AD203B41FA5}">
                      <a16:colId xmlns:a16="http://schemas.microsoft.com/office/drawing/2014/main" val="3732016917"/>
                    </a:ext>
                  </a:extLst>
                </a:gridCol>
                <a:gridCol w="1708957">
                  <a:extLst>
                    <a:ext uri="{9D8B030D-6E8A-4147-A177-3AD203B41FA5}">
                      <a16:colId xmlns:a16="http://schemas.microsoft.com/office/drawing/2014/main" val="4121160317"/>
                    </a:ext>
                  </a:extLst>
                </a:gridCol>
                <a:gridCol w="1708957">
                  <a:extLst>
                    <a:ext uri="{9D8B030D-6E8A-4147-A177-3AD203B41FA5}">
                      <a16:colId xmlns:a16="http://schemas.microsoft.com/office/drawing/2014/main" val="1743074826"/>
                    </a:ext>
                  </a:extLst>
                </a:gridCol>
              </a:tblGrid>
              <a:tr h="430523">
                <a:tc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Критерии</a:t>
                      </a:r>
                    </a:p>
                  </a:txBody>
                  <a:tcPr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Наш проект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  <a:p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«</a:t>
                      </a:r>
                      <a:r>
                        <a:rPr lang="en-GB" sz="1000" b="1" kern="1200" dirty="0" err="1">
                          <a:solidFill>
                            <a:schemeClr val="tx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UniCrowd</a:t>
                      </a:r>
                      <a:r>
                        <a:rPr lang="en-GB" sz="1000" b="1" kern="1200" dirty="0">
                          <a:solidFill>
                            <a:schemeClr val="tx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»</a:t>
                      </a:r>
                      <a:endParaRPr lang="en-GB" sz="1000" dirty="0">
                        <a:solidFill>
                          <a:schemeClr val="tx1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2ГИС</a:t>
                      </a:r>
                    </a:p>
                  </a:txBody>
                  <a:tcPr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kern="1200" dirty="0">
                          <a:solidFill>
                            <a:schemeClr val="tx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Google Maps</a:t>
                      </a:r>
                      <a:endParaRPr lang="en-GB" sz="1000" dirty="0">
                        <a:solidFill>
                          <a:schemeClr val="tx1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Яндекс Карты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kern="1200" dirty="0">
                          <a:solidFill>
                            <a:schemeClr val="tx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Guru Maps</a:t>
                      </a:r>
                      <a:endParaRPr lang="en-GB" sz="1000" dirty="0">
                        <a:solidFill>
                          <a:schemeClr val="tx1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kern="1200" dirty="0">
                          <a:solidFill>
                            <a:schemeClr val="tx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Citizen</a:t>
                      </a:r>
                      <a:endParaRPr lang="en-GB" sz="1000" dirty="0">
                        <a:solidFill>
                          <a:schemeClr val="tx1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>
                    <a:solidFill>
                      <a:srgbClr val="C4BD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2399190"/>
                  </a:ext>
                </a:extLst>
              </a:tr>
              <a:tr h="4110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Обновление и актуальность данных</a:t>
                      </a:r>
                      <a:endParaRPr lang="ru-RU" sz="9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Montserrat" panose="00000500000000000000" pitchFamily="2" charset="-52"/>
                        </a:rPr>
                        <a:t>В реальном времени</a:t>
                      </a:r>
                    </a:p>
                  </a:txBody>
                  <a:tcPr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latin typeface="Montserrat" panose="00000500000000000000" pitchFamily="2" charset="-52"/>
                        </a:rPr>
                        <a:t>В реальном времени</a:t>
                      </a:r>
                    </a:p>
                  </a:txBody>
                  <a:tcPr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latin typeface="Montserrat" panose="00000500000000000000" pitchFamily="2" charset="-52"/>
                        </a:rPr>
                        <a:t>В реальном времени</a:t>
                      </a:r>
                    </a:p>
                  </a:txBody>
                  <a:tcPr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latin typeface="Montserrat" panose="00000500000000000000" pitchFamily="2" charset="-52"/>
                        </a:rPr>
                        <a:t>В реальном времени</a:t>
                      </a:r>
                    </a:p>
                  </a:txBody>
                  <a:tcPr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latin typeface="Montserrat" panose="00000500000000000000" pitchFamily="2" charset="-52"/>
                        </a:rPr>
                        <a:t>В реальном времени</a:t>
                      </a:r>
                    </a:p>
                  </a:txBody>
                  <a:tcPr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latin typeface="Montserrat" panose="00000500000000000000" pitchFamily="2" charset="-52"/>
                        </a:rPr>
                        <a:t>В реальном времени</a:t>
                      </a:r>
                    </a:p>
                  </a:txBody>
                  <a:tcPr>
                    <a:solidFill>
                      <a:srgbClr val="C4BD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0285734"/>
                  </a:ext>
                </a:extLst>
              </a:tr>
              <a:tr h="69518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Функции</a:t>
                      </a:r>
                      <a:endParaRPr lang="ru-RU" sz="9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Прогнозирование уровня толпы в разных точках территории университета, а также предполагаемое время затраченное на дорогу в тот или иной корпус с учётом уровня скопления людей.</a:t>
                      </a:r>
                      <a:endParaRPr lang="ru-RU" sz="9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Демонстрация предполагаемого времени затраченного на дорогу в любую точку города, ситуации на дорогах в данный момент времени(ремонт, аварии, движение общественного транспорта и др.</a:t>
                      </a:r>
                      <a:endParaRPr lang="ru-RU" sz="9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Общая навигация в любой точке мира с детализацией искомых пространств с помощью постоянно обновляемых стоп-кадров.</a:t>
                      </a:r>
                      <a:endParaRPr lang="ru-RU" sz="9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Точное построение маршрутов в городе, на трассах и в лесу. Возможность  оставлять метки — например, где припаркована машина. Без интернета нельзя выбрать альтернативный маршрут</a:t>
                      </a:r>
                      <a:endParaRPr lang="ru-RU" sz="9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Подробное отображение местности в далеких от городов местах. Возможность строить маршруты для похода или трофи-рейда по болотам</a:t>
                      </a:r>
                      <a:endParaRPr lang="ru-RU" sz="9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Демонстрация очагов возникновения ЧП в реальном времени на карте.</a:t>
                      </a:r>
                      <a:endParaRPr lang="ru-RU" sz="9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>
                    <a:solidFill>
                      <a:srgbClr val="C4BD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2781790"/>
                  </a:ext>
                </a:extLst>
              </a:tr>
              <a:tr h="69518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Взаимосвязь инфраструктуры и технологий</a:t>
                      </a:r>
                      <a:endParaRPr lang="ru-RU" sz="9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Приложение полностью зависит от наличия и исправности камер видеонаблюдения и дверных датчиков в университете. В случае их отказа основная функция приложения будет недоступна.</a:t>
                      </a:r>
                      <a:endParaRPr lang="ru-RU" sz="9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Приложение зависит от </a:t>
                      </a:r>
                      <a:r>
                        <a:rPr lang="ru-RU" sz="900" kern="1200" dirty="0" err="1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геометок</a:t>
                      </a: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 в каждой единице общественного транспорта, от скорости и качества приходящей информации об обстановке в городе.</a:t>
                      </a:r>
                      <a:endParaRPr lang="ru-RU" sz="9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Существует четкая взаимосвязь между скоростью обновлением данных фотографий местности и актуальностью той информации, которую получает пользователь при запросе.</a:t>
                      </a:r>
                      <a:endParaRPr lang="ru-RU" sz="9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Зависимость инфраструктуры и технологий у этого приложения и 2ГИС похожи, с разницей в том, что 2ГИС лучше оптимизировано, работает быстрее.</a:t>
                      </a:r>
                      <a:endParaRPr lang="ru-RU" sz="9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Приложение имеет недостатки взаимосвязи технологий и инфраструктуры на уровне среднего навигационного приложение, при этом уступает в технологическом плане своим конкурентам, также оно менее популярно.</a:t>
                      </a:r>
                      <a:endParaRPr lang="ru-RU" sz="9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Зависим от правдоподобности информации очевидцев и полицейских служб, работающих на месте ЧП. В связи с этим возможно распространений недостоверной информации среди граждан, которая может оказать негативное влияние.</a:t>
                      </a:r>
                      <a:endParaRPr lang="ru-RU" sz="9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>
                    <a:solidFill>
                      <a:srgbClr val="C4BD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6694013"/>
                  </a:ext>
                </a:extLst>
              </a:tr>
              <a:tr h="69518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Пользовательский интерфейс</a:t>
                      </a:r>
                      <a:endParaRPr lang="ru-RU" sz="9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Интуитивно понятный, доступный целевой аудитории, «дружелюбный»</a:t>
                      </a:r>
                      <a:endParaRPr lang="ru-RU" sz="9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практичный, информативный</a:t>
                      </a:r>
                      <a:endParaRPr lang="ru-RU" sz="9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Неактуальный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(опционально)</a:t>
                      </a:r>
                      <a:endParaRPr lang="ru-RU" sz="9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некачественно оптимизированный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(опционально)</a:t>
                      </a:r>
                      <a:endParaRPr lang="ru-RU" sz="9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неинформативный</a:t>
                      </a:r>
                      <a:endParaRPr lang="ru-RU" sz="9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Сложный в использовании</a:t>
                      </a:r>
                      <a:endParaRPr lang="ru-RU" sz="9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>
                    <a:solidFill>
                      <a:srgbClr val="C4BD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6875285"/>
                  </a:ext>
                </a:extLst>
              </a:tr>
              <a:tr h="39469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Оффлайн-режим</a:t>
                      </a:r>
                      <a:endParaRPr lang="ru-RU" sz="9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Необходим доступ в интернет</a:t>
                      </a:r>
                      <a:endParaRPr lang="ru-RU" sz="9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Montserrat" panose="00000500000000000000" pitchFamily="2" charset="-52"/>
                        </a:rPr>
                        <a:t>Доступен</a:t>
                      </a:r>
                    </a:p>
                  </a:txBody>
                  <a:tcPr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latin typeface="Montserrat" panose="00000500000000000000" pitchFamily="2" charset="-52"/>
                        </a:rPr>
                        <a:t>Доступен</a:t>
                      </a:r>
                    </a:p>
                  </a:txBody>
                  <a:tcPr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latin typeface="Montserrat" panose="00000500000000000000" pitchFamily="2" charset="-52"/>
                        </a:rPr>
                        <a:t>Доступен</a:t>
                      </a:r>
                    </a:p>
                  </a:txBody>
                  <a:tcPr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latin typeface="Montserrat" panose="00000500000000000000" pitchFamily="2" charset="-52"/>
                        </a:rPr>
                        <a:t>Доступен</a:t>
                      </a:r>
                    </a:p>
                  </a:txBody>
                  <a:tcPr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latin typeface="Montserrat" panose="00000500000000000000" pitchFamily="2" charset="-52"/>
                        </a:rPr>
                        <a:t>Доступен</a:t>
                      </a:r>
                    </a:p>
                  </a:txBody>
                  <a:tcPr>
                    <a:solidFill>
                      <a:srgbClr val="C4BD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1508849"/>
                  </a:ext>
                </a:extLst>
              </a:tr>
            </a:tbl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4C20FCC-5D80-D7F0-96D1-B981163F94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" y="6290292"/>
            <a:ext cx="12192001" cy="40011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771CC18-6C49-9AF8-866D-9D1D09AD894A}"/>
              </a:ext>
            </a:extLst>
          </p:cNvPr>
          <p:cNvSpPr txBox="1"/>
          <p:nvPr/>
        </p:nvSpPr>
        <p:spPr>
          <a:xfrm>
            <a:off x="1747352" y="6290291"/>
            <a:ext cx="869728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solidFill>
                  <a:schemeClr val="bg1"/>
                </a:solidFill>
                <a:effectLst/>
                <a:latin typeface="Montserrat" panose="00000500000000000000" pitchFamily="2" charset="-52"/>
              </a:rPr>
              <a:t>Уникальность нашего проекта: прогнозирование уровня скопления людей, а также предполагаемое время с учётом этого параметра, затраченное на дорогу в тот или иной центральный корпус университета </a:t>
            </a:r>
            <a:r>
              <a:rPr lang="ru-RU" sz="1000" dirty="0" err="1">
                <a:solidFill>
                  <a:schemeClr val="bg1"/>
                </a:solidFill>
                <a:effectLst/>
                <a:latin typeface="Montserrat" panose="00000500000000000000" pitchFamily="2" charset="-52"/>
              </a:rPr>
              <a:t>ТюмГУ</a:t>
            </a:r>
            <a:r>
              <a:rPr lang="ru-RU" sz="1000" dirty="0">
                <a:solidFill>
                  <a:schemeClr val="bg1"/>
                </a:solidFill>
                <a:effectLst/>
                <a:latin typeface="Montserrat" panose="00000500000000000000" pitchFamily="2" charset="-5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289292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коллаж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E000662A-C4C6-2164-19AF-743DD376E2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36" t="8979" r="8214" b="81361"/>
          <a:stretch/>
        </p:blipFill>
        <p:spPr>
          <a:xfrm>
            <a:off x="-5" y="0"/>
            <a:ext cx="12192000" cy="6858000"/>
          </a:xfrm>
          <a:prstGeom prst="rect">
            <a:avLst/>
          </a:prstGeom>
        </p:spPr>
      </p:pic>
      <p:pic>
        <p:nvPicPr>
          <p:cNvPr id="10" name="Рисунок 9" descr="Изображение выглядит как текст, снимок экрана, коллаж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181EED62-4764-395C-9894-4CC5FCAC34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14" t="58549" r="8938" b="38026"/>
          <a:stretch/>
        </p:blipFill>
        <p:spPr>
          <a:xfrm>
            <a:off x="0" y="435572"/>
            <a:ext cx="12231150" cy="19756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05330A4-2A6E-EF20-0CE7-2E46C1BCD3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7402" y="1149291"/>
            <a:ext cx="6172200" cy="455522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DE2344-9773-EE17-371B-1BE3AE7F8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7876" y="221968"/>
            <a:ext cx="3096238" cy="624775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rgbClr val="000000"/>
                </a:solidFill>
                <a:effectLst/>
                <a:latin typeface="Bebas Neue Cyrillic" panose="02000506000000020004" pitchFamily="2" charset="0"/>
              </a:rPr>
              <a:t>ГИПОТЕЗЫ ПРОЕКТА</a:t>
            </a:r>
            <a:endParaRPr lang="ru-RU" sz="6600" dirty="0">
              <a:latin typeface="Bebas Neue Cyrillic" panose="02000506000000020004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63CA81-810B-C6A0-1A68-CE695C1544B3}"/>
              </a:ext>
            </a:extLst>
          </p:cNvPr>
          <p:cNvSpPr txBox="1"/>
          <p:nvPr/>
        </p:nvSpPr>
        <p:spPr>
          <a:xfrm>
            <a:off x="5715000" y="1336119"/>
            <a:ext cx="6094602" cy="4185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effectLst/>
                <a:latin typeface="Montserrat" panose="00000500000000000000" pitchFamily="2" charset="-52"/>
              </a:rPr>
              <a:t>Вопросы для опроса / интервью:</a:t>
            </a:r>
            <a:endParaRPr lang="ru-RU" sz="1400" dirty="0">
              <a:solidFill>
                <a:schemeClr val="bg1"/>
              </a:solidFill>
              <a:effectLst/>
              <a:latin typeface="Montserrat" panose="00000500000000000000" pitchFamily="2" charset="-52"/>
            </a:endParaRPr>
          </a:p>
          <a:p>
            <a:r>
              <a:rPr lang="ru-RU" sz="1400" dirty="0">
                <a:solidFill>
                  <a:schemeClr val="bg1"/>
                </a:solidFill>
                <a:effectLst/>
                <a:latin typeface="Montserrat" panose="00000500000000000000" pitchFamily="2" charset="-52"/>
              </a:rPr>
              <a:t> 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solidFill>
                  <a:schemeClr val="bg1"/>
                </a:solidFill>
                <a:effectLst/>
                <a:latin typeface="Montserrat" panose="00000500000000000000" pitchFamily="2" charset="-52"/>
              </a:rPr>
              <a:t>Как часто вас задерживает столпотворение около университетов?</a:t>
            </a:r>
          </a:p>
          <a:p>
            <a:pPr marL="342900" indent="-342900">
              <a:buFont typeface="+mj-lt"/>
              <a:buAutoNum type="arabicPeriod"/>
            </a:pPr>
            <a:endParaRPr lang="ru-RU" sz="1400" dirty="0">
              <a:solidFill>
                <a:schemeClr val="bg1"/>
              </a:solidFill>
              <a:effectLst/>
              <a:latin typeface="Montserrat" panose="00000500000000000000" pitchFamily="2" charset="-52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solidFill>
                  <a:schemeClr val="bg1"/>
                </a:solidFill>
                <a:effectLst/>
                <a:latin typeface="Montserrat" panose="00000500000000000000" pitchFamily="2" charset="-52"/>
              </a:rPr>
              <a:t>Сколько времени (в среднем) вы тратите на ожидание при проходе через столпотворение около университетов?</a:t>
            </a:r>
          </a:p>
          <a:p>
            <a:pPr marL="342900" indent="-342900">
              <a:buFont typeface="+mj-lt"/>
              <a:buAutoNum type="arabicPeriod"/>
            </a:pPr>
            <a:endParaRPr lang="ru-RU" sz="1400" dirty="0">
              <a:solidFill>
                <a:schemeClr val="bg1"/>
              </a:solidFill>
              <a:effectLst/>
              <a:latin typeface="Montserrat" panose="00000500000000000000" pitchFamily="2" charset="-52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solidFill>
                  <a:schemeClr val="bg1"/>
                </a:solidFill>
                <a:effectLst/>
                <a:latin typeface="Montserrat" panose="00000500000000000000" pitchFamily="2" charset="-52"/>
              </a:rPr>
              <a:t>Опаздывали ли вы на занятия в университете из-за столпотворения около университетов?</a:t>
            </a:r>
          </a:p>
          <a:p>
            <a:pPr marL="342900" indent="-342900">
              <a:buFont typeface="+mj-lt"/>
              <a:buAutoNum type="arabicPeriod"/>
            </a:pPr>
            <a:endParaRPr lang="ru-RU" sz="1400" dirty="0">
              <a:solidFill>
                <a:schemeClr val="bg1"/>
              </a:solidFill>
              <a:effectLst/>
              <a:latin typeface="Montserrat" panose="00000500000000000000" pitchFamily="2" charset="-52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solidFill>
                  <a:schemeClr val="bg1"/>
                </a:solidFill>
                <a:effectLst/>
                <a:latin typeface="Montserrat" panose="00000500000000000000" pitchFamily="2" charset="-52"/>
              </a:rPr>
              <a:t>Как бы вам было удобнее получать информацию о текущем состоянии проходов между университетами и плотности толпы?</a:t>
            </a:r>
          </a:p>
          <a:p>
            <a:pPr marL="342900" indent="-342900">
              <a:buFont typeface="+mj-lt"/>
              <a:buAutoNum type="arabicPeriod"/>
            </a:pPr>
            <a:endParaRPr lang="ru-RU" sz="1400" dirty="0">
              <a:solidFill>
                <a:schemeClr val="bg1"/>
              </a:solidFill>
              <a:effectLst/>
              <a:latin typeface="Montserrat" panose="00000500000000000000" pitchFamily="2" charset="-52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solidFill>
                  <a:schemeClr val="bg1"/>
                </a:solidFill>
                <a:effectLst/>
                <a:latin typeface="Montserrat" panose="00000500000000000000" pitchFamily="2" charset="-52"/>
              </a:rPr>
              <a:t>Как вы думаете, использование приложения с информацией о проходах поможет вам меньше опаздывать, лучше планировать своё время и избегать столпотворения  около университетов?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74E136A-AD04-88F0-C8FA-001DB777A09A}"/>
              </a:ext>
            </a:extLst>
          </p:cNvPr>
          <p:cNvSpPr txBox="1"/>
          <p:nvPr/>
        </p:nvSpPr>
        <p:spPr>
          <a:xfrm>
            <a:off x="522220" y="2026518"/>
            <a:ext cx="4810387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Гипотеза: 60% студентов </a:t>
            </a:r>
            <a:r>
              <a:rPr lang="ru-RU" sz="160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ТюмГУ</a:t>
            </a:r>
            <a:r>
              <a:rPr lang="ru-RU" sz="16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опаздывают на занятия из-за столпотворения возле входов в центральные корпуса университета</a:t>
            </a:r>
            <a:endParaRPr lang="ru-RU" sz="1600" dirty="0">
              <a:effectLst/>
              <a:latin typeface="Montserrat" panose="00000500000000000000" pitchFamily="2" charset="-52"/>
            </a:endParaRPr>
          </a:p>
          <a:p>
            <a:r>
              <a:rPr lang="ru-RU" sz="1600" dirty="0">
                <a:effectLst/>
                <a:latin typeface="Montserrat" panose="00000500000000000000" pitchFamily="2" charset="-52"/>
              </a:rPr>
              <a:t> </a:t>
            </a:r>
          </a:p>
          <a:p>
            <a:r>
              <a:rPr lang="ru-RU" sz="1600" dirty="0">
                <a:effectLst/>
                <a:latin typeface="Montserrat" panose="00000500000000000000" pitchFamily="2" charset="-52"/>
              </a:rPr>
              <a:t> </a:t>
            </a:r>
          </a:p>
          <a:p>
            <a:r>
              <a:rPr lang="ru-RU" sz="16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Способ проверки: опрос</a:t>
            </a:r>
            <a:endParaRPr lang="ru-RU" sz="1600" dirty="0">
              <a:effectLst/>
              <a:latin typeface="Montserrat" panose="00000500000000000000" pitchFamily="2" charset="-52"/>
            </a:endParaRPr>
          </a:p>
          <a:p>
            <a:r>
              <a:rPr lang="ru-RU" sz="1600" dirty="0">
                <a:effectLst/>
                <a:latin typeface="Montserrat" panose="00000500000000000000" pitchFamily="2" charset="-52"/>
              </a:rPr>
              <a:t> </a:t>
            </a:r>
          </a:p>
          <a:p>
            <a:r>
              <a:rPr lang="ru-RU" sz="1600" dirty="0">
                <a:effectLst/>
                <a:latin typeface="Montserrat" panose="00000500000000000000" pitchFamily="2" charset="-52"/>
              </a:rPr>
              <a:t> </a:t>
            </a:r>
          </a:p>
          <a:p>
            <a:r>
              <a:rPr lang="ru-RU" sz="1600" dirty="0">
                <a:effectLst/>
                <a:latin typeface="Montserrat" panose="00000500000000000000" pitchFamily="2" charset="-52"/>
              </a:rPr>
              <a:t> </a:t>
            </a:r>
          </a:p>
          <a:p>
            <a:r>
              <a:rPr lang="ru-RU" sz="16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Целевое количество респондентов: 120</a:t>
            </a:r>
            <a:endParaRPr lang="ru-RU" sz="1600" dirty="0">
              <a:effectLst/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6225941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коллаж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E000662A-C4C6-2164-19AF-743DD376E2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36" t="8979" r="8214" b="81361"/>
          <a:stretch/>
        </p:blipFill>
        <p:spPr>
          <a:xfrm>
            <a:off x="-5" y="0"/>
            <a:ext cx="12192000" cy="6858000"/>
          </a:xfrm>
          <a:prstGeom prst="rect">
            <a:avLst/>
          </a:prstGeom>
        </p:spPr>
      </p:pic>
      <p:pic>
        <p:nvPicPr>
          <p:cNvPr id="10" name="Рисунок 9" descr="Изображение выглядит как текст, снимок экрана, коллаж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181EED62-4764-395C-9894-4CC5FCAC34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14" t="58549" r="8938" b="38026"/>
          <a:stretch/>
        </p:blipFill>
        <p:spPr>
          <a:xfrm>
            <a:off x="-5" y="435572"/>
            <a:ext cx="12231155" cy="197568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DE2344-9773-EE17-371B-1BE3AE7F8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0254" y="221652"/>
            <a:ext cx="2871482" cy="624775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rgbClr val="000000"/>
                </a:solidFill>
                <a:effectLst/>
                <a:latin typeface="Bebas Neue Cyrillic" panose="02000506000000020004" pitchFamily="2" charset="0"/>
              </a:rPr>
              <a:t>ГИПОТЕЗЫ ПРОЕКТА</a:t>
            </a:r>
            <a:endParaRPr lang="ru-RU" sz="6600" dirty="0">
              <a:latin typeface="Bebas Neue Cyrillic" panose="02000506000000020004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B32F21-2363-0C6F-5BE3-17956D578EB5}"/>
              </a:ext>
            </a:extLst>
          </p:cNvPr>
          <p:cNvSpPr txBox="1"/>
          <p:nvPr/>
        </p:nvSpPr>
        <p:spPr>
          <a:xfrm>
            <a:off x="1128318" y="1281999"/>
            <a:ext cx="91733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Гипотеза: 60% студентов </a:t>
            </a:r>
            <a:r>
              <a:rPr lang="ru-RU" sz="140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ТюмГУ</a:t>
            </a:r>
            <a:r>
              <a:rPr lang="ru-RU" sz="14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опаздывают на занятия из-за столпотворения возле входов в центральные корпуса университета</a:t>
            </a:r>
            <a:endParaRPr lang="ru-RU" sz="1400" dirty="0">
              <a:effectLst/>
              <a:latin typeface="Montserrat" panose="00000500000000000000" pitchFamily="2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DF95FBE-E099-679D-DBF7-2999A4B02375}"/>
              </a:ext>
            </a:extLst>
          </p:cNvPr>
          <p:cNvSpPr txBox="1"/>
          <p:nvPr/>
        </p:nvSpPr>
        <p:spPr>
          <a:xfrm>
            <a:off x="7263119" y="3033391"/>
            <a:ext cx="3913464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4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Исходя из проведённого нашей командой опроса, из-за столпотворения на занятия опаздывают 70,9% опрошенных студента.</a:t>
            </a:r>
            <a:endParaRPr lang="ru-RU" sz="1400" dirty="0">
              <a:effectLst/>
              <a:latin typeface="Montserrat" panose="00000500000000000000" pitchFamily="2" charset="-52"/>
            </a:endParaRPr>
          </a:p>
          <a:p>
            <a:pPr algn="r"/>
            <a:r>
              <a:rPr lang="ru-RU" sz="1400" dirty="0">
                <a:effectLst/>
                <a:latin typeface="Montserrat" panose="00000500000000000000" pitchFamily="2" charset="-52"/>
              </a:rPr>
              <a:t> </a:t>
            </a:r>
          </a:p>
          <a:p>
            <a:pPr algn="r"/>
            <a:r>
              <a:rPr lang="ru-RU" sz="14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Таким образом, гипотеза о том, что больше 60% студентов опаздывают на занятия из-за столпотворения у входов в центральные корпуса университета </a:t>
            </a:r>
            <a:r>
              <a:rPr lang="ru-RU" sz="1400" b="1" u="sng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подтвердилась.</a:t>
            </a:r>
            <a:endParaRPr lang="ru-RU" sz="1400" dirty="0">
              <a:effectLst/>
              <a:latin typeface="Montserrat" panose="00000500000000000000" pitchFamily="2" charset="-52"/>
            </a:endParaRPr>
          </a:p>
        </p:txBody>
      </p:sp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id="{E7418C2C-C069-C9BC-D7D9-FEAD85386E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96183973"/>
              </p:ext>
            </p:extLst>
          </p:nvPr>
        </p:nvGraphicFramePr>
        <p:xfrm>
          <a:off x="516390" y="2240791"/>
          <a:ext cx="5618760" cy="38149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499061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коллаж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BFFD5C08-D243-F27F-D2F0-F3B9C01B6D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36" t="8979" r="8214" b="81361"/>
          <a:stretch/>
        </p:blipFill>
        <p:spPr>
          <a:xfrm>
            <a:off x="-5" y="0"/>
            <a:ext cx="1219200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9BA55CB-2CAD-6B4C-0573-7007B011C8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419794"/>
            <a:ext cx="12192000" cy="93987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2B818F-524C-113D-78C1-A29F02BAD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9605" y="531202"/>
            <a:ext cx="2072780" cy="717055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  <a:latin typeface="Bebas Neue Cyrillic" panose="02000506000000020004" pitchFamily="2" charset="0"/>
              </a:rPr>
              <a:t>Объём рынка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FD2815E-B20D-AB15-8228-D5F8815D56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" y="6157519"/>
            <a:ext cx="12192001" cy="700481"/>
          </a:xfrm>
          <a:prstGeom prst="rect">
            <a:avLst/>
          </a:prstGeom>
        </p:spPr>
      </p:pic>
      <p:sp>
        <p:nvSpPr>
          <p:cNvPr id="7" name="Блок-схема: ручное управление 6">
            <a:extLst>
              <a:ext uri="{FF2B5EF4-FFF2-40B4-BE49-F238E27FC236}">
                <a16:creationId xmlns:a16="http://schemas.microsoft.com/office/drawing/2014/main" id="{301776EC-6443-3C97-6CAF-BCC3BCAF373D}"/>
              </a:ext>
            </a:extLst>
          </p:cNvPr>
          <p:cNvSpPr/>
          <p:nvPr/>
        </p:nvSpPr>
        <p:spPr>
          <a:xfrm>
            <a:off x="-469784" y="6016953"/>
            <a:ext cx="2013358" cy="841047"/>
          </a:xfrm>
          <a:prstGeom prst="flowChartManualOperation">
            <a:avLst/>
          </a:prstGeom>
          <a:solidFill>
            <a:srgbClr val="C4BDB7"/>
          </a:solidFill>
          <a:ln w="28575">
            <a:solidFill>
              <a:srgbClr val="73685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462519-A290-EB2B-F21D-CBDA2613C702}"/>
              </a:ext>
            </a:extLst>
          </p:cNvPr>
          <p:cNvSpPr txBox="1"/>
          <p:nvPr/>
        </p:nvSpPr>
        <p:spPr>
          <a:xfrm>
            <a:off x="1543574" y="1918595"/>
            <a:ext cx="9095763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Динамика рынка: рынок навигационных ПО в России ежегодно растёт. В 2021 году количество скачиваний таких приложений составило 42,5 млн, что больше, чем в 2017 году на 62,8%. Навигационные сервисы в России очень распространены - ими пользуется  почти треть (29%) граждан страны. </a:t>
            </a:r>
            <a:endParaRPr lang="ru-RU" sz="1600" dirty="0">
              <a:effectLst/>
              <a:latin typeface="Montserrat" panose="00000500000000000000" pitchFamily="2" charset="-52"/>
            </a:endParaRPr>
          </a:p>
          <a:p>
            <a:pPr algn="ctr"/>
            <a:endParaRPr lang="ru-RU" sz="1600" b="1" u="sng" dirty="0">
              <a:solidFill>
                <a:srgbClr val="0563C1"/>
              </a:solidFill>
              <a:effectLst/>
              <a:latin typeface="Montserrat" panose="00000500000000000000" pitchFamily="2" charset="-52"/>
              <a:hlinkClick r:id="rId6" tooltip="https://dzen.ru/a/Y7-jrX3EakLfNFrp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/>
            <a:r>
              <a:rPr lang="ru-RU" sz="1600" b="1" u="sng" dirty="0">
                <a:solidFill>
                  <a:srgbClr val="73685F"/>
                </a:solidFill>
                <a:effectLst/>
                <a:latin typeface="Montserrat" panose="00000500000000000000" pitchFamily="2" charset="-52"/>
                <a:hlinkClick r:id="rId6" tooltip="https://dzen.ru/a/Y7-jrX3EakLfNFr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Источник</a:t>
            </a:r>
            <a:endParaRPr lang="ru-RU" sz="1600" dirty="0">
              <a:solidFill>
                <a:srgbClr val="73685F"/>
              </a:solidFill>
              <a:effectLst/>
              <a:latin typeface="Montserrat" panose="00000500000000000000" pitchFamily="2" charset="-52"/>
            </a:endParaRPr>
          </a:p>
          <a:p>
            <a:pPr algn="ctr"/>
            <a:r>
              <a:rPr lang="ru-RU" sz="1600" dirty="0">
                <a:effectLst/>
                <a:latin typeface="Montserrat" panose="00000500000000000000" pitchFamily="2" charset="-52"/>
              </a:rPr>
              <a:t> </a:t>
            </a:r>
          </a:p>
          <a:p>
            <a:pPr algn="ctr"/>
            <a:r>
              <a:rPr lang="ru-RU" sz="16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Основные «игроки» на рынке: лидерами среди навигационных приложений в России являются </a:t>
            </a:r>
            <a:r>
              <a:rPr lang="ru-RU" sz="160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Яндекс.Карты</a:t>
            </a:r>
            <a:r>
              <a:rPr lang="ru-RU" sz="16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, </a:t>
            </a:r>
            <a:r>
              <a:rPr lang="ru-RU" sz="160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Google.Maps</a:t>
            </a:r>
            <a:r>
              <a:rPr lang="ru-RU" sz="16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и 2GIS.</a:t>
            </a:r>
            <a:endParaRPr lang="ru-RU" sz="1600" dirty="0">
              <a:effectLst/>
              <a:latin typeface="Montserrat" panose="00000500000000000000" pitchFamily="2" charset="-52"/>
            </a:endParaRPr>
          </a:p>
          <a:p>
            <a:pPr algn="ctr"/>
            <a:r>
              <a:rPr lang="ru-RU" sz="1600" dirty="0">
                <a:effectLst/>
                <a:latin typeface="Montserrat" panose="00000500000000000000" pitchFamily="2" charset="-52"/>
              </a:rPr>
              <a:t> </a:t>
            </a:r>
          </a:p>
          <a:p>
            <a:pPr algn="ctr"/>
            <a:r>
              <a:rPr lang="ru-RU" sz="1600" dirty="0">
                <a:effectLst/>
                <a:latin typeface="Montserrat" panose="00000500000000000000" pitchFamily="2" charset="-52"/>
              </a:rPr>
              <a:t> </a:t>
            </a:r>
          </a:p>
          <a:p>
            <a:pPr algn="ctr"/>
            <a:r>
              <a:rPr lang="ru-RU" sz="16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Планируемая доля рынка: мы планируем занять 3% рынка за счёт занимания определенной ниши подобных приложений, а именно - прогнозирования уровня столпотворения людей в учебных учреждениях.</a:t>
            </a:r>
            <a:endParaRPr lang="ru-RU" sz="1600" dirty="0">
              <a:effectLst/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1149994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коллаж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30C73565-5605-EECC-1F6F-60C08115DD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36" t="8979" r="8214" b="81361"/>
          <a:stretch/>
        </p:blipFill>
        <p:spPr>
          <a:xfrm>
            <a:off x="-5" y="0"/>
            <a:ext cx="12192000" cy="6858000"/>
          </a:xfrm>
          <a:prstGeom prst="rect">
            <a:avLst/>
          </a:prstGeom>
        </p:spPr>
      </p:pic>
      <p:pic>
        <p:nvPicPr>
          <p:cNvPr id="11" name="Рисунок 10" descr="Изображение выглядит как текст, снимок экрана, коллаж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F90AA7FA-971C-B1AA-5F41-8A09A3F83F5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14" t="58549" r="8938" b="38026"/>
          <a:stretch/>
        </p:blipFill>
        <p:spPr>
          <a:xfrm>
            <a:off x="-5" y="435572"/>
            <a:ext cx="12231155" cy="197568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DBB303-4C64-7D6F-695F-FB130115B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2100" y="221968"/>
            <a:ext cx="2827789" cy="624776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Bebas Neue Cyrillic" panose="02000506000000020004" pitchFamily="2" charset="0"/>
              </a:rPr>
              <a:t>Бизнес - модель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BD2B3E-C5A1-A503-20D2-D61E01BB3397}"/>
              </a:ext>
            </a:extLst>
          </p:cNvPr>
          <p:cNvSpPr txBox="1"/>
          <p:nvPr/>
        </p:nvSpPr>
        <p:spPr>
          <a:xfrm>
            <a:off x="846589" y="1509713"/>
            <a:ext cx="6094602" cy="2462213"/>
          </a:xfrm>
          <a:prstGeom prst="rect">
            <a:avLst/>
          </a:prstGeom>
          <a:noFill/>
          <a:ln>
            <a:solidFill>
              <a:srgbClr val="73685F"/>
            </a:solidFill>
          </a:ln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73685F"/>
                </a:solidFill>
                <a:effectLst/>
                <a:latin typeface="Montserrat" panose="00000500000000000000" pitchFamily="2" charset="-52"/>
              </a:rPr>
              <a:t>Модель монетизации</a:t>
            </a:r>
            <a:endParaRPr lang="ru-RU" sz="1400" dirty="0">
              <a:solidFill>
                <a:srgbClr val="73685F"/>
              </a:solidFill>
              <a:effectLst/>
              <a:latin typeface="Montserrat" panose="00000500000000000000" pitchFamily="2" charset="-52"/>
            </a:endParaRPr>
          </a:p>
          <a:p>
            <a:r>
              <a:rPr lang="ru-RU" sz="14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Модель монетизации для приложения «</a:t>
            </a:r>
            <a:r>
              <a:rPr lang="ru-RU" sz="140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UniCrowd</a:t>
            </a:r>
            <a:r>
              <a:rPr lang="ru-RU" sz="14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»: Мы собираемся использовать рекламу на разных платформах, также задействовать платформу «Вместе» от </a:t>
            </a:r>
            <a:r>
              <a:rPr lang="ru-RU" sz="140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ТюмГУ</a:t>
            </a:r>
            <a:r>
              <a:rPr lang="ru-RU" sz="14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. </a:t>
            </a:r>
            <a:endParaRPr lang="ru-RU" sz="1400" dirty="0">
              <a:effectLst/>
              <a:latin typeface="Montserrat" panose="00000500000000000000" pitchFamily="2" charset="-52"/>
            </a:endParaRPr>
          </a:p>
          <a:p>
            <a:r>
              <a:rPr lang="ru-RU" sz="1400" dirty="0">
                <a:effectLst/>
                <a:latin typeface="Montserrat" panose="00000500000000000000" pitchFamily="2" charset="-52"/>
              </a:rPr>
              <a:t> </a:t>
            </a:r>
          </a:p>
          <a:p>
            <a:r>
              <a:rPr lang="ru-RU" sz="14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Стоимость и регулярность: комиссия за целевое действие посетителя ресурса, то есть нашего приложения. Комиссия в размере 15% с рекламы</a:t>
            </a:r>
            <a:endParaRPr lang="ru-RU" sz="1400" dirty="0">
              <a:effectLst/>
              <a:latin typeface="Montserrat" panose="00000500000000000000" pitchFamily="2" charset="-52"/>
            </a:endParaRPr>
          </a:p>
          <a:p>
            <a:r>
              <a:rPr lang="ru-RU" sz="1400" dirty="0">
                <a:effectLst/>
                <a:latin typeface="Montserrat" panose="00000500000000000000" pitchFamily="2" charset="-52"/>
              </a:rPr>
              <a:t> </a:t>
            </a:r>
          </a:p>
          <a:p>
            <a:r>
              <a:rPr lang="ru-RU" sz="14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Основные каналы сбыта: пассивные каналы сбыта (сарафанное радио, социальные сети, реклама) </a:t>
            </a:r>
            <a:endParaRPr lang="ru-RU" sz="1400" dirty="0">
              <a:effectLst/>
              <a:latin typeface="Montserrat" panose="00000500000000000000" pitchFamily="2" charset="-5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357C80-A382-FF92-90D5-378F3350FD6E}"/>
              </a:ext>
            </a:extLst>
          </p:cNvPr>
          <p:cNvSpPr txBox="1"/>
          <p:nvPr/>
        </p:nvSpPr>
        <p:spPr>
          <a:xfrm>
            <a:off x="846589" y="4317235"/>
            <a:ext cx="6094602" cy="1815882"/>
          </a:xfrm>
          <a:prstGeom prst="rect">
            <a:avLst/>
          </a:prstGeom>
          <a:noFill/>
          <a:ln>
            <a:solidFill>
              <a:srgbClr val="73685F"/>
            </a:solidFill>
          </a:ln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73685F"/>
                </a:solidFill>
                <a:effectLst/>
                <a:latin typeface="Montserrat" panose="00000500000000000000" pitchFamily="2" charset="-52"/>
              </a:rPr>
              <a:t>Маркетинг и продвижение</a:t>
            </a:r>
            <a:endParaRPr lang="ru-RU" sz="1400" dirty="0">
              <a:solidFill>
                <a:srgbClr val="73685F"/>
              </a:solidFill>
              <a:effectLst/>
              <a:latin typeface="Montserrat" panose="00000500000000000000" pitchFamily="2" charset="-52"/>
            </a:endParaRPr>
          </a:p>
          <a:p>
            <a:r>
              <a:rPr lang="ru-RU" sz="14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Ценностное предложение: приложение, которое способно обойти толпу за вас</a:t>
            </a:r>
            <a:endParaRPr lang="ru-RU" sz="1400" dirty="0">
              <a:effectLst/>
              <a:latin typeface="Montserrat" panose="00000500000000000000" pitchFamily="2" charset="-52"/>
            </a:endParaRPr>
          </a:p>
          <a:p>
            <a:r>
              <a:rPr lang="ru-RU" sz="1400" dirty="0">
                <a:effectLst/>
                <a:latin typeface="Montserrat" panose="00000500000000000000" pitchFamily="2" charset="-52"/>
              </a:rPr>
              <a:t> </a:t>
            </a:r>
          </a:p>
          <a:p>
            <a:r>
              <a:rPr lang="ru-RU" sz="14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Основные каналы взаимодействия с пользователем: приложение, реклама на сайте «Вместе», таргетированная реклама в ВК, реклама в Телеграм, внешняя реклама, сарафанное радио</a:t>
            </a:r>
            <a:endParaRPr lang="ru-RU" sz="1400" dirty="0">
              <a:effectLst/>
              <a:latin typeface="Montserrat" panose="00000500000000000000" pitchFamily="2" charset="-5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4129409-6B07-2380-0AF8-0657A8B3ABB0}"/>
              </a:ext>
            </a:extLst>
          </p:cNvPr>
          <p:cNvSpPr txBox="1"/>
          <p:nvPr/>
        </p:nvSpPr>
        <p:spPr>
          <a:xfrm>
            <a:off x="7452566" y="3136612"/>
            <a:ext cx="4228054" cy="584775"/>
          </a:xfrm>
          <a:prstGeom prst="rect">
            <a:avLst/>
          </a:prstGeom>
          <a:noFill/>
          <a:ln>
            <a:solidFill>
              <a:srgbClr val="73685F"/>
            </a:solidFill>
          </a:ln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73685F"/>
                </a:solidFill>
                <a:effectLst/>
                <a:latin typeface="Montserrat" panose="00000500000000000000" pitchFamily="2" charset="-52"/>
              </a:rPr>
              <a:t>Партнёры: </a:t>
            </a:r>
            <a:r>
              <a:rPr lang="ru-RU" sz="16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Университет </a:t>
            </a:r>
            <a:r>
              <a:rPr lang="ru-RU" sz="160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ТюмГУ</a:t>
            </a:r>
            <a:r>
              <a:rPr lang="ru-RU" sz="16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, Департамент образования </a:t>
            </a:r>
            <a:r>
              <a:rPr lang="ru-RU" sz="160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г.Тюмени</a:t>
            </a:r>
            <a:endParaRPr lang="ru-RU" sz="1600" dirty="0">
              <a:effectLst/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5223322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коллаж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A431CE7B-CBFF-39B1-5979-7EAFB8AB5A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36" t="8979" r="8214" b="81361"/>
          <a:stretch/>
        </p:blipFill>
        <p:spPr>
          <a:xfrm>
            <a:off x="-5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FAD3C9-93E5-BF31-FF1F-73C80C898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035" y="310132"/>
            <a:ext cx="3358398" cy="62653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>
                <a:solidFill>
                  <a:srgbClr val="000000"/>
                </a:solidFill>
                <a:effectLst/>
                <a:latin typeface="Bebas Neue Cyrillic" panose="02000506000000020004" pitchFamily="2" charset="0"/>
              </a:rPr>
              <a:t>РЕСУРСЫ: ДИАГРАММА ГАНТА</a:t>
            </a:r>
            <a:endParaRPr lang="ru-RU" sz="6000" dirty="0">
              <a:latin typeface="Bebas Neue Cyrillic" panose="02000506000000020004" pitchFamily="2" charset="0"/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E9C425D9-D4D2-4578-461D-E210707B0E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319264"/>
              </p:ext>
            </p:extLst>
          </p:nvPr>
        </p:nvGraphicFramePr>
        <p:xfrm>
          <a:off x="466982" y="1075502"/>
          <a:ext cx="11258025" cy="47069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2433">
                  <a:extLst>
                    <a:ext uri="{9D8B030D-6E8A-4147-A177-3AD203B41FA5}">
                      <a16:colId xmlns:a16="http://schemas.microsoft.com/office/drawing/2014/main" val="54008188"/>
                    </a:ext>
                  </a:extLst>
                </a:gridCol>
                <a:gridCol w="1149291">
                  <a:extLst>
                    <a:ext uri="{9D8B030D-6E8A-4147-A177-3AD203B41FA5}">
                      <a16:colId xmlns:a16="http://schemas.microsoft.com/office/drawing/2014/main" val="1666085310"/>
                    </a:ext>
                  </a:extLst>
                </a:gridCol>
                <a:gridCol w="1551964">
                  <a:extLst>
                    <a:ext uri="{9D8B030D-6E8A-4147-A177-3AD203B41FA5}">
                      <a16:colId xmlns:a16="http://schemas.microsoft.com/office/drawing/2014/main" val="306994247"/>
                    </a:ext>
                  </a:extLst>
                </a:gridCol>
                <a:gridCol w="813732">
                  <a:extLst>
                    <a:ext uri="{9D8B030D-6E8A-4147-A177-3AD203B41FA5}">
                      <a16:colId xmlns:a16="http://schemas.microsoft.com/office/drawing/2014/main" val="2766185803"/>
                    </a:ext>
                  </a:extLst>
                </a:gridCol>
                <a:gridCol w="880844">
                  <a:extLst>
                    <a:ext uri="{9D8B030D-6E8A-4147-A177-3AD203B41FA5}">
                      <a16:colId xmlns:a16="http://schemas.microsoft.com/office/drawing/2014/main" val="3094178870"/>
                    </a:ext>
                  </a:extLst>
                </a:gridCol>
                <a:gridCol w="838899">
                  <a:extLst>
                    <a:ext uri="{9D8B030D-6E8A-4147-A177-3AD203B41FA5}">
                      <a16:colId xmlns:a16="http://schemas.microsoft.com/office/drawing/2014/main" val="1617562569"/>
                    </a:ext>
                  </a:extLst>
                </a:gridCol>
                <a:gridCol w="939567">
                  <a:extLst>
                    <a:ext uri="{9D8B030D-6E8A-4147-A177-3AD203B41FA5}">
                      <a16:colId xmlns:a16="http://schemas.microsoft.com/office/drawing/2014/main" val="1011468541"/>
                    </a:ext>
                  </a:extLst>
                </a:gridCol>
                <a:gridCol w="662730">
                  <a:extLst>
                    <a:ext uri="{9D8B030D-6E8A-4147-A177-3AD203B41FA5}">
                      <a16:colId xmlns:a16="http://schemas.microsoft.com/office/drawing/2014/main" val="2605645656"/>
                    </a:ext>
                  </a:extLst>
                </a:gridCol>
                <a:gridCol w="788565">
                  <a:extLst>
                    <a:ext uri="{9D8B030D-6E8A-4147-A177-3AD203B41FA5}">
                      <a16:colId xmlns:a16="http://schemas.microsoft.com/office/drawing/2014/main" val="10272080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Задача</a:t>
                      </a: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Дата начала</a:t>
                      </a: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Дата завершения</a:t>
                      </a: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ноябрь</a:t>
                      </a: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декабрь</a:t>
                      </a: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январь</a:t>
                      </a: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февраль</a:t>
                      </a: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март</a:t>
                      </a: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апрель</a:t>
                      </a: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1045196"/>
                  </a:ext>
                </a:extLst>
              </a:tr>
              <a:tr h="51324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Изучение инфраструктуры университета и определение точек с наибольшей загруженностью</a:t>
                      </a:r>
                    </a:p>
                  </a:txBody>
                  <a:tcPr marR="108000" marB="36000" anchor="b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10.10.2023</a:t>
                      </a:r>
                      <a:endParaRPr lang="ru-RU" sz="12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26.10.2023</a:t>
                      </a:r>
                      <a:endParaRPr lang="ru-RU" sz="12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73685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743629"/>
                  </a:ext>
                </a:extLst>
              </a:tr>
              <a:tr h="5535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Исследование и анализ рынка мобильных приложений</a:t>
                      </a:r>
                      <a:endParaRPr lang="ru-RU" sz="12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27.10.2023</a:t>
                      </a:r>
                      <a:endParaRPr lang="ru-RU" sz="12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11.12.2023</a:t>
                      </a:r>
                      <a:endParaRPr lang="ru-RU" sz="12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73685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73685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3674145"/>
                  </a:ext>
                </a:extLst>
              </a:tr>
              <a:tr h="44870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Создание интерфейса приложения</a:t>
                      </a:r>
                      <a:endParaRPr lang="ru-RU" sz="12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12.12.2023</a:t>
                      </a:r>
                      <a:endParaRPr lang="ru-RU" sz="12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28.12.2023</a:t>
                      </a:r>
                      <a:endParaRPr lang="ru-RU" sz="12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73685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8998906"/>
                  </a:ext>
                </a:extLst>
              </a:tr>
              <a:tr h="4696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Разработка алгоритма машинного обучения и интеграция с приложением</a:t>
                      </a:r>
                      <a:endParaRPr lang="ru-RU" sz="12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29.12.2023</a:t>
                      </a:r>
                      <a:endParaRPr lang="ru-RU" sz="12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31.01.2024</a:t>
                      </a:r>
                      <a:endParaRPr lang="ru-RU" sz="12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73685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73685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2015195"/>
                  </a:ext>
                </a:extLst>
              </a:tr>
              <a:tr h="5265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Разработка и интеграция системы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IoT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 для сбора данных о загруженности проходов</a:t>
                      </a:r>
                      <a:endParaRPr lang="ru-RU" sz="12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01.02.2024</a:t>
                      </a:r>
                      <a:endParaRPr lang="ru-RU" sz="12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19.02.2024</a:t>
                      </a:r>
                      <a:endParaRPr lang="ru-RU" sz="12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73685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6206858"/>
                  </a:ext>
                </a:extLst>
              </a:tr>
              <a:tr h="44471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Создание дизайна приложения</a:t>
                      </a:r>
                      <a:endParaRPr lang="ru-RU" sz="12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20.02.2024</a:t>
                      </a:r>
                      <a:endParaRPr lang="ru-RU" sz="12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29.02.2024</a:t>
                      </a:r>
                      <a:endParaRPr lang="ru-RU" sz="12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73685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73685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3062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Тестирование и отладка приложения</a:t>
                      </a:r>
                      <a:endParaRPr lang="ru-RU" sz="12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01.03.2024</a:t>
                      </a:r>
                      <a:endParaRPr lang="ru-RU" sz="12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21.03.2024</a:t>
                      </a:r>
                      <a:endParaRPr lang="ru-RU" sz="12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73685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413989"/>
                  </a:ext>
                </a:extLst>
              </a:tr>
              <a:tr h="4345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Маркетинг и продвижение приложения</a:t>
                      </a:r>
                      <a:endParaRPr lang="ru-RU" sz="12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22.03.2024</a:t>
                      </a:r>
                      <a:endParaRPr lang="ru-RU" sz="12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20.04.2024</a:t>
                      </a:r>
                      <a:endParaRPr lang="ru-RU" sz="12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73685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73685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4331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Формирование итогового отчета о реализации проекта</a:t>
                      </a:r>
                      <a:endParaRPr lang="ru-RU" sz="12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21.04.2024</a:t>
                      </a:r>
                      <a:endParaRPr lang="ru-RU" sz="12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30.04.2024</a:t>
                      </a:r>
                      <a:endParaRPr lang="ru-RU" sz="12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73685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3943420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00D8421B-7F04-FC8C-6795-52235759A4F6}"/>
              </a:ext>
            </a:extLst>
          </p:cNvPr>
          <p:cNvSpPr txBox="1"/>
          <p:nvPr/>
        </p:nvSpPr>
        <p:spPr>
          <a:xfrm>
            <a:off x="466982" y="6012471"/>
            <a:ext cx="599113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Общий срок реализации проекта: 6 месяцев</a:t>
            </a:r>
            <a:endParaRPr lang="ru-RU" sz="1400" dirty="0">
              <a:effectLst/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562410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коллаж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A431CE7B-CBFF-39B1-5979-7EAFB8AB5A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36" t="8979" r="8214" b="81361"/>
          <a:stretch/>
        </p:blipFill>
        <p:spPr>
          <a:xfrm>
            <a:off x="-5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FAD3C9-93E5-BF31-FF1F-73C80C898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780" y="196793"/>
            <a:ext cx="3359102" cy="57446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>
                <a:solidFill>
                  <a:srgbClr val="000000"/>
                </a:solidFill>
                <a:effectLst/>
                <a:latin typeface="Bebas Neue Cyrillic" panose="02000506000000020004" pitchFamily="2" charset="0"/>
              </a:rPr>
              <a:t>РЕСУРСЫ: финансовый план</a:t>
            </a:r>
            <a:endParaRPr lang="ru-RU" sz="6000" dirty="0">
              <a:latin typeface="Bebas Neue Cyrillic" panose="02000506000000020004" pitchFamily="2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8862A7A3-5A95-E9E4-AC23-656381106F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3729281"/>
              </p:ext>
            </p:extLst>
          </p:nvPr>
        </p:nvGraphicFramePr>
        <p:xfrm>
          <a:off x="830510" y="791676"/>
          <a:ext cx="10529577" cy="5311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24770">
                  <a:extLst>
                    <a:ext uri="{9D8B030D-6E8A-4147-A177-3AD203B41FA5}">
                      <a16:colId xmlns:a16="http://schemas.microsoft.com/office/drawing/2014/main" val="2503530569"/>
                    </a:ext>
                  </a:extLst>
                </a:gridCol>
                <a:gridCol w="864066">
                  <a:extLst>
                    <a:ext uri="{9D8B030D-6E8A-4147-A177-3AD203B41FA5}">
                      <a16:colId xmlns:a16="http://schemas.microsoft.com/office/drawing/2014/main" val="267243499"/>
                    </a:ext>
                  </a:extLst>
                </a:gridCol>
                <a:gridCol w="939567">
                  <a:extLst>
                    <a:ext uri="{9D8B030D-6E8A-4147-A177-3AD203B41FA5}">
                      <a16:colId xmlns:a16="http://schemas.microsoft.com/office/drawing/2014/main" val="3488086095"/>
                    </a:ext>
                  </a:extLst>
                </a:gridCol>
                <a:gridCol w="880844">
                  <a:extLst>
                    <a:ext uri="{9D8B030D-6E8A-4147-A177-3AD203B41FA5}">
                      <a16:colId xmlns:a16="http://schemas.microsoft.com/office/drawing/2014/main" val="1129329507"/>
                    </a:ext>
                  </a:extLst>
                </a:gridCol>
                <a:gridCol w="872455">
                  <a:extLst>
                    <a:ext uri="{9D8B030D-6E8A-4147-A177-3AD203B41FA5}">
                      <a16:colId xmlns:a16="http://schemas.microsoft.com/office/drawing/2014/main" val="3356441349"/>
                    </a:ext>
                  </a:extLst>
                </a:gridCol>
                <a:gridCol w="813732">
                  <a:extLst>
                    <a:ext uri="{9D8B030D-6E8A-4147-A177-3AD203B41FA5}">
                      <a16:colId xmlns:a16="http://schemas.microsoft.com/office/drawing/2014/main" val="2676385185"/>
                    </a:ext>
                  </a:extLst>
                </a:gridCol>
                <a:gridCol w="864066">
                  <a:extLst>
                    <a:ext uri="{9D8B030D-6E8A-4147-A177-3AD203B41FA5}">
                      <a16:colId xmlns:a16="http://schemas.microsoft.com/office/drawing/2014/main" val="2417499385"/>
                    </a:ext>
                  </a:extLst>
                </a:gridCol>
                <a:gridCol w="536896">
                  <a:extLst>
                    <a:ext uri="{9D8B030D-6E8A-4147-A177-3AD203B41FA5}">
                      <a16:colId xmlns:a16="http://schemas.microsoft.com/office/drawing/2014/main" val="4052595899"/>
                    </a:ext>
                  </a:extLst>
                </a:gridCol>
                <a:gridCol w="620785">
                  <a:extLst>
                    <a:ext uri="{9D8B030D-6E8A-4147-A177-3AD203B41FA5}">
                      <a16:colId xmlns:a16="http://schemas.microsoft.com/office/drawing/2014/main" val="1215173779"/>
                    </a:ext>
                  </a:extLst>
                </a:gridCol>
                <a:gridCol w="612396">
                  <a:extLst>
                    <a:ext uri="{9D8B030D-6E8A-4147-A177-3AD203B41FA5}">
                      <a16:colId xmlns:a16="http://schemas.microsoft.com/office/drawing/2014/main" val="4107861645"/>
                    </a:ext>
                  </a:extLst>
                </a:gridCol>
              </a:tblGrid>
              <a:tr h="316568">
                <a:tc>
                  <a:txBody>
                    <a:bodyPr/>
                    <a:lstStyle/>
                    <a:p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ноябрь</a:t>
                      </a:r>
                      <a:endParaRPr lang="ru-RU" sz="11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декабрь</a:t>
                      </a: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январь</a:t>
                      </a:r>
                      <a:endParaRPr lang="ru-RU" dirty="0"/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февраль</a:t>
                      </a: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март</a:t>
                      </a: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апрель</a:t>
                      </a: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май</a:t>
                      </a:r>
                      <a:endParaRPr lang="ru-RU" dirty="0"/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июнь</a:t>
                      </a: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июль</a:t>
                      </a: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0436232"/>
                  </a:ext>
                </a:extLst>
              </a:tr>
              <a:tr h="316568">
                <a:tc gridSpan="10">
                  <a:txBody>
                    <a:bodyPr/>
                    <a:lstStyle/>
                    <a:p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73685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100" dirty="0">
                        <a:latin typeface="Montserrat" panose="00000500000000000000" pitchFamily="2" charset="-52"/>
                      </a:endParaRPr>
                    </a:p>
                  </a:txBody>
                  <a:tcPr>
                    <a:solidFill>
                      <a:srgbClr val="C4BD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10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>
                    <a:solidFill>
                      <a:srgbClr val="C4BD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C4BD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10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>
                    <a:solidFill>
                      <a:srgbClr val="C4BD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10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>
                    <a:solidFill>
                      <a:srgbClr val="C4BD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10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>
                    <a:solidFill>
                      <a:srgbClr val="C4BD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C4BD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10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>
                    <a:solidFill>
                      <a:srgbClr val="C4BD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10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>
                    <a:solidFill>
                      <a:srgbClr val="C4BD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3629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Выручка от продажи продукции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(цена продукта * количество продаж)</a:t>
                      </a:r>
                      <a:endParaRPr lang="ru-RU" sz="12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9226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Инвестиции / гранты / кредиты </a:t>
                      </a:r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(если есть)</a:t>
                      </a:r>
                      <a:endParaRPr lang="ru-RU" sz="12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Montserrat" panose="00000500000000000000" pitchFamily="2" charset="-52"/>
                        </a:rPr>
                        <a:t>700 000</a:t>
                      </a: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8448603"/>
                  </a:ext>
                </a:extLst>
              </a:tr>
              <a:tr h="370840">
                <a:tc gridSpan="10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73685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>
                    <a:solidFill>
                      <a:srgbClr val="C4BD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>
                    <a:solidFill>
                      <a:srgbClr val="C4BD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>
                    <a:solidFill>
                      <a:srgbClr val="C4BD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>
                    <a:solidFill>
                      <a:srgbClr val="C4BD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>
                    <a:solidFill>
                      <a:srgbClr val="C4BD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>
                    <a:solidFill>
                      <a:srgbClr val="C4BD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>
                    <a:solidFill>
                      <a:srgbClr val="C4BD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>
                    <a:solidFill>
                      <a:srgbClr val="C4BD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>
                    <a:solidFill>
                      <a:srgbClr val="C4BD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8169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Заработная плата специалистов:</a:t>
                      </a:r>
                      <a:endParaRPr lang="ru-RU" sz="12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4429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dirty="0">
                          <a:effectLst/>
                          <a:latin typeface="Montserrat" panose="00000500000000000000" pitchFamily="2" charset="-52"/>
                        </a:rPr>
                        <a:t>—</a:t>
                      </a:r>
                      <a:r>
                        <a:rPr lang="ru-RU" sz="1200" b="1" i="0" dirty="0">
                          <a:effectLst/>
                          <a:latin typeface="Montserrat" panose="00000500000000000000" pitchFamily="2" charset="-52"/>
                        </a:rPr>
                        <a:t> 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Разработчик приложения, программист</a:t>
                      </a:r>
                      <a:endParaRPr lang="ru-RU" sz="12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Montserrat" panose="00000500000000000000" pitchFamily="2" charset="-52"/>
                        </a:rPr>
                        <a:t>100 000</a:t>
                      </a: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Montserrat" panose="00000500000000000000" pitchFamily="2" charset="-52"/>
                        </a:rPr>
                        <a:t>100 000</a:t>
                      </a: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Montserrat" panose="00000500000000000000" pitchFamily="2" charset="-52"/>
                        </a:rPr>
                        <a:t>100 000</a:t>
                      </a: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Montserrat" panose="00000500000000000000" pitchFamily="2" charset="-52"/>
                        </a:rPr>
                        <a:t>100 000</a:t>
                      </a: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Montserrat" panose="00000500000000000000" pitchFamily="2" charset="-52"/>
                        </a:rPr>
                        <a:t>100 000</a:t>
                      </a: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58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0" dirty="0">
                          <a:effectLst/>
                          <a:latin typeface="Montserrat" panose="00000500000000000000" pitchFamily="2" charset="-52"/>
                        </a:rPr>
                        <a:t>— 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Дизайнер интерфейса</a:t>
                      </a:r>
                      <a:endParaRPr lang="ru-RU" sz="12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Montserrat" panose="00000500000000000000" pitchFamily="2" charset="-52"/>
                        </a:rPr>
                        <a:t>40 000</a:t>
                      </a: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7760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Реклама и продвижение:</a:t>
                      </a:r>
                      <a:endParaRPr lang="ru-RU" sz="12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6935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0" dirty="0">
                          <a:effectLst/>
                          <a:latin typeface="Montserrat" panose="00000500000000000000" pitchFamily="2" charset="-52"/>
                        </a:rPr>
                        <a:t>— 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Таргет реклама в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соц.сетях</a:t>
                      </a:r>
                      <a:endParaRPr lang="ru-RU" sz="12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Montserrat" panose="00000500000000000000" pitchFamily="2" charset="-52"/>
                        </a:rPr>
                        <a:t>30 000</a:t>
                      </a: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Montserrat" panose="00000500000000000000" pitchFamily="2" charset="-52"/>
                        </a:rPr>
                        <a:t>30 000</a:t>
                      </a: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8397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0" dirty="0">
                          <a:effectLst/>
                          <a:latin typeface="Montserrat" panose="00000500000000000000" pitchFamily="2" charset="-52"/>
                        </a:rPr>
                        <a:t>— 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Маркетолог</a:t>
                      </a:r>
                      <a:endParaRPr lang="ru-RU" sz="12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Montserrat" panose="00000500000000000000" pitchFamily="2" charset="-52"/>
                        </a:rPr>
                        <a:t>45 000</a:t>
                      </a: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389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Выход в магазины приложений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(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App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 Store, Play Market)</a:t>
                      </a:r>
                      <a:endParaRPr lang="ru-RU" sz="12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Montserrat" panose="00000500000000000000" pitchFamily="2" charset="-52"/>
                        </a:rPr>
                        <a:t>12 000</a:t>
                      </a: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3438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Иное</a:t>
                      </a:r>
                      <a:endParaRPr lang="ru-RU" sz="12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C4BD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767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ИТОГО (доходы – расходы)</a:t>
                      </a:r>
                      <a:endParaRPr lang="ru-RU" sz="12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9B8F8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Montserrat" panose="00000500000000000000" pitchFamily="2" charset="-52"/>
                        </a:rPr>
                        <a:t>655 000</a:t>
                      </a:r>
                    </a:p>
                  </a:txBody>
                  <a:tcPr anchor="ctr">
                    <a:solidFill>
                      <a:srgbClr val="9B8F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Montserrat" panose="00000500000000000000" pitchFamily="2" charset="-52"/>
                        </a:rPr>
                        <a:t>515 000</a:t>
                      </a:r>
                    </a:p>
                  </a:txBody>
                  <a:tcPr anchor="ctr">
                    <a:solidFill>
                      <a:srgbClr val="9B8F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Montserrat" panose="00000500000000000000" pitchFamily="2" charset="-52"/>
                        </a:rPr>
                        <a:t>403 000</a:t>
                      </a:r>
                    </a:p>
                  </a:txBody>
                  <a:tcPr anchor="ctr">
                    <a:solidFill>
                      <a:srgbClr val="9B8F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Montserrat" panose="00000500000000000000" pitchFamily="2" charset="-52"/>
                        </a:rPr>
                        <a:t>303 000</a:t>
                      </a:r>
                    </a:p>
                  </a:txBody>
                  <a:tcPr anchor="ctr">
                    <a:solidFill>
                      <a:srgbClr val="9B8F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Montserrat" panose="00000500000000000000" pitchFamily="2" charset="-52"/>
                        </a:rPr>
                        <a:t>173 000</a:t>
                      </a:r>
                    </a:p>
                  </a:txBody>
                  <a:tcPr anchor="ctr">
                    <a:solidFill>
                      <a:srgbClr val="9B8F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Montserrat" panose="00000500000000000000" pitchFamily="2" charset="-52"/>
                        </a:rPr>
                        <a:t>43 000</a:t>
                      </a:r>
                    </a:p>
                  </a:txBody>
                  <a:tcPr anchor="ctr">
                    <a:solidFill>
                      <a:srgbClr val="9B8F85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9B8F85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9B8F85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9B8F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5406789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5367134D-AE93-13CE-CA6A-0D5B6CA62A62}"/>
              </a:ext>
            </a:extLst>
          </p:cNvPr>
          <p:cNvSpPr txBox="1"/>
          <p:nvPr/>
        </p:nvSpPr>
        <p:spPr>
          <a:xfrm>
            <a:off x="831903" y="6158635"/>
            <a:ext cx="60946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Общая стоимость реализации проекта: 657 000 рублей </a:t>
            </a:r>
            <a:endParaRPr lang="ru-RU" sz="1400" dirty="0">
              <a:effectLst/>
              <a:latin typeface="Montserrat" panose="00000500000000000000" pitchFamily="2" charset="-52"/>
            </a:endParaRPr>
          </a:p>
          <a:p>
            <a:r>
              <a:rPr lang="ru-RU" sz="14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Период окупаемости: 24 месяца</a:t>
            </a:r>
            <a:endParaRPr lang="ru-RU" sz="1400" dirty="0">
              <a:effectLst/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8972301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коллаж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A431CE7B-CBFF-39B1-5979-7EAFB8AB5A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36" t="8979" r="8214" b="81361"/>
          <a:stretch/>
        </p:blipFill>
        <p:spPr>
          <a:xfrm>
            <a:off x="-5" y="0"/>
            <a:ext cx="12192000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004E322-4CA0-31D7-CAF6-0DF4ECAA45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419296"/>
            <a:ext cx="12192000" cy="93987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FAD3C9-93E5-BF31-FF1F-73C80C898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6949" y="523236"/>
            <a:ext cx="1878091" cy="731991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chemeClr val="bg1"/>
                </a:solidFill>
                <a:effectLst/>
                <a:latin typeface="Bebas Neue Cyrillic" panose="02000506000000020004" pitchFamily="2" charset="0"/>
              </a:rPr>
              <a:t>РЕЗУЛЬТАТЫ</a:t>
            </a:r>
            <a:endParaRPr lang="ru-RU" sz="6000" dirty="0">
              <a:solidFill>
                <a:schemeClr val="bg1"/>
              </a:solidFill>
              <a:latin typeface="Bebas Neue Cyrillic" panose="02000506000000020004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A1CD10-AF8C-917E-17E0-51DB60853F81}"/>
              </a:ext>
            </a:extLst>
          </p:cNvPr>
          <p:cNvSpPr txBox="1"/>
          <p:nvPr/>
        </p:nvSpPr>
        <p:spPr>
          <a:xfrm>
            <a:off x="385189" y="1969537"/>
            <a:ext cx="5710806" cy="4278094"/>
          </a:xfrm>
          <a:prstGeom prst="rect">
            <a:avLst/>
          </a:prstGeom>
          <a:noFill/>
          <a:ln>
            <a:solidFill>
              <a:srgbClr val="73685F"/>
            </a:solidFill>
          </a:ln>
        </p:spPr>
        <p:txBody>
          <a:bodyPr wrap="square" anchor="ctr">
            <a:spAutoFit/>
          </a:bodyPr>
          <a:lstStyle/>
          <a:p>
            <a:r>
              <a:rPr lang="ru-RU" sz="1600" b="1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Количественные результаты:</a:t>
            </a:r>
          </a:p>
          <a:p>
            <a:endParaRPr lang="ru-RU" sz="1600" dirty="0">
              <a:effectLst/>
              <a:latin typeface="Montserrat" panose="00000500000000000000" pitchFamily="2" charset="-52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6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Количество загрузок приложения за первый месяц: 1000 загрузок (увеличение на 100% от предыдущего месяца)</a:t>
            </a:r>
            <a:endParaRPr lang="ru-RU" sz="1600" dirty="0">
              <a:effectLst/>
              <a:latin typeface="Montserrat" panose="00000500000000000000" pitchFamily="2" charset="-52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6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Количество активных пользователей приложения через 6 месяцев: 5000 пользователей (увеличение на 500% от начального количества)</a:t>
            </a:r>
            <a:endParaRPr lang="ru-RU" sz="1600" dirty="0">
              <a:effectLst/>
              <a:latin typeface="Montserrat" panose="00000500000000000000" pitchFamily="2" charset="-52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6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Снижение времени ожидания перед проходами между корпусами на 30% в первые 6 месяцев использования приложения</a:t>
            </a:r>
            <a:endParaRPr lang="ru-RU" sz="1600" dirty="0">
              <a:effectLst/>
              <a:latin typeface="Montserrat" panose="00000500000000000000" pitchFamily="2" charset="-52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6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Генерация прибыли от рекламы через 9 месяцев использования приложения: ... рублей (увеличение на 30% от предыдущего месяца)</a:t>
            </a:r>
            <a:endParaRPr lang="ru-RU" sz="1600" dirty="0">
              <a:effectLst/>
              <a:latin typeface="Montserrat" panose="00000500000000000000" pitchFamily="2" charset="-52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6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Привлечение 5 рекламодателей к моменту запуска приложения</a:t>
            </a:r>
            <a:endParaRPr lang="ru-RU" sz="1600" dirty="0">
              <a:effectLst/>
              <a:latin typeface="Montserrat" panose="00000500000000000000" pitchFamily="2" charset="-5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F28FA1C-BB0E-E776-46E5-9D877051833E}"/>
              </a:ext>
            </a:extLst>
          </p:cNvPr>
          <p:cNvSpPr txBox="1"/>
          <p:nvPr/>
        </p:nvSpPr>
        <p:spPr>
          <a:xfrm>
            <a:off x="6288589" y="1969537"/>
            <a:ext cx="5710811" cy="4278094"/>
          </a:xfrm>
          <a:prstGeom prst="rect">
            <a:avLst/>
          </a:prstGeom>
          <a:noFill/>
          <a:ln>
            <a:solidFill>
              <a:srgbClr val="73685F"/>
            </a:solidFill>
          </a:ln>
        </p:spPr>
        <p:txBody>
          <a:bodyPr wrap="square" rIns="72000" bIns="0" anchor="b" anchorCtr="0">
            <a:spAutoFit/>
          </a:bodyPr>
          <a:lstStyle/>
          <a:p>
            <a:pPr algn="r"/>
            <a:r>
              <a:rPr lang="ru-RU" sz="1600" b="1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Качественные результаты:</a:t>
            </a:r>
          </a:p>
          <a:p>
            <a:pPr marL="342900" indent="-342900" algn="r">
              <a:buFont typeface="+mj-lt"/>
              <a:buAutoNum type="arabicPeriod"/>
            </a:pPr>
            <a:endParaRPr lang="ru-RU" sz="1600" b="1" dirty="0">
              <a:effectLst/>
              <a:latin typeface="Montserrat" panose="00000500000000000000" pitchFamily="2" charset="-52"/>
            </a:endParaRPr>
          </a:p>
          <a:p>
            <a:pPr marL="342900" indent="-342900" algn="r">
              <a:buFont typeface="+mj-lt"/>
              <a:buAutoNum type="arabicPeriod"/>
            </a:pPr>
            <a:r>
              <a:rPr lang="ru-RU" sz="16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Увеличение эффективности передвижения студентов в первые 3 месяца использования приложения</a:t>
            </a:r>
            <a:endParaRPr lang="ru-RU" sz="1600" dirty="0">
              <a:effectLst/>
              <a:latin typeface="Montserrat" panose="00000500000000000000" pitchFamily="2" charset="-52"/>
            </a:endParaRPr>
          </a:p>
          <a:p>
            <a:pPr marL="342900" indent="-342900" algn="r">
              <a:buFont typeface="+mj-lt"/>
              <a:buAutoNum type="arabicPeriod"/>
            </a:pPr>
            <a:r>
              <a:rPr lang="ru-RU" sz="16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Снижение количества жалоб от студентов на перегруженность проходов.</a:t>
            </a:r>
            <a:endParaRPr lang="ru-RU" sz="1600" dirty="0">
              <a:effectLst/>
              <a:latin typeface="Montserrat" panose="00000500000000000000" pitchFamily="2" charset="-52"/>
            </a:endParaRPr>
          </a:p>
          <a:p>
            <a:pPr marL="342900" indent="-342900" algn="r">
              <a:buFont typeface="+mj-lt"/>
              <a:buAutoNum type="arabicPeriod"/>
            </a:pPr>
            <a:r>
              <a:rPr lang="ru-RU" sz="16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Увеличение проходимости студентов на своевременное посещение занятий.</a:t>
            </a:r>
            <a:endParaRPr lang="ru-RU" sz="1600" dirty="0">
              <a:effectLst/>
              <a:latin typeface="Montserrat" panose="00000500000000000000" pitchFamily="2" charset="-52"/>
            </a:endParaRPr>
          </a:p>
          <a:p>
            <a:pPr marL="342900" indent="-342900" algn="r">
              <a:buFont typeface="+mj-lt"/>
              <a:buAutoNum type="arabicPeriod"/>
            </a:pPr>
            <a:r>
              <a:rPr lang="ru-RU" sz="16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Улучшение навыков ориентировки и самоорганизации студентов(первокурсников и иностранных студентов) в университете.</a:t>
            </a:r>
            <a:endParaRPr lang="ru-RU" sz="1600" dirty="0">
              <a:effectLst/>
              <a:latin typeface="Montserrat" panose="00000500000000000000" pitchFamily="2" charset="-52"/>
            </a:endParaRPr>
          </a:p>
          <a:p>
            <a:pPr marL="342900" indent="-342900" algn="r">
              <a:buFont typeface="+mj-lt"/>
              <a:buAutoNum type="arabicPeriod"/>
            </a:pPr>
            <a:r>
              <a:rPr lang="ru-RU" sz="16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Улучшение впечатлений от посещения университета путем сокращения случаев пассивного курения.</a:t>
            </a:r>
            <a:endParaRPr lang="ru-RU" sz="1600" dirty="0">
              <a:solidFill>
                <a:srgbClr val="000000"/>
              </a:solidFill>
              <a:latin typeface="Montserrat" panose="00000500000000000000" pitchFamily="2" charset="-52"/>
            </a:endParaRPr>
          </a:p>
          <a:p>
            <a:pPr marL="342900" indent="-342900" algn="r">
              <a:buFont typeface="+mj-lt"/>
              <a:buAutoNum type="arabicPeriod"/>
            </a:pPr>
            <a:endParaRPr lang="ru-RU" sz="1600" dirty="0">
              <a:solidFill>
                <a:srgbClr val="000000"/>
              </a:solidFill>
              <a:effectLst/>
              <a:latin typeface="Montserrat" panose="00000500000000000000" pitchFamily="2" charset="-52"/>
            </a:endParaRPr>
          </a:p>
          <a:p>
            <a:pPr algn="r"/>
            <a:endParaRPr lang="ru-RU" sz="1600" dirty="0">
              <a:effectLst/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6432454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коллаж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A431CE7B-CBFF-39B1-5979-7EAFB8AB5A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36" t="8979" r="8214" b="81361"/>
          <a:stretch/>
        </p:blipFill>
        <p:spPr>
          <a:xfrm>
            <a:off x="-5" y="0"/>
            <a:ext cx="12192000" cy="6858000"/>
          </a:xfrm>
          <a:prstGeom prst="rect">
            <a:avLst/>
          </a:prstGeom>
        </p:spPr>
      </p:pic>
      <p:pic>
        <p:nvPicPr>
          <p:cNvPr id="3" name="Рисунок 2" descr="Изображение выглядит как текст, снимок экрана, коллаж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326EEF50-777F-A25F-D8D4-083B1ADAC2B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14" t="58549" r="8938" b="38026"/>
          <a:stretch/>
        </p:blipFill>
        <p:spPr>
          <a:xfrm>
            <a:off x="-5" y="435572"/>
            <a:ext cx="12231155" cy="197568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FAD3C9-93E5-BF31-FF1F-73C80C898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9241" y="213579"/>
            <a:ext cx="1552662" cy="641554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solidFill>
                  <a:srgbClr val="000000"/>
                </a:solidFill>
                <a:effectLst/>
                <a:latin typeface="Bebas Neue Cyrillic" panose="02000506000000020004" pitchFamily="2" charset="0"/>
              </a:rPr>
              <a:t>ВЫВОДЫ</a:t>
            </a:r>
            <a:endParaRPr lang="ru-RU" sz="7200" dirty="0">
              <a:latin typeface="Bebas Neue Cyrillic" panose="02000506000000020004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789CE7-A3C2-2E70-B3DC-72D053A57E25}"/>
              </a:ext>
            </a:extLst>
          </p:cNvPr>
          <p:cNvSpPr txBox="1"/>
          <p:nvPr/>
        </p:nvSpPr>
        <p:spPr>
          <a:xfrm>
            <a:off x="1366701" y="1606523"/>
            <a:ext cx="9458587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Проект  целесообразен для реализации по следующим причинам:</a:t>
            </a:r>
          </a:p>
          <a:p>
            <a:endParaRPr lang="ru-RU" sz="1600" dirty="0">
              <a:effectLst/>
              <a:latin typeface="Montserrat" panose="00000500000000000000" pitchFamily="2" charset="-52"/>
            </a:endParaRPr>
          </a:p>
          <a:p>
            <a:r>
              <a:rPr lang="ru-RU" sz="1600" i="0" dirty="0">
                <a:effectLst/>
                <a:latin typeface="Montserrat" panose="00000500000000000000" pitchFamily="2" charset="-52"/>
              </a:rPr>
              <a:t>—</a:t>
            </a:r>
            <a:r>
              <a:rPr lang="ru-RU" sz="16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количество студентов в ВУЗах с каждым годом увеличивается. Это влияет на комфортное посещение учебного заведения, </a:t>
            </a:r>
            <a:r>
              <a:rPr lang="ru-RU" sz="160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столпотворяемость</a:t>
            </a:r>
            <a:r>
              <a:rPr lang="ru-RU" sz="16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возле входов в университеты</a:t>
            </a:r>
          </a:p>
          <a:p>
            <a:endParaRPr lang="ru-RU" sz="1600" dirty="0">
              <a:effectLst/>
              <a:latin typeface="Montserrat" panose="00000500000000000000" pitchFamily="2" charset="-52"/>
            </a:endParaRPr>
          </a:p>
          <a:p>
            <a:r>
              <a:rPr lang="ru-RU" sz="1600" i="0" dirty="0">
                <a:effectLst/>
                <a:latin typeface="Montserrat" panose="00000500000000000000" pitchFamily="2" charset="-52"/>
              </a:rPr>
              <a:t>—</a:t>
            </a:r>
            <a:r>
              <a:rPr lang="ru-RU" sz="16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тайм-менеджмент становится неотъемлемой частью жизни современного человека - всегда важно знать, какое время займёт то или иное действие, чтобы экономить и эффективно распределять своё время. </a:t>
            </a:r>
          </a:p>
          <a:p>
            <a:endParaRPr lang="ru-RU" sz="1600" dirty="0">
              <a:effectLst/>
              <a:latin typeface="Montserrat" panose="00000500000000000000" pitchFamily="2" charset="-52"/>
            </a:endParaRPr>
          </a:p>
          <a:p>
            <a:r>
              <a:rPr lang="ru-RU" sz="1600" i="0" dirty="0">
                <a:effectLst/>
                <a:latin typeface="Montserrat" panose="00000500000000000000" pitchFamily="2" charset="-52"/>
              </a:rPr>
              <a:t>—</a:t>
            </a:r>
            <a:r>
              <a:rPr lang="ru-RU" sz="16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проблема столпотворения и обхода «толпы»  в данный момент решается неэффективными способами</a:t>
            </a:r>
            <a:endParaRPr lang="ru-RU" sz="1600" dirty="0">
              <a:effectLst/>
              <a:latin typeface="Montserrat" panose="00000500000000000000" pitchFamily="2" charset="-52"/>
            </a:endParaRPr>
          </a:p>
          <a:p>
            <a:r>
              <a:rPr lang="ru-RU" sz="1600" dirty="0">
                <a:effectLst/>
                <a:latin typeface="Montserrat" panose="00000500000000000000" pitchFamily="2" charset="-52"/>
              </a:rPr>
              <a:t> </a:t>
            </a:r>
          </a:p>
          <a:p>
            <a:r>
              <a:rPr lang="ru-RU" sz="160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В среднесрочной перспективе (3-5 лет) мы планируем расширить возможности приложения, его функции в пределах города, для этого необходимо сотрудничать с другими ВУЗами - высшими учебными заведениями города Тюмени, а далее - с учебными заведениями в области. </a:t>
            </a:r>
            <a:endParaRPr lang="ru-RU" sz="1600" dirty="0">
              <a:effectLst/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80866260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2240</Words>
  <Application>Microsoft Office PowerPoint</Application>
  <PresentationFormat>Широкоэкранный</PresentationFormat>
  <Paragraphs>280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Bebas Neue Cyrillic</vt:lpstr>
      <vt:lpstr>Calibri</vt:lpstr>
      <vt:lpstr>Calibri Light</vt:lpstr>
      <vt:lpstr>Montserrat</vt:lpstr>
      <vt:lpstr>Тема Office</vt:lpstr>
      <vt:lpstr>Прогнозирование уровня скопления людей, собирающихся в различных точках территории университета в течение дня.</vt:lpstr>
      <vt:lpstr>ПРОФИЛЬ КОМАНДЫ</vt:lpstr>
      <vt:lpstr>ПРОБЛЕМА</vt:lpstr>
      <vt:lpstr>ЦЕЛЕВАЯ АУДИТОРИЯ</vt:lpstr>
      <vt:lpstr>ЦЕЛЕВАЯ АУДИТОРИЯ</vt:lpstr>
      <vt:lpstr>ИДЕЯ ПРОЕКТА</vt:lpstr>
      <vt:lpstr>ПРОДУКТ ПРОЕКТА</vt:lpstr>
      <vt:lpstr>ПРОДУКТ ПРОЕКТА</vt:lpstr>
      <vt:lpstr>Технология</vt:lpstr>
      <vt:lpstr>КОНКУРЕНТНЫЙ АНАЛИЗ</vt:lpstr>
      <vt:lpstr>ГИПОТЕЗЫ ПРОЕКТА</vt:lpstr>
      <vt:lpstr>ГИПОТЕЗЫ ПРОЕКТА</vt:lpstr>
      <vt:lpstr>Объём рынка</vt:lpstr>
      <vt:lpstr>Бизнес - модель</vt:lpstr>
      <vt:lpstr>РЕСУРСЫ: ДИАГРАММА ГАНТА</vt:lpstr>
      <vt:lpstr>РЕСУРСЫ: финансовый план</vt:lpstr>
      <vt:lpstr>РЕЗУЛЬТАТЫ</vt:lpstr>
      <vt:lpstr>ВЫВОДЫ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Прогнозирование уровня скопления людей, собирающихся в различных точках территории университета в течение дня.</dc:title>
  <dc:creator>Полина Селюк</dc:creator>
  <cp:lastModifiedBy>Полина Селюк</cp:lastModifiedBy>
  <cp:revision>3</cp:revision>
  <dcterms:created xsi:type="dcterms:W3CDTF">2023-10-23T11:43:29Z</dcterms:created>
  <dcterms:modified xsi:type="dcterms:W3CDTF">2023-10-24T08:19:38Z</dcterms:modified>
</cp:coreProperties>
</file>