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12192000" cy="6858000"/>
  <p:embeddedFontLs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jo/YP3+0BdFfCkDLgY7XG+bXqY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customschemas.google.com/relationships/presentationmetadata" Target="metadata"/><Relationship Id="rId21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3.xml"/><Relationship Id="rId5" Type="http://schemas.openxmlformats.org/officeDocument/2006/relationships/image" Target="../media/image9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3.png"/><Relationship Id="rId4" Type="http://schemas.openxmlformats.org/officeDocument/2006/relationships/image" Target="../media/image7.jp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19.png"/><Relationship Id="rId5" Type="http://schemas.openxmlformats.org/officeDocument/2006/relationships/image" Target="../media/image2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Relationship Id="rId5" Type="http://schemas.openxmlformats.org/officeDocument/2006/relationships/image" Target="../media/image18.png"/><Relationship Id="rId6" Type="http://schemas.openxmlformats.org/officeDocument/2006/relationships/image" Target="../media/image17.png"/><Relationship Id="rId7" Type="http://schemas.openxmlformats.org/officeDocument/2006/relationships/image" Target="../media/image3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jpg"/><Relationship Id="rId4" Type="http://schemas.openxmlformats.org/officeDocument/2006/relationships/image" Target="../media/image16.jpg"/><Relationship Id="rId5" Type="http://schemas.openxmlformats.org/officeDocument/2006/relationships/image" Target="../media/image21.jpg"/><Relationship Id="rId6" Type="http://schemas.openxmlformats.org/officeDocument/2006/relationships/image" Target="../media/image2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2.png"/><Relationship Id="rId4" Type="http://schemas.openxmlformats.org/officeDocument/2006/relationships/image" Target="../media/image26.jpg"/><Relationship Id="rId9" Type="http://schemas.openxmlformats.org/officeDocument/2006/relationships/image" Target="../media/image81.png"/><Relationship Id="rId5" Type="http://schemas.openxmlformats.org/officeDocument/2006/relationships/image" Target="../media/image78.jpg"/><Relationship Id="rId6" Type="http://schemas.openxmlformats.org/officeDocument/2006/relationships/image" Target="../media/image79.png"/><Relationship Id="rId7" Type="http://schemas.openxmlformats.org/officeDocument/2006/relationships/image" Target="../media/image49.jpg"/><Relationship Id="rId8" Type="http://schemas.openxmlformats.org/officeDocument/2006/relationships/image" Target="../media/image80.png"/></Relationships>
</file>

<file path=ppt/slides/_rels/slide10.xml.rels><?xml version="1.0" encoding="UTF-8" standalone="yes"?><Relationships xmlns="http://schemas.openxmlformats.org/package/2006/relationships"><Relationship Id="rId40" Type="http://schemas.openxmlformats.org/officeDocument/2006/relationships/image" Target="../media/image66.png"/><Relationship Id="rId20" Type="http://schemas.openxmlformats.org/officeDocument/2006/relationships/image" Target="../media/image47.png"/><Relationship Id="rId42" Type="http://schemas.openxmlformats.org/officeDocument/2006/relationships/image" Target="../media/image67.png"/><Relationship Id="rId41" Type="http://schemas.openxmlformats.org/officeDocument/2006/relationships/image" Target="../media/image71.png"/><Relationship Id="rId22" Type="http://schemas.openxmlformats.org/officeDocument/2006/relationships/image" Target="../media/image42.png"/><Relationship Id="rId44" Type="http://schemas.openxmlformats.org/officeDocument/2006/relationships/image" Target="../media/image68.png"/><Relationship Id="rId21" Type="http://schemas.openxmlformats.org/officeDocument/2006/relationships/image" Target="../media/image45.png"/><Relationship Id="rId43" Type="http://schemas.openxmlformats.org/officeDocument/2006/relationships/image" Target="../media/image65.png"/><Relationship Id="rId24" Type="http://schemas.openxmlformats.org/officeDocument/2006/relationships/image" Target="../media/image50.png"/><Relationship Id="rId46" Type="http://schemas.openxmlformats.org/officeDocument/2006/relationships/image" Target="../media/image73.png"/><Relationship Id="rId23" Type="http://schemas.openxmlformats.org/officeDocument/2006/relationships/image" Target="../media/image43.png"/><Relationship Id="rId45" Type="http://schemas.openxmlformats.org/officeDocument/2006/relationships/image" Target="../media/image74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7.png"/><Relationship Id="rId4" Type="http://schemas.openxmlformats.org/officeDocument/2006/relationships/image" Target="../media/image35.png"/><Relationship Id="rId9" Type="http://schemas.openxmlformats.org/officeDocument/2006/relationships/image" Target="../media/image36.png"/><Relationship Id="rId26" Type="http://schemas.openxmlformats.org/officeDocument/2006/relationships/image" Target="../media/image57.png"/><Relationship Id="rId48" Type="http://schemas.openxmlformats.org/officeDocument/2006/relationships/image" Target="../media/image76.jpg"/><Relationship Id="rId25" Type="http://schemas.openxmlformats.org/officeDocument/2006/relationships/image" Target="../media/image53.png"/><Relationship Id="rId47" Type="http://schemas.openxmlformats.org/officeDocument/2006/relationships/image" Target="../media/image72.png"/><Relationship Id="rId28" Type="http://schemas.openxmlformats.org/officeDocument/2006/relationships/image" Target="../media/image54.png"/><Relationship Id="rId27" Type="http://schemas.openxmlformats.org/officeDocument/2006/relationships/image" Target="../media/image56.png"/><Relationship Id="rId5" Type="http://schemas.openxmlformats.org/officeDocument/2006/relationships/image" Target="../media/image30.png"/><Relationship Id="rId6" Type="http://schemas.openxmlformats.org/officeDocument/2006/relationships/image" Target="../media/image29.png"/><Relationship Id="rId29" Type="http://schemas.openxmlformats.org/officeDocument/2006/relationships/image" Target="../media/image55.png"/><Relationship Id="rId7" Type="http://schemas.openxmlformats.org/officeDocument/2006/relationships/image" Target="../media/image31.png"/><Relationship Id="rId8" Type="http://schemas.openxmlformats.org/officeDocument/2006/relationships/image" Target="../media/image38.png"/><Relationship Id="rId31" Type="http://schemas.openxmlformats.org/officeDocument/2006/relationships/image" Target="../media/image58.png"/><Relationship Id="rId30" Type="http://schemas.openxmlformats.org/officeDocument/2006/relationships/image" Target="../media/image64.png"/><Relationship Id="rId11" Type="http://schemas.openxmlformats.org/officeDocument/2006/relationships/image" Target="../media/image33.png"/><Relationship Id="rId33" Type="http://schemas.openxmlformats.org/officeDocument/2006/relationships/image" Target="../media/image60.png"/><Relationship Id="rId10" Type="http://schemas.openxmlformats.org/officeDocument/2006/relationships/image" Target="../media/image34.png"/><Relationship Id="rId32" Type="http://schemas.openxmlformats.org/officeDocument/2006/relationships/image" Target="../media/image59.png"/><Relationship Id="rId13" Type="http://schemas.openxmlformats.org/officeDocument/2006/relationships/image" Target="../media/image39.png"/><Relationship Id="rId35" Type="http://schemas.openxmlformats.org/officeDocument/2006/relationships/image" Target="../media/image75.png"/><Relationship Id="rId12" Type="http://schemas.openxmlformats.org/officeDocument/2006/relationships/image" Target="../media/image48.png"/><Relationship Id="rId34" Type="http://schemas.openxmlformats.org/officeDocument/2006/relationships/image" Target="../media/image62.png"/><Relationship Id="rId15" Type="http://schemas.openxmlformats.org/officeDocument/2006/relationships/image" Target="../media/image51.png"/><Relationship Id="rId37" Type="http://schemas.openxmlformats.org/officeDocument/2006/relationships/image" Target="../media/image69.png"/><Relationship Id="rId14" Type="http://schemas.openxmlformats.org/officeDocument/2006/relationships/image" Target="../media/image40.png"/><Relationship Id="rId36" Type="http://schemas.openxmlformats.org/officeDocument/2006/relationships/image" Target="../media/image61.png"/><Relationship Id="rId17" Type="http://schemas.openxmlformats.org/officeDocument/2006/relationships/image" Target="../media/image44.png"/><Relationship Id="rId39" Type="http://schemas.openxmlformats.org/officeDocument/2006/relationships/image" Target="../media/image63.png"/><Relationship Id="rId16" Type="http://schemas.openxmlformats.org/officeDocument/2006/relationships/image" Target="../media/image46.png"/><Relationship Id="rId38" Type="http://schemas.openxmlformats.org/officeDocument/2006/relationships/image" Target="../media/image70.png"/><Relationship Id="rId19" Type="http://schemas.openxmlformats.org/officeDocument/2006/relationships/image" Target="../media/image52.png"/><Relationship Id="rId18" Type="http://schemas.openxmlformats.org/officeDocument/2006/relationships/image" Target="../media/image4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youtube.com/watch?v=RxrklQ8DjIE" TargetMode="External"/><Relationship Id="rId4" Type="http://schemas.openxmlformats.org/officeDocument/2006/relationships/image" Target="../media/image7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123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 </a:t>
            </a:r>
            <a:endParaRPr/>
          </a:p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lang="ru-RU" sz="3638">
                <a:solidFill>
                  <a:schemeClr val="lt1"/>
                </a:solidFill>
              </a:rPr>
              <a:t>EtymoQuest</a:t>
            </a: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360040" y="1020086"/>
            <a:ext cx="10992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34" name="Google Shape;13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41075" y="832100"/>
            <a:ext cx="8108750" cy="443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6825" y="3909536"/>
            <a:ext cx="457200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71500" y="460938"/>
            <a:ext cx="4572001" cy="3263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42" name="Google Shape;142;p3"/>
          <p:cNvSpPr txBox="1"/>
          <p:nvPr/>
        </p:nvSpPr>
        <p:spPr>
          <a:xfrm>
            <a:off x="360040" y="1052736"/>
            <a:ext cx="10992600" cy="10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4300" y="2019575"/>
            <a:ext cx="4430675" cy="2492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7022" y="3852562"/>
            <a:ext cx="4032774" cy="2687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29675" y="3909124"/>
            <a:ext cx="3861489" cy="257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9550" y="1232377"/>
            <a:ext cx="4073024" cy="288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21675" y="195976"/>
            <a:ext cx="3402976" cy="2419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53" name="Google Shape;153;p4"/>
          <p:cNvSpPr txBox="1"/>
          <p:nvPr/>
        </p:nvSpPr>
        <p:spPr>
          <a:xfrm>
            <a:off x="311119" y="923900"/>
            <a:ext cx="4591200" cy="21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b="1" lang="ru-RU" sz="21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изучение нескольких языков может быть сложным и трудоемким процессом, особенно для студентов лингвистических вузов. 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426" y="2635350"/>
            <a:ext cx="3992625" cy="399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9900" y="-34875"/>
            <a:ext cx="6575649" cy="657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61" name="Google Shape;161;p5"/>
          <p:cNvSpPr txBox="1"/>
          <p:nvPr/>
        </p:nvSpPr>
        <p:spPr>
          <a:xfrm>
            <a:off x="360040" y="1484784"/>
            <a:ext cx="10992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</p:txBody>
      </p:sp>
      <p:pic>
        <p:nvPicPr>
          <p:cNvPr id="162" name="Google Shape;162;p5"/>
          <p:cNvPicPr preferRelativeResize="0"/>
          <p:nvPr/>
        </p:nvPicPr>
        <p:blipFill rotWithShape="1">
          <a:blip r:embed="rId3">
            <a:alphaModFix/>
          </a:blip>
          <a:srcRect b="0" l="0" r="0" t="6068"/>
          <a:stretch/>
        </p:blipFill>
        <p:spPr>
          <a:xfrm>
            <a:off x="682075" y="1323300"/>
            <a:ext cx="2445375" cy="4974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5"/>
          <p:cNvPicPr preferRelativeResize="0"/>
          <p:nvPr/>
        </p:nvPicPr>
        <p:blipFill rotWithShape="1">
          <a:blip r:embed="rId4">
            <a:alphaModFix/>
          </a:blip>
          <a:srcRect b="0" l="0" r="0" t="6068"/>
          <a:stretch/>
        </p:blipFill>
        <p:spPr>
          <a:xfrm>
            <a:off x="3458600" y="1484778"/>
            <a:ext cx="2501350" cy="508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5"/>
          <p:cNvPicPr preferRelativeResize="0"/>
          <p:nvPr/>
        </p:nvPicPr>
        <p:blipFill rotWithShape="1">
          <a:blip r:embed="rId5">
            <a:alphaModFix/>
          </a:blip>
          <a:srcRect b="0" l="0" r="0" t="4897"/>
          <a:stretch/>
        </p:blipFill>
        <p:spPr>
          <a:xfrm>
            <a:off x="6208300" y="859200"/>
            <a:ext cx="2445375" cy="503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5"/>
          <p:cNvPicPr preferRelativeResize="0"/>
          <p:nvPr/>
        </p:nvPicPr>
        <p:blipFill rotWithShape="1">
          <a:blip r:embed="rId6">
            <a:alphaModFix/>
          </a:blip>
          <a:srcRect b="0" l="0" r="0" t="4897"/>
          <a:stretch/>
        </p:blipFill>
        <p:spPr>
          <a:xfrm>
            <a:off x="8832300" y="127200"/>
            <a:ext cx="2697950" cy="5556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71" name="Google Shape;171;p6"/>
          <p:cNvSpPr txBox="1"/>
          <p:nvPr/>
        </p:nvSpPr>
        <p:spPr>
          <a:xfrm>
            <a:off x="360040" y="832161"/>
            <a:ext cx="10992600" cy="55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chemeClr val="accent2"/>
                </a:solidFill>
                <a:highlight>
                  <a:srgbClr val="FFFFFF"/>
                </a:highlight>
              </a:rPr>
              <a:t>Погрузитесь в мир слов и языка с нашим чат-ботом! </a:t>
            </a:r>
            <a:endParaRPr sz="2600"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Узнайте происхождение и историю интересующих вас слов в одно касание. 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Наш уникальный алгоритм быстрого поиска исследует множество лингвистических источников, чтобы предоставить вам точную этимологию и дополнительные сведения о словах. 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</a:rPr>
              <a:t>Расширьте свои знания в области лингвистики и впечатлите друзей уникальными знаниями о словах! 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chemeClr val="accent3"/>
                </a:solidFill>
                <a:highlight>
                  <a:srgbClr val="FFFFFF"/>
                </a:highlight>
              </a:rPr>
              <a:t>Наш чат-бот - это ключ к миру слов, который всегда под рукой.</a:t>
            </a:r>
            <a:endParaRPr b="1" sz="32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77" name="Google Shape;177;p8"/>
          <p:cNvGrpSpPr/>
          <p:nvPr/>
        </p:nvGrpSpPr>
        <p:grpSpPr>
          <a:xfrm>
            <a:off x="360039" y="814816"/>
            <a:ext cx="10992545" cy="5710528"/>
            <a:chOff x="2050015" y="1835809"/>
            <a:chExt cx="16156469" cy="8467066"/>
          </a:xfrm>
        </p:grpSpPr>
        <p:grpSp>
          <p:nvGrpSpPr>
            <p:cNvPr id="178" name="Google Shape;178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79" name="Google Shape;179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1" lang="ru-RU" sz="900">
                    <a:solidFill>
                      <a:schemeClr val="accent2"/>
                    </a:solidFill>
                  </a:rPr>
                  <a:t>Затраты на разработку:</a:t>
                </a:r>
                <a:endParaRPr b="1" sz="900">
                  <a:solidFill>
                    <a:schemeClr val="accent2"/>
                  </a:solidFill>
                </a:endParaRPr>
              </a:p>
              <a:p>
                <a:pPr indent="0" lvl="0" marL="0" marR="0" rtl="0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900">
                    <a:solidFill>
                      <a:schemeClr val="accent2"/>
                    </a:solidFill>
                  </a:rPr>
                  <a:t>1.подписка salebot или любой другой конструктор</a:t>
                </a:r>
                <a:endParaRPr sz="900">
                  <a:solidFill>
                    <a:schemeClr val="accent2"/>
                  </a:solidFill>
                </a:endParaRPr>
              </a:p>
              <a:p>
                <a:pPr indent="0" lvl="0" marL="0" marR="0" rtl="0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900">
                    <a:solidFill>
                      <a:schemeClr val="accent2"/>
                    </a:solidFill>
                  </a:rPr>
                  <a:t>2.добавление gpt</a:t>
                </a:r>
                <a:endParaRPr sz="900">
                  <a:solidFill>
                    <a:schemeClr val="accent2"/>
                  </a:solidFill>
                </a:endParaRPr>
              </a:p>
              <a:p>
                <a:pPr indent="0" lvl="0" marL="0" marR="0" rtl="0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1" lang="ru-RU" sz="900">
                    <a:solidFill>
                      <a:schemeClr val="accent2"/>
                    </a:solidFill>
                  </a:rPr>
                  <a:t>Постоянные затраты</a:t>
                </a:r>
                <a:r>
                  <a:rPr lang="ru-RU" sz="900">
                    <a:solidFill>
                      <a:schemeClr val="accent2"/>
                    </a:solidFill>
                  </a:rPr>
                  <a:t>:</a:t>
                </a:r>
                <a:endParaRPr sz="900">
                  <a:solidFill>
                    <a:schemeClr val="accent2"/>
                  </a:solidFill>
                </a:endParaRPr>
              </a:p>
              <a:p>
                <a:pPr indent="0" lvl="0" marL="0" marR="0" rtl="0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900">
                    <a:solidFill>
                      <a:schemeClr val="accent2"/>
                    </a:solidFill>
                  </a:rPr>
                  <a:t>1.подписка на чат бот</a:t>
                </a:r>
                <a:endParaRPr sz="900">
                  <a:solidFill>
                    <a:schemeClr val="accent2"/>
                  </a:solidFill>
                </a:endParaRPr>
              </a:p>
              <a:p>
                <a:pPr indent="0" lvl="0" marL="0" marR="0" rtl="0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900">
                    <a:solidFill>
                      <a:schemeClr val="accent2"/>
                    </a:solidFill>
                  </a:rPr>
                  <a:t>2.рассчетный счет в банке ТОЧКА</a:t>
                </a:r>
                <a:endParaRPr sz="900">
                  <a:solidFill>
                    <a:schemeClr val="accent2"/>
                  </a:solidFill>
                </a:endParaRPr>
              </a:p>
              <a:p>
                <a:pPr indent="0" lvl="0" marL="0" marR="0" rtl="0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900">
                    <a:solidFill>
                      <a:schemeClr val="accent2"/>
                    </a:solidFill>
                  </a:rPr>
                  <a:t>3.техспециалист </a:t>
                </a:r>
                <a:endParaRPr sz="900">
                  <a:solidFill>
                    <a:schemeClr val="accent2"/>
                  </a:solidFill>
                </a:endParaRPr>
              </a:p>
              <a:p>
                <a:pPr indent="0" lvl="0" marL="0" marR="0" rtl="0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1" lang="ru-RU" sz="900">
                    <a:solidFill>
                      <a:schemeClr val="accent2"/>
                    </a:solidFill>
                  </a:rPr>
                  <a:t>Переменные затраты:</a:t>
                </a:r>
                <a:endParaRPr sz="900">
                  <a:solidFill>
                    <a:schemeClr val="accent2"/>
                  </a:solidFill>
                </a:endParaRPr>
              </a:p>
              <a:p>
                <a:pPr indent="0" lvl="0" marL="0" marR="0" rtl="0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900">
                    <a:solidFill>
                      <a:schemeClr val="accent2"/>
                    </a:solidFill>
                  </a:rPr>
                  <a:t>1.налог</a:t>
                </a:r>
                <a:r>
                  <a:rPr lang="ru-RU" sz="900">
                    <a:solidFill>
                      <a:schemeClr val="dk1"/>
                    </a:solidFill>
                  </a:rPr>
                  <a:t>и</a:t>
                </a:r>
                <a:endParaRPr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180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1" lang="ru-RU" sz="1500">
                    <a:solidFill>
                      <a:schemeClr val="accent2"/>
                    </a:solidFill>
                    <a:highlight>
                      <a:srgbClr val="FFFFFF"/>
                    </a:highlight>
                  </a:rPr>
                  <a:t>на платной версии(подписке) на бота</a:t>
                </a:r>
                <a:endParaRPr b="1" i="0" sz="21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>
                    <a:solidFill>
                      <a:schemeClr val="accent2"/>
                    </a:solidFill>
                  </a:rPr>
                  <a:t>Непривлекательный дизайн, неудобный интерфейс, сложно быстро найти нужную информацию, приходится долго листать, искать</a:t>
                </a:r>
                <a:endParaRPr b="0" i="0" sz="18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1" lang="ru-RU">
                    <a:solidFill>
                      <a:schemeClr val="accent2"/>
                    </a:solidFill>
                    <a:highlight>
                      <a:srgbClr val="FFFFFF"/>
                    </a:highlight>
                    <a:latin typeface="Roboto"/>
                    <a:ea typeface="Roboto"/>
                    <a:cs typeface="Roboto"/>
                    <a:sym typeface="Roboto"/>
                  </a:rPr>
                  <a:t>Чат-бот с полной и достоверной информацией по этимологии слов.</a:t>
                </a:r>
                <a:endParaRPr b="1" i="0" sz="23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ru-RU" sz="1200">
                    <a:solidFill>
                      <a:schemeClr val="accent2"/>
                    </a:solidFill>
                    <a:highlight>
                      <a:srgbClr val="FFFFFF"/>
                    </a:highlight>
                    <a:latin typeface="Roboto"/>
                    <a:ea typeface="Roboto"/>
                    <a:cs typeface="Roboto"/>
                    <a:sym typeface="Roboto"/>
                  </a:rPr>
                  <a:t> </a:t>
                </a:r>
                <a:endParaRPr b="1" sz="1200">
                  <a:solidFill>
                    <a:schemeClr val="accent2"/>
                  </a:solidFill>
                  <a:highlight>
                    <a:srgbClr val="FFFFFF"/>
                  </a:highlight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1" sz="1200">
                  <a:solidFill>
                    <a:schemeClr val="accent2"/>
                  </a:solidFill>
                  <a:highlight>
                    <a:srgbClr val="FFFFFF"/>
                  </a:highlight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ru-RU" sz="1200">
                    <a:solidFill>
                      <a:schemeClr val="accent2"/>
                    </a:solidFill>
                    <a:highlight>
                      <a:srgbClr val="FFFFFF"/>
                    </a:highlight>
                    <a:latin typeface="Roboto"/>
                    <a:ea typeface="Roboto"/>
                    <a:cs typeface="Roboto"/>
                    <a:sym typeface="Roboto"/>
                  </a:rPr>
                  <a:t>1. Уровень удовлетворенности пользователей</a:t>
                </a:r>
                <a:endParaRPr b="1" sz="1200">
                  <a:solidFill>
                    <a:schemeClr val="accent2"/>
                  </a:solidFill>
                  <a:highlight>
                    <a:srgbClr val="FFFFFF"/>
                  </a:highlight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ru-RU" sz="1200">
                    <a:solidFill>
                      <a:schemeClr val="accent2"/>
                    </a:solidFill>
                    <a:highlight>
                      <a:srgbClr val="FFFFFF"/>
                    </a:highlight>
                    <a:latin typeface="Roboto"/>
                    <a:ea typeface="Roboto"/>
                    <a:cs typeface="Roboto"/>
                    <a:sym typeface="Roboto"/>
                  </a:rPr>
                  <a:t>. 2. Вовлеченность пользователей: </a:t>
                </a:r>
                <a:endParaRPr b="1" sz="1200">
                  <a:solidFill>
                    <a:schemeClr val="accent2"/>
                  </a:solidFill>
                  <a:highlight>
                    <a:srgbClr val="FFFFFF"/>
                  </a:highlight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ru-RU" sz="1200">
                    <a:solidFill>
                      <a:schemeClr val="accent2"/>
                    </a:solidFill>
                    <a:highlight>
                      <a:srgbClr val="FFFFFF"/>
                    </a:highlight>
                    <a:latin typeface="Roboto"/>
                    <a:ea typeface="Roboto"/>
                    <a:cs typeface="Roboto"/>
                    <a:sym typeface="Roboto"/>
                  </a:rPr>
                  <a:t> 3. Время отклика:  </a:t>
                </a:r>
                <a:endParaRPr b="1" sz="1200">
                  <a:solidFill>
                    <a:schemeClr val="accent2"/>
                  </a:solidFill>
                  <a:highlight>
                    <a:srgbClr val="FFFFFF"/>
                  </a:highlight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ru-RU" sz="1200">
                    <a:solidFill>
                      <a:schemeClr val="accent2"/>
                    </a:solidFill>
                    <a:highlight>
                      <a:srgbClr val="FFFFFF"/>
                    </a:highlight>
                    <a:latin typeface="Roboto"/>
                    <a:ea typeface="Roboto"/>
                    <a:cs typeface="Roboto"/>
                    <a:sym typeface="Roboto"/>
                  </a:rPr>
                  <a:t>4. Точность предоставленной информации: </a:t>
                </a:r>
                <a:r>
                  <a:rPr lang="ru-RU" sz="1200">
                    <a:solidFill>
                      <a:schemeClr val="dk1"/>
                    </a:solidFill>
                    <a:highlight>
                      <a:srgbClr val="EEEEEE"/>
                    </a:highlight>
                  </a:rPr>
                  <a:t> </a:t>
                </a:r>
                <a:endParaRPr sz="1200">
                  <a:solidFill>
                    <a:schemeClr val="dk1"/>
                  </a:solidFill>
                  <a:highlight>
                    <a:srgbClr val="EEEEEE"/>
                  </a:highlight>
                </a:endParaRPr>
              </a:p>
            </p:txBody>
          </p:sp>
          <p:sp>
            <p:nvSpPr>
              <p:cNvPr id="184" name="Google Shape;184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t/>
                </a:r>
                <a:endParaRPr sz="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t/>
                </a:r>
                <a:endParaRPr sz="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t/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t/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t/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ru-RU" sz="1200">
                    <a:solidFill>
                      <a:schemeClr val="accent2"/>
                    </a:solidFill>
                    <a:latin typeface="Roboto"/>
                    <a:ea typeface="Roboto"/>
                    <a:cs typeface="Roboto"/>
                    <a:sym typeface="Roboto"/>
                  </a:rPr>
                  <a:t>Наш чат-бот, обладает интеллектуальной обработкой текста, что делает его решение сложным для копирования.</a:t>
                </a:r>
                <a:endParaRPr b="1" sz="1200">
                  <a:solidFill>
                    <a:schemeClr val="accent2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ru-RU" sz="1200">
                    <a:solidFill>
                      <a:schemeClr val="accent2"/>
                    </a:solidFill>
                    <a:latin typeface="Roboto"/>
                    <a:ea typeface="Roboto"/>
                    <a:cs typeface="Roboto"/>
                    <a:sym typeface="Roboto"/>
                  </a:rPr>
                  <a:t>Благодаря нашей уникальной технологии обработки естественного языка (Natural Language Processing), он может понимать вопросы пользователей, даже если они заданы в разных формулировках или имеют сложную структуру.</a:t>
                </a:r>
                <a:endParaRPr b="1" sz="160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8"/>
              <p:cNvSpPr/>
              <p:nvPr/>
            </p:nvSpPr>
            <p:spPr>
              <a:xfrm>
                <a:off x="10681444" y="1849049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1" sz="1200">
                  <a:solidFill>
                    <a:schemeClr val="accent2"/>
                  </a:solidFill>
                  <a:highlight>
                    <a:srgbClr val="FFFFFF"/>
                  </a:highlight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1" sz="1200">
                  <a:solidFill>
                    <a:schemeClr val="accent2"/>
                  </a:solidFill>
                  <a:highlight>
                    <a:srgbClr val="FFFFFF"/>
                  </a:highlight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1" sz="1200">
                  <a:solidFill>
                    <a:schemeClr val="accent2"/>
                  </a:solidFill>
                  <a:highlight>
                    <a:srgbClr val="FFFFFF"/>
                  </a:highlight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1" lang="ru-RU" sz="1200">
                    <a:solidFill>
                      <a:schemeClr val="accent2"/>
                    </a:solidFill>
                    <a:highlight>
                      <a:srgbClr val="FFFFFF"/>
                    </a:highlight>
                  </a:rPr>
                  <a:t>Уникальный алгоритм быстрого поиска исследует множество лингвистических источников, чтобы предоставить вам точную этимологию и дополнительные сведения о словах. </a:t>
                </a:r>
                <a:endParaRPr b="1" i="0" sz="18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8"/>
              <p:cNvSpPr/>
              <p:nvPr/>
            </p:nvSpPr>
            <p:spPr>
              <a:xfrm>
                <a:off x="10681463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1" sz="1200">
                  <a:solidFill>
                    <a:schemeClr val="dk1"/>
                  </a:solidFill>
                  <a:highlight>
                    <a:srgbClr val="FFFFFF"/>
                  </a:highlight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1" sz="1200">
                  <a:solidFill>
                    <a:schemeClr val="dk1"/>
                  </a:solidFill>
                  <a:highlight>
                    <a:srgbClr val="FFFFFF"/>
                  </a:highlight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1" sz="1200">
                  <a:solidFill>
                    <a:schemeClr val="accent2"/>
                  </a:solidFill>
                  <a:highlight>
                    <a:srgbClr val="FFFFFF"/>
                  </a:highlight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1" lang="ru-RU" sz="1200">
                    <a:solidFill>
                      <a:schemeClr val="accent2"/>
                    </a:solidFill>
                    <a:highlight>
                      <a:srgbClr val="FFFFFF"/>
                    </a:highlight>
                  </a:rPr>
                  <a:t>реклама в беседах курса и вуза и листовки в самом университете, а также реклама в интернете, в лингвистических группах в вк, телеграмме</a:t>
                </a:r>
                <a:endParaRPr b="0" i="0" sz="18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1" lang="ru-RU" sz="1500">
                    <a:solidFill>
                      <a:schemeClr val="accent2"/>
                    </a:solidFill>
                    <a:highlight>
                      <a:srgbClr val="FFFFFF"/>
                    </a:highlight>
                  </a:rPr>
                  <a:t>студенты-лингвисты</a:t>
                </a:r>
                <a:endParaRPr b="0" i="0" sz="21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8" name="Google Shape;188;p8"/>
            <p:cNvSpPr txBox="1"/>
            <p:nvPr/>
          </p:nvSpPr>
          <p:spPr>
            <a:xfrm>
              <a:off x="2050015" y="2073276"/>
              <a:ext cx="2894700" cy="178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8"/>
            <p:cNvSpPr txBox="1"/>
            <p:nvPr/>
          </p:nvSpPr>
          <p:spPr>
            <a:xfrm>
              <a:off x="4945614" y="2041304"/>
              <a:ext cx="3807900" cy="95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8"/>
            <p:cNvSpPr txBox="1"/>
            <p:nvPr/>
          </p:nvSpPr>
          <p:spPr>
            <a:xfrm>
              <a:off x="4986996" y="5179248"/>
              <a:ext cx="3729300" cy="178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8"/>
            <p:cNvSpPr txBox="1"/>
            <p:nvPr/>
          </p:nvSpPr>
          <p:spPr>
            <a:xfrm>
              <a:off x="8794675" y="1835809"/>
              <a:ext cx="2892600" cy="13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8"/>
            <p:cNvSpPr txBox="1"/>
            <p:nvPr/>
          </p:nvSpPr>
          <p:spPr>
            <a:xfrm>
              <a:off x="11596909" y="1925218"/>
              <a:ext cx="3013500" cy="13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8"/>
            <p:cNvSpPr txBox="1"/>
            <p:nvPr/>
          </p:nvSpPr>
          <p:spPr>
            <a:xfrm>
              <a:off x="11707602" y="5278048"/>
              <a:ext cx="3089700" cy="13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</a:t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распространения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8"/>
            <p:cNvSpPr txBox="1"/>
            <p:nvPr/>
          </p:nvSpPr>
          <p:spPr>
            <a:xfrm>
              <a:off x="14852650" y="1997075"/>
              <a:ext cx="2590800" cy="219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8"/>
            <p:cNvSpPr txBox="1"/>
            <p:nvPr/>
          </p:nvSpPr>
          <p:spPr>
            <a:xfrm>
              <a:off x="2052092" y="8321659"/>
              <a:ext cx="8077200" cy="95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8"/>
            <p:cNvSpPr txBox="1"/>
            <p:nvPr/>
          </p:nvSpPr>
          <p:spPr>
            <a:xfrm>
              <a:off x="10129285" y="8380641"/>
              <a:ext cx="4418700" cy="13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202" name="Google Shape;202;p9"/>
          <p:cNvSpPr txBox="1"/>
          <p:nvPr/>
        </p:nvSpPr>
        <p:spPr>
          <a:xfrm>
            <a:off x="7261600" y="668450"/>
            <a:ext cx="4588500" cy="34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700">
                <a:solidFill>
                  <a:schemeClr val="dk1"/>
                </a:solidFill>
              </a:rPr>
              <a:t>40 997</a:t>
            </a:r>
            <a:endParaRPr b="1" sz="3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600"/>
              <a:t>3 месяца</a:t>
            </a:r>
            <a:endParaRPr b="1" sz="2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600">
                <a:solidFill>
                  <a:schemeClr val="dk1"/>
                </a:solidFill>
              </a:rPr>
              <a:t>108 902</a:t>
            </a:r>
            <a:endParaRPr b="1" sz="3000"/>
          </a:p>
        </p:txBody>
      </p:sp>
      <p:sp>
        <p:nvSpPr>
          <p:cNvPr id="203" name="Google Shape;203;p9"/>
          <p:cNvSpPr/>
          <p:nvPr/>
        </p:nvSpPr>
        <p:spPr>
          <a:xfrm>
            <a:off x="591650" y="1338500"/>
            <a:ext cx="4557600" cy="888900"/>
          </a:xfrm>
          <a:prstGeom prst="bevel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900">
                <a:solidFill>
                  <a:schemeClr val="accent5"/>
                </a:solidFill>
              </a:rPr>
              <a:t>Какая </a:t>
            </a:r>
            <a:r>
              <a:rPr b="1" lang="ru-RU" sz="1900">
                <a:solidFill>
                  <a:schemeClr val="accent5"/>
                </a:solidFill>
              </a:rPr>
              <a:t>себестоимость разработки</a:t>
            </a:r>
            <a:r>
              <a:rPr lang="ru-RU" sz="1900">
                <a:solidFill>
                  <a:schemeClr val="accent5"/>
                </a:solidFill>
              </a:rPr>
              <a:t> нашего продукта?</a:t>
            </a:r>
            <a:endParaRPr sz="1900">
              <a:solidFill>
                <a:schemeClr val="accent5"/>
              </a:solidFill>
            </a:endParaRPr>
          </a:p>
        </p:txBody>
      </p:sp>
      <p:sp>
        <p:nvSpPr>
          <p:cNvPr id="204" name="Google Shape;204;p9"/>
          <p:cNvSpPr/>
          <p:nvPr/>
        </p:nvSpPr>
        <p:spPr>
          <a:xfrm>
            <a:off x="591650" y="2640675"/>
            <a:ext cx="4557600" cy="888900"/>
          </a:xfrm>
          <a:prstGeom prst="bevel">
            <a:avLst>
              <a:gd fmla="val 12500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900">
                <a:solidFill>
                  <a:schemeClr val="accent1"/>
                </a:solidFill>
              </a:rPr>
              <a:t>Когда </a:t>
            </a:r>
            <a:r>
              <a:rPr b="1" lang="ru-RU" sz="1900">
                <a:solidFill>
                  <a:schemeClr val="accent1"/>
                </a:solidFill>
              </a:rPr>
              <a:t>точка окупаемости </a:t>
            </a:r>
            <a:r>
              <a:rPr lang="ru-RU" sz="1900">
                <a:solidFill>
                  <a:schemeClr val="accent1"/>
                </a:solidFill>
              </a:rPr>
              <a:t>нашего продукта?</a:t>
            </a:r>
            <a:endParaRPr sz="1900">
              <a:solidFill>
                <a:schemeClr val="accent1"/>
              </a:solidFill>
            </a:endParaRPr>
          </a:p>
        </p:txBody>
      </p:sp>
      <p:sp>
        <p:nvSpPr>
          <p:cNvPr id="205" name="Google Shape;205;p9"/>
          <p:cNvSpPr/>
          <p:nvPr/>
        </p:nvSpPr>
        <p:spPr>
          <a:xfrm>
            <a:off x="591650" y="4152950"/>
            <a:ext cx="4557600" cy="888900"/>
          </a:xfrm>
          <a:prstGeom prst="bevel">
            <a:avLst>
              <a:gd fmla="val 12500" name="adj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000">
                <a:solidFill>
                  <a:schemeClr val="accent1"/>
                </a:solidFill>
              </a:rPr>
              <a:t>Какова </a:t>
            </a:r>
            <a:r>
              <a:rPr b="1" lang="ru-RU" sz="2000">
                <a:solidFill>
                  <a:schemeClr val="accent1"/>
                </a:solidFill>
              </a:rPr>
              <a:t>потенциальная прибыль </a:t>
            </a:r>
            <a:r>
              <a:rPr lang="ru-RU" sz="2000">
                <a:solidFill>
                  <a:schemeClr val="accent1"/>
                </a:solidFill>
              </a:rPr>
              <a:t>за 12 мес.?</a:t>
            </a:r>
            <a:endParaRPr sz="2000">
              <a:solidFill>
                <a:schemeClr val="accent1"/>
              </a:solidFill>
            </a:endParaRPr>
          </a:p>
        </p:txBody>
      </p:sp>
      <p:sp>
        <p:nvSpPr>
          <p:cNvPr id="206" name="Google Shape;206;p9"/>
          <p:cNvSpPr/>
          <p:nvPr/>
        </p:nvSpPr>
        <p:spPr>
          <a:xfrm>
            <a:off x="5149250" y="4021275"/>
            <a:ext cx="2718900" cy="831600"/>
          </a:xfrm>
          <a:prstGeom prst="bentUpArrow">
            <a:avLst>
              <a:gd fmla="val 25000" name="adj1"/>
              <a:gd fmla="val 25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9"/>
          <p:cNvSpPr/>
          <p:nvPr/>
        </p:nvSpPr>
        <p:spPr>
          <a:xfrm>
            <a:off x="5149250" y="2701725"/>
            <a:ext cx="2718900" cy="831600"/>
          </a:xfrm>
          <a:prstGeom prst="bentUpArrow">
            <a:avLst>
              <a:gd fmla="val 25000" name="adj1"/>
              <a:gd fmla="val 25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9"/>
          <p:cNvSpPr/>
          <p:nvPr/>
        </p:nvSpPr>
        <p:spPr>
          <a:xfrm>
            <a:off x="5149250" y="1382175"/>
            <a:ext cx="2718900" cy="831600"/>
          </a:xfrm>
          <a:prstGeom prst="bentUpArrow">
            <a:avLst>
              <a:gd fmla="val 25000" name="adj1"/>
              <a:gd fmla="val 25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"/>
          <p:cNvSpPr txBox="1"/>
          <p:nvPr/>
        </p:nvSpPr>
        <p:spPr>
          <a:xfrm>
            <a:off x="360051" y="332650"/>
            <a:ext cx="94467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 - Студент</a:t>
            </a:r>
            <a:r>
              <a:rPr b="1" lang="ru-RU" sz="3200">
                <a:solidFill>
                  <a:schemeClr val="accent1"/>
                </a:solidFill>
              </a:rPr>
              <a:t>ы-лингвисты ПГУ</a:t>
            </a:r>
            <a:endParaRPr/>
          </a:p>
        </p:txBody>
      </p:sp>
      <p:sp>
        <p:nvSpPr>
          <p:cNvPr id="214" name="Google Shape;214;p10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0"/>
          <p:cNvSpPr/>
          <p:nvPr/>
        </p:nvSpPr>
        <p:spPr>
          <a:xfrm>
            <a:off x="0" y="1146775"/>
            <a:ext cx="2622900" cy="2622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0"/>
          <p:cNvSpPr/>
          <p:nvPr/>
        </p:nvSpPr>
        <p:spPr>
          <a:xfrm>
            <a:off x="4352675" y="3712600"/>
            <a:ext cx="2622900" cy="2622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0"/>
          <p:cNvSpPr/>
          <p:nvPr/>
        </p:nvSpPr>
        <p:spPr>
          <a:xfrm>
            <a:off x="7363325" y="3712600"/>
            <a:ext cx="2622900" cy="2622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8" name="Google Shape;218;p10"/>
          <p:cNvPicPr preferRelativeResize="0"/>
          <p:nvPr/>
        </p:nvPicPr>
        <p:blipFill rotWithShape="1">
          <a:blip r:embed="rId3">
            <a:alphaModFix/>
          </a:blip>
          <a:srcRect b="21616" l="3087" r="3077" t="8109"/>
          <a:stretch/>
        </p:blipFill>
        <p:spPr>
          <a:xfrm>
            <a:off x="-5500" y="1146775"/>
            <a:ext cx="2660400" cy="2660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9" name="Google Shape;219;p10"/>
          <p:cNvPicPr preferRelativeResize="0"/>
          <p:nvPr/>
        </p:nvPicPr>
        <p:blipFill rotWithShape="1">
          <a:blip r:embed="rId4">
            <a:alphaModFix/>
          </a:blip>
          <a:srcRect b="36879" l="33656" r="0" t="10681"/>
          <a:stretch/>
        </p:blipFill>
        <p:spPr>
          <a:xfrm>
            <a:off x="5868425" y="1100887"/>
            <a:ext cx="2613600" cy="2752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0" name="Google Shape;220;p10"/>
          <p:cNvPicPr preferRelativeResize="0"/>
          <p:nvPr/>
        </p:nvPicPr>
        <p:blipFill rotWithShape="1">
          <a:blip r:embed="rId5">
            <a:alphaModFix/>
          </a:blip>
          <a:srcRect b="22372" l="0" r="0" t="0"/>
          <a:stretch/>
        </p:blipFill>
        <p:spPr>
          <a:xfrm>
            <a:off x="2895263" y="1200850"/>
            <a:ext cx="2622900" cy="2717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1" name="Google Shape;221;p10"/>
          <p:cNvPicPr preferRelativeResize="0"/>
          <p:nvPr/>
        </p:nvPicPr>
        <p:blipFill rotWithShape="1">
          <a:blip r:embed="rId6">
            <a:alphaModFix/>
          </a:blip>
          <a:srcRect b="37784" l="0" r="0" t="4852"/>
          <a:stretch/>
        </p:blipFill>
        <p:spPr>
          <a:xfrm>
            <a:off x="8832300" y="1117225"/>
            <a:ext cx="2628000" cy="2682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2" name="Google Shape;222;p10"/>
          <p:cNvPicPr preferRelativeResize="0"/>
          <p:nvPr/>
        </p:nvPicPr>
        <p:blipFill rotWithShape="1">
          <a:blip r:embed="rId7">
            <a:alphaModFix/>
          </a:blip>
          <a:srcRect b="42817" l="406" r="396" t="0"/>
          <a:stretch/>
        </p:blipFill>
        <p:spPr>
          <a:xfrm>
            <a:off x="7331975" y="3657550"/>
            <a:ext cx="2685600" cy="2733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3" name="Google Shape;223;p10"/>
          <p:cNvPicPr preferRelativeResize="0"/>
          <p:nvPr/>
        </p:nvPicPr>
        <p:blipFill rotWithShape="1">
          <a:blip r:embed="rId8">
            <a:alphaModFix/>
          </a:blip>
          <a:srcRect b="43165" l="0" r="0" t="0"/>
          <a:stretch/>
        </p:blipFill>
        <p:spPr>
          <a:xfrm>
            <a:off x="1205675" y="3658750"/>
            <a:ext cx="2790000" cy="2822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4" name="Google Shape;224;p10"/>
          <p:cNvPicPr preferRelativeResize="0"/>
          <p:nvPr/>
        </p:nvPicPr>
        <p:blipFill rotWithShape="1">
          <a:blip r:embed="rId9">
            <a:alphaModFix/>
          </a:blip>
          <a:srcRect b="21682" l="0" r="0" t="3185"/>
          <a:stretch/>
        </p:blipFill>
        <p:spPr>
          <a:xfrm>
            <a:off x="4308425" y="3712599"/>
            <a:ext cx="2710800" cy="27144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" name="Google Shape;23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1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8(960)-404-05-96 - Хубулова Илона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11"/>
          <p:cNvPicPr preferRelativeResize="0"/>
          <p:nvPr/>
        </p:nvPicPr>
        <p:blipFill rotWithShape="1">
          <a:blip r:embed="rId48">
            <a:alphaModFix/>
          </a:blip>
          <a:srcRect b="28763" l="0" r="0" t="21168"/>
          <a:stretch/>
        </p:blipFill>
        <p:spPr>
          <a:xfrm>
            <a:off x="8363842" y="218225"/>
            <a:ext cx="3134682" cy="339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sp>
        <p:nvSpPr>
          <p:cNvPr id="283" name="Google Shape;283;p7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4" name="Google Shape;284;p7" title="бот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9475" y="832100"/>
            <a:ext cx="10139550" cy="57034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