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16848-326B-413E-818A-8661451BE74D}" v="90" dt="2026-02-24T14:23:29.879"/>
    <p1510:client id="{B1BA3EF7-F97E-4F29-9586-62711BE98F7B}" v="447" dt="2026-02-24T20:03:07.318"/>
    <p1510:client id="{E3D56D5A-40AD-4638-BD4A-BC2F811518E5}" v="499" dt="2026-02-23T22:18:29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Создание Приложения для управления качеством продукции на скважинах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5472" y="4809633"/>
            <a:ext cx="9144000" cy="1465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Автор проекта: Панфилов Дмитрий</a:t>
            </a:r>
          </a:p>
          <a:p>
            <a:r>
              <a:rPr lang="ru-RU" dirty="0"/>
              <a:t>Группа: НГД-б-о-25-5</a:t>
            </a:r>
          </a:p>
          <a:p>
            <a:r>
              <a:rPr lang="ru-RU" dirty="0"/>
              <a:t>1 курс, Факультет нефтегазовой инженерии</a:t>
            </a:r>
          </a:p>
          <a:p>
            <a:endParaRPr lang="ru-RU" dirty="0"/>
          </a:p>
        </p:txBody>
      </p:sp>
      <p:pic>
        <p:nvPicPr>
          <p:cNvPr id="6" name="Рисунок 5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07ACC55-D34F-6E0B-22B0-DD4D272D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7" y="661324"/>
            <a:ext cx="1541001" cy="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F1714-BCF7-7553-D998-57E788B0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05011"/>
            <a:ext cx="4589328" cy="1889135"/>
          </a:xfrm>
        </p:spPr>
        <p:txBody>
          <a:bodyPr anchor="b">
            <a:normAutofit/>
          </a:bodyPr>
          <a:lstStyle/>
          <a:p>
            <a:r>
              <a:rPr lang="ru-RU" sz="4100"/>
              <a:t>Панфилов Дмитрий Иванович</a:t>
            </a:r>
          </a:p>
        </p:txBody>
      </p:sp>
      <p:pic>
        <p:nvPicPr>
          <p:cNvPr id="5" name="Рисунок 4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F1C34CC-66EB-F183-1354-B17602DC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2053501"/>
            <a:ext cx="5468347" cy="274223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DEEBB4F-923F-82AC-555C-B063276A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2965592"/>
            <a:ext cx="4589328" cy="29873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800">
                <a:ea typeface="+mn-lt"/>
                <a:cs typeface="+mn-lt"/>
              </a:rPr>
              <a:t>СПАСИБО ЗА ВНИМАНИЕ!</a:t>
            </a:r>
            <a:endParaRPr lang="ru-RU" sz="1800"/>
          </a:p>
          <a:p>
            <a:r>
              <a:rPr lang="ru-RU" sz="1800">
                <a:ea typeface="+mn-lt"/>
                <a:cs typeface="+mn-lt"/>
              </a:rPr>
              <a:t>Электронная почта:dimarad1511@gmail.com</a:t>
            </a:r>
            <a:endParaRPr lang="ru-RU" sz="1800"/>
          </a:p>
          <a:p>
            <a:r>
              <a:rPr lang="ru-RU" sz="1800">
                <a:ea typeface="+mn-lt"/>
                <a:cs typeface="+mn-lt"/>
              </a:rPr>
              <a:t>Телефон: +7 918 784 21 17</a:t>
            </a: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77784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16322-DB0A-C47F-8C74-A406F003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43" y="643159"/>
            <a:ext cx="10315575" cy="118268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Актуальность проекта и какую проблему он решает?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B6F54-C2E4-83AC-1D1A-EF3E6098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50"/>
            <a:ext cx="10515600" cy="49514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400" b="1" dirty="0">
                <a:latin typeface="Times New Roman"/>
                <a:cs typeface="Times New Roman"/>
              </a:rPr>
              <a:t>Актуальность:</a:t>
            </a:r>
            <a:r>
              <a:rPr lang="ru-RU" b="1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endParaRPr lang="ru-RU" sz="1600" dirty="0">
              <a:latin typeface="Times New Roman"/>
              <a:cs typeface="Times New Roman"/>
            </a:endParaRPr>
          </a:p>
          <a:p>
            <a:r>
              <a:rPr lang="ru-RU" sz="14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1. Одной из главных задач нефтегазовой отрасли является </a:t>
            </a:r>
            <a:r>
              <a:rPr lang="ru-RU" sz="1400" b="1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эффективное управление качеством продукции</a:t>
            </a:r>
            <a:r>
              <a:rPr lang="ru-RU" sz="14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на каждом этапе добычи, транспортировки и переработки. Однако традиционные подходы к контролю качества оказываются недостаточными и трудоемкими, поскольку предполагают ручной сбор данных, длительные периоды анализа и низкую оперативность принятия решений.</a:t>
            </a:r>
            <a:endParaRPr lang="ru-RU" sz="1400">
              <a:highlight>
                <a:srgbClr val="EFF0F2"/>
              </a:highlight>
              <a:latin typeface="Times New Roman"/>
              <a:ea typeface="+mn-lt"/>
              <a:cs typeface="Times New Roman"/>
            </a:endParaRPr>
          </a:p>
          <a:p>
            <a:r>
              <a:rPr lang="ru-RU" sz="14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Использование мобильного приложения для управления качеством продукции на скважинах позволяет кардинально изменить ситуацию. Новый подход обеспечивает оперативный мониторинг и немедленную реакцию на любые отклонения, позволяя экономить значительные ресурсы и избегать убытков, вызванных низким качеством продукции. Таким образом, проект отвечает актуальным требованиям и тенденциям, диктуемым развитием отраслей экономики, нуждающихся в инновационных технологиях.</a:t>
            </a:r>
            <a:endParaRPr lang="ru-RU" sz="1400" dirty="0">
              <a:latin typeface="Times New Roman"/>
              <a:cs typeface="Times New Roman"/>
            </a:endParaRPr>
          </a:p>
          <a:p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Проблемы, решаемые проектом:</a:t>
            </a:r>
            <a:endParaRPr lang="ru-RU" sz="1400" b="1">
              <a:solidFill>
                <a:srgbClr val="222222"/>
              </a:solidFill>
              <a:highlight>
                <a:srgbClr val="EFF0F2"/>
              </a:highlight>
              <a:latin typeface="Times New Roman"/>
              <a:ea typeface="+mn-lt"/>
              <a:cs typeface="Times New Roman"/>
            </a:endParaRPr>
          </a:p>
          <a:p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1. Оперативность контроля</a:t>
            </a:r>
            <a:r>
              <a:rPr lang="ru-RU" sz="14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: приложение позволяет получать актуальную информацию о составе извлекаемой нефти и газа мгновенно, исключая задержки и упущенную выгоду.</a:t>
            </a:r>
            <a:endParaRPr lang="ru-RU" sz="1400" dirty="0">
              <a:latin typeface="Times New Roman"/>
              <a:cs typeface="Times New Roman"/>
            </a:endParaRPr>
          </a:p>
          <a:p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2. Минимизация человеческих ошибок</a:t>
            </a:r>
          </a:p>
          <a:p>
            <a:r>
              <a:rPr lang="ru-RU" sz="14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3</a:t>
            </a:r>
            <a:r>
              <a:rPr lang="ru-RU" sz="1400" dirty="0">
                <a:highlight>
                  <a:srgbClr val="EFF0F2"/>
                </a:highlight>
                <a:latin typeface="Times New Roman"/>
                <a:cs typeface="Times New Roman"/>
              </a:rPr>
              <a:t>.</a:t>
            </a:r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Удалённый доступ к данным</a:t>
            </a:r>
            <a:r>
              <a:rPr lang="ru-RU" sz="14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: руководители получают полный контроль над ситуацией вне зависимости от своего местонахождения.</a:t>
            </a:r>
            <a:endParaRPr lang="ru-RU" dirty="0"/>
          </a:p>
          <a:p>
            <a:r>
              <a:rPr lang="ru-RU" sz="1800" b="1" dirty="0">
                <a:solidFill>
                  <a:schemeClr val="accent1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    Мой проект призван решить эти проблемы, предложив приложение для круглосуточного мониторинга качества продукции на скважинах. Оно автоматически отслеживает данные с датчиков, предупреждает персонал о любых отклонениях и предоставляет точную диагностику в режиме реального времени. </a:t>
            </a:r>
            <a:endParaRPr lang="ru-RU" sz="1800" b="1" dirty="0">
              <a:solidFill>
                <a:schemeClr val="accent1"/>
              </a:solidFill>
              <a:highlight>
                <a:srgbClr val="EFF0F2"/>
              </a:highlight>
              <a:latin typeface="Times New Roman"/>
              <a:cs typeface="Times New Roman"/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FB03BE-017A-5058-CAE7-A8E355ED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7" y="642274"/>
            <a:ext cx="1283826" cy="7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1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1DC47-10C4-BBC8-D591-ABE74006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ru-RU" sz="5400" b="1">
                <a:ea typeface="+mj-lt"/>
                <a:cs typeface="+mj-lt"/>
              </a:rPr>
              <a:t>Описание конечного продукта проекта.</a:t>
            </a:r>
            <a:endParaRPr lang="ru-RU" sz="5400" b="1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3A68F-EE32-CEC5-0103-A7B8DD8C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90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Моим конечным результатом проекта станет высокоэффективный цифровой инструмент, обеспечивающий постоянный контроль качества продукции на скважинах, предотвращающий появление низкокачественного сырья и способствующий росту финансовой стабильности и экологической ответственности компании.</a:t>
            </a:r>
          </a:p>
          <a:p>
            <a:r>
              <a:rPr lang="ru-RU" sz="190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Приложение для управления качеством продукции на скважинах будет реализовано как </a:t>
            </a:r>
            <a:r>
              <a:rPr lang="ru-RU" sz="1900" b="1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кросс-платформенное решение</a:t>
            </a:r>
            <a:r>
              <a:rPr lang="ru-RU" sz="190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, поддерживающее как мобильные устройства (телефоны и планшеты), так и персональные компьютеры (ПК):</a:t>
            </a:r>
            <a:endParaRPr lang="ru-RU" sz="1900">
              <a:highlight>
                <a:srgbClr val="EFF0F2"/>
              </a:highlight>
              <a:latin typeface="Times New Roman"/>
              <a:cs typeface="Times New Roman"/>
            </a:endParaRPr>
          </a:p>
        </p:txBody>
      </p:sp>
      <p:pic>
        <p:nvPicPr>
          <p:cNvPr id="4" name="Рисунок 3" descr="Изображение выглядит как текст, небо, на открытом воздухе, удержа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5048FF4-C020-9858-0902-84B1272C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923" y="329183"/>
            <a:ext cx="3526404" cy="342996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70C10F-D770-850A-E1D9-2B4FEA791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165400"/>
            <a:ext cx="3995928" cy="200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F6767-D2E4-63B3-794D-F17E97E8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891" y="38441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a typeface="+mj-lt"/>
                <a:cs typeface="+mj-lt"/>
              </a:rPr>
              <a:t>Область применения продукта проекта.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0A1E79-98EB-6AB6-B70F-81C9FB78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highlight>
                  <a:srgbClr val="EFF0F2"/>
                </a:highlight>
                <a:ea typeface="+mn-lt"/>
                <a:cs typeface="+mn-lt"/>
              </a:rPr>
              <a:t>1 </a:t>
            </a:r>
            <a:r>
              <a:rPr lang="ru-RU" sz="2000" b="1" dirty="0">
                <a:highlight>
                  <a:srgbClr val="EFF0F2"/>
                </a:highlight>
                <a:ea typeface="+mn-lt"/>
                <a:cs typeface="+mn-lt"/>
              </a:rPr>
              <a:t>Данный продукт предназначен для предприятий нефтегазовой отрасли, активно занимающихся разведкой, разработкой и эксплуатацией нефтяных и газовых месторождений.</a:t>
            </a:r>
            <a:r>
              <a:rPr lang="ru-RU" sz="2000" dirty="0">
                <a:highlight>
                  <a:srgbClr val="EFF0F2"/>
                </a:highlight>
                <a:ea typeface="+mn-lt"/>
                <a:cs typeface="+mn-lt"/>
              </a:rPr>
              <a:t> Его главная задача — обеспечить эффективный контроль качества добываемой продукции непосредственно на месте добычи (скважинах), что способствует увеличению эффективности и прозрачности производственных процессов</a:t>
            </a:r>
          </a:p>
          <a:p>
            <a:r>
              <a:rPr lang="ru-RU" sz="2000" dirty="0">
                <a:highlight>
                  <a:srgbClr val="EFF0F2"/>
                </a:highlight>
                <a:ea typeface="+mn-lt"/>
                <a:cs typeface="+mn-lt"/>
              </a:rPr>
              <a:t>2 </a:t>
            </a:r>
            <a:r>
              <a:rPr lang="ru-RU" sz="2000" b="1" dirty="0">
                <a:highlight>
                  <a:srgbClr val="EFF0F2"/>
                </a:highlight>
                <a:ea typeface="+mn-lt"/>
                <a:cs typeface="+mn-lt"/>
              </a:rPr>
              <a:t>Данный продукт может применяться предприятиями для документального подтверждения качества собственной продукции и соблюдения обязательных норм и стандартов.</a:t>
            </a:r>
          </a:p>
          <a:p>
            <a:r>
              <a:rPr lang="ru-RU" sz="2000" b="1" dirty="0">
                <a:solidFill>
                  <a:srgbClr val="222222"/>
                </a:solidFill>
                <a:highlight>
                  <a:srgbClr val="EFF0F2"/>
                </a:highlight>
                <a:ea typeface="+mn-lt"/>
                <a:cs typeface="+mn-lt"/>
              </a:rPr>
              <a:t>3 Образование и наука</a:t>
            </a:r>
            <a:r>
              <a:rPr lang="ru-RU" sz="2000" dirty="0">
                <a:highlight>
                  <a:srgbClr val="EFF0F2"/>
                </a:highlight>
                <a:ea typeface="+mn-lt"/>
                <a:cs typeface="+mn-lt"/>
              </a:rPr>
              <a:t>: Возможно использование продукта в учебных заведениях и исследовательских институтах для изучения вопросов контроля качества и оценки параметров нефти и газа.</a:t>
            </a:r>
          </a:p>
          <a:p>
            <a:endParaRPr lang="ru-RU" sz="2000" dirty="0">
              <a:highlight>
                <a:srgbClr val="EFF0F2"/>
              </a:highlight>
              <a:ea typeface="+mn-lt"/>
              <a:cs typeface="+mn-lt"/>
            </a:endParaRPr>
          </a:p>
        </p:txBody>
      </p:sp>
      <p:pic>
        <p:nvPicPr>
          <p:cNvPr id="5" name="Рисунок 4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3243912-2F8D-B426-AC62-4016360D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7" y="661324"/>
            <a:ext cx="1226676" cy="6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0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0F53B-021C-2F8D-FA40-953507B3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717" y="39140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ea typeface="+mj-lt"/>
                <a:cs typeface="+mj-lt"/>
              </a:rPr>
              <a:t>Технологичность проекта</a:t>
            </a:r>
            <a:endParaRPr lang="ru-RU" sz="4000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81F31-BB9E-5093-D239-BAEF4D5E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039"/>
            <a:ext cx="10515600" cy="4649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b="1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Установка специализированных датчиков на оборудовании скважин для измерения важных параметров </a:t>
            </a:r>
            <a:r>
              <a:rPr lang="ru-RU" sz="16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(температура, давление, химический состав жидкости и газов, уровни вибрации и износа деталей)</a:t>
            </a:r>
          </a:p>
          <a:p>
            <a:r>
              <a:rPr lang="ru-RU" sz="1600" b="1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Визуализацию данных планируется осуществлять через удобный </a:t>
            </a:r>
            <a:r>
              <a:rPr lang="ru-RU" sz="1600" b="1" err="1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web</a:t>
            </a:r>
            <a:r>
              <a:rPr lang="ru-RU" sz="1600" b="1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-интерфейс и мобильные приложения, позволяющие пользователям оперативно получать информацию и управлять процессом.</a:t>
            </a:r>
          </a:p>
          <a:p>
            <a:r>
              <a:rPr lang="ru-RU" sz="16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Выбор места установки датчика зависит от характера контролируемого показателя. Обычно датчики размещаются вблизи наиболее нагруженных участков (насосы, клапаны, теплообменники и т.п.)</a:t>
            </a:r>
          </a:p>
          <a:p>
            <a:r>
              <a:rPr lang="ru-RU" sz="2000" b="1" dirty="0">
                <a:solidFill>
                  <a:srgbClr val="222222"/>
                </a:solidFill>
                <a:latin typeface="Times New Roman"/>
                <a:cs typeface="Times New Roman"/>
              </a:rPr>
              <a:t>Инновационный подход в том что он продукт обеспечивает:</a:t>
            </a:r>
            <a:endParaRPr lang="ru-RU" sz="2000" dirty="0">
              <a:highlight>
                <a:srgbClr val="EFF0F2"/>
              </a:highlight>
              <a:latin typeface="Times New Roman"/>
              <a:cs typeface="Times New Roman"/>
            </a:endParaRPr>
          </a:p>
          <a:p>
            <a:r>
              <a:rPr lang="ru-RU" sz="16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1.Мобильность и доступность</a:t>
            </a:r>
            <a:r>
              <a:rPr lang="ru-RU" sz="16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: (Использование мобильного приложения, которое позволяет оперативно мониторить состояние скважин и продукцию прямо на рабочем месте. Это избавляет от необходимости физических поездок и ручной фиксации данных.)</a:t>
            </a:r>
            <a:endParaRPr lang="ru-RU" sz="16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cs typeface="Times New Roman"/>
              </a:rPr>
              <a:t>      2.</a:t>
            </a:r>
            <a:r>
              <a:rPr lang="ru-RU" sz="16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Автоматизация и сокращение рутинных процедур помогают экономить рабочее время сотрудников и уменьшают потребность в сложных методах проверки качества.</a:t>
            </a:r>
            <a:r>
              <a:rPr lang="ru-RU" sz="16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Всё это ведет к существенному снижению себестоимости добычи и повышению прибыльности бизнеса.</a:t>
            </a:r>
            <a:endParaRPr lang="ru-RU" sz="1600" dirty="0">
              <a:solidFill>
                <a:srgbClr val="222222"/>
              </a:solidFill>
              <a:highlight>
                <a:srgbClr val="EFF0F2"/>
              </a:highlight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    Все эти факторы открывают уникальные возможности для повышения эффективности производства и укрепления позиций российских нефтегазовых компаний на глобальном рынке.</a:t>
            </a:r>
            <a:endParaRPr lang="ru-RU" sz="1800" b="1">
              <a:solidFill>
                <a:schemeClr val="accent1"/>
              </a:solidFill>
              <a:highlight>
                <a:srgbClr val="EFF0F2"/>
              </a:highlight>
              <a:latin typeface="Times New Roman"/>
              <a:cs typeface="Times New Roman"/>
            </a:endParaRPr>
          </a:p>
          <a:p>
            <a:endParaRPr lang="ru-RU" sz="1400" dirty="0">
              <a:highlight>
                <a:srgbClr val="EFF0F2"/>
              </a:highlight>
            </a:endParaRPr>
          </a:p>
        </p:txBody>
      </p:sp>
      <p:pic>
        <p:nvPicPr>
          <p:cNvPr id="5" name="Рисунок 4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F68E648-0BAD-EC7C-F68D-32B80BFBE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7" y="661324"/>
            <a:ext cx="1541001" cy="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E1FA8-9D51-EFE2-6938-AC699B17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855" y="505263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a typeface="+mj-lt"/>
                <a:cs typeface="+mj-lt"/>
              </a:rPr>
              <a:t>Аналоги и конкуренты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01143-342F-B552-0DF8-A41C1E045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028" y="1431487"/>
            <a:ext cx="10515600" cy="47805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cs typeface="Times New Roman"/>
              </a:rPr>
              <a:t>Существующие аналоги:</a:t>
            </a:r>
            <a:endParaRPr lang="ru-RU" sz="2400">
              <a:latin typeface="Times New Roman"/>
              <a:cs typeface="Times New Roman"/>
            </a:endParaRPr>
          </a:p>
          <a:p>
            <a:r>
              <a:rPr lang="ru-RU" sz="1400" b="1" err="1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WellWatcher</a:t>
            </a:r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(США)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— </a:t>
            </a:r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американская платформа, 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которая специализируется на мониторинге качества воды, используемой в процессе гидроразрыва пласта. </a:t>
            </a:r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Она собирает и анализирует данные о воде, но не предлагает полноценного мониторинга всей продукции.</a:t>
            </a:r>
            <a:endParaRPr lang="ru-RU" sz="1400" b="1">
              <a:solidFill>
                <a:srgbClr val="222222"/>
              </a:solidFill>
              <a:highlight>
                <a:srgbClr val="EFF0F2"/>
              </a:highlight>
              <a:latin typeface="Times New Roman"/>
              <a:cs typeface="Times New Roman"/>
            </a:endParaRPr>
          </a:p>
          <a:p>
            <a:r>
              <a:rPr lang="ru-RU" sz="1400" b="1" dirty="0" err="1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OilExpert</a:t>
            </a:r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(Россия)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—</a:t>
            </a:r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 российская программа для расчета физико-химических свойств углеводородов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. Несмотря на наличие полезного функционала, </a:t>
            </a:r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она не предназначена для управления качеством продукции в режиме реального времени.</a:t>
            </a:r>
            <a:endParaRPr lang="ru-RU" sz="1400" b="1" dirty="0">
              <a:latin typeface="Times New Roman"/>
              <a:cs typeface="Times New Roman"/>
            </a:endParaRPr>
          </a:p>
          <a:p>
            <a:r>
              <a:rPr lang="ru-RU" sz="20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Теперь перейдем к преимуществам будущего продукта:</a:t>
            </a:r>
            <a:endParaRPr lang="ru-RU" sz="2000" b="1">
              <a:solidFill>
                <a:srgbClr val="222222"/>
              </a:solidFill>
              <a:highlight>
                <a:srgbClr val="EFF0F2"/>
              </a:highlight>
              <a:latin typeface="Times New Roman"/>
              <a:cs typeface="Times New Roman"/>
            </a:endParaRPr>
          </a:p>
          <a:p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Универсальность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: Одно приложение, которое объединяет все аспекты управления качеством продукции,</a:t>
            </a:r>
            <a:endParaRPr lang="ru-RU" sz="1400" dirty="0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Реальное время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: Возможность получать актуальные данные в режиме реального времени, что позволяет немедленно реагировать на возникающие проблемы.</a:t>
            </a:r>
            <a:endParaRPr lang="ru-RU" sz="1400">
              <a:latin typeface="Times New Roman"/>
              <a:ea typeface="+mn-lt"/>
              <a:cs typeface="Times New Roman"/>
            </a:endParaRPr>
          </a:p>
          <a:p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Удобство использования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: Простой и интуитивно понятный интерфейс, позволяющий любому специалисту без особых усилий разобраться в работе приложения.</a:t>
            </a:r>
            <a:endParaRPr lang="ru-RU" sz="1400">
              <a:latin typeface="Times New Roman"/>
              <a:ea typeface="+mn-lt"/>
              <a:cs typeface="Times New Roman"/>
            </a:endParaRPr>
          </a:p>
          <a:p>
            <a:r>
              <a:rPr lang="ru-RU" sz="1400" b="1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Мобильность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: Возможность использовать приложение на планшетах и смартфонах, что делает его удобным для специалистов, работающих на площадках вдали от офисов.</a:t>
            </a:r>
            <a:endParaRPr lang="ru-RU" sz="1400">
              <a:latin typeface="Times New Roman"/>
              <a:ea typeface="+mn-lt"/>
              <a:cs typeface="Times New Roman"/>
            </a:endParaRPr>
          </a:p>
          <a:p>
            <a:r>
              <a:rPr lang="ru-RU" sz="1400" b="1" dirty="0" err="1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Настраиваемость</a:t>
            </a:r>
            <a:r>
              <a:rPr lang="ru-RU" sz="1400" dirty="0">
                <a:solidFill>
                  <a:srgbClr val="222222"/>
                </a:solidFill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: Возможность персонализации под конкретные условия каждого месторождения, что повысит интерес потенциальных покупателей.</a:t>
            </a:r>
            <a:endParaRPr lang="ru-RU" sz="1400">
              <a:latin typeface="Times New Roman"/>
              <a:ea typeface="+mn-lt"/>
              <a:cs typeface="Times New Roman"/>
            </a:endParaRPr>
          </a:p>
          <a:p>
            <a:endParaRPr lang="ru-RU" sz="2000" b="1" dirty="0">
              <a:solidFill>
                <a:srgbClr val="222222"/>
              </a:solidFill>
              <a:highlight>
                <a:srgbClr val="EFF0F2"/>
              </a:highlight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C59513E-653D-D720-B913-A478C3AD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7" y="661324"/>
            <a:ext cx="1541001" cy="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8A065-6D3D-9B15-91C5-09778EE6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786" y="505263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a typeface="+mj-lt"/>
                <a:cs typeface="+mj-lt"/>
              </a:rPr>
              <a:t>Рынок и потребитель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6FD095-0B50-2B2E-9AE5-59C51E07F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16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Основной целевой сегмент рынка — </a:t>
            </a:r>
            <a:r>
              <a:rPr lang="ru-RU" sz="1600" b="1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российские и международные нефтегазовые компании, занятые добычей и транспортировкой сырьевых ресурсов</a:t>
            </a:r>
            <a:r>
              <a:rPr lang="ru-RU" sz="16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. Эти компании постоянно сталкиваются с необходимостью поддерживать высокое качество продукции при одновременном контроле стоимости эксплуатации объектов и минимизации влияния на окружающую среду.</a:t>
            </a:r>
          </a:p>
          <a:p>
            <a:r>
              <a:rPr lang="ru-RU" sz="1800" dirty="0">
                <a:highlight>
                  <a:srgbClr val="EFF0F2"/>
                </a:highlight>
                <a:latin typeface="Times New Roman"/>
                <a:cs typeface="Times New Roman"/>
              </a:rPr>
              <a:t>Главная категория потенциальных пользователей приложения — специалисты нефтегазовых предприятий, занятых непосредственно управлением качеством продукции на местах добычи:</a:t>
            </a:r>
            <a:endParaRPr lang="ru-RU" sz="1200">
              <a:highlight>
                <a:srgbClr val="EFF0F2"/>
              </a:highlight>
              <a:latin typeface="Times New Roman"/>
              <a:cs typeface="Times New Roman"/>
            </a:endParaRPr>
          </a:p>
          <a:p>
            <a:r>
              <a:rPr lang="ru-RU" sz="1400" dirty="0">
                <a:highlight>
                  <a:srgbClr val="EFF0F2"/>
                </a:highlight>
                <a:latin typeface="Times New Roman"/>
                <a:cs typeface="Times New Roman"/>
              </a:rPr>
              <a:t>Геологи и инженеры-технологи, контролирующие соблюдение стандартов и протоколов производства;</a:t>
            </a:r>
          </a:p>
          <a:p>
            <a:r>
              <a:rPr lang="ru-RU" sz="1400" dirty="0">
                <a:highlight>
                  <a:srgbClr val="EFF0F2"/>
                </a:highlight>
                <a:latin typeface="Times New Roman"/>
                <a:cs typeface="Times New Roman"/>
              </a:rPr>
              <a:t>Специалисты службы технического надзора и инспекторы качества;</a:t>
            </a:r>
          </a:p>
          <a:p>
            <a:r>
              <a:rPr lang="ru-RU" sz="1400" dirty="0">
                <a:highlight>
                  <a:srgbClr val="EFF0F2"/>
                </a:highlight>
                <a:latin typeface="Times New Roman"/>
                <a:cs typeface="Times New Roman"/>
              </a:rPr>
              <a:t>Руководители подразделений, принимающие управленческие решения на основании данных мониторинга;</a:t>
            </a:r>
          </a:p>
          <a:p>
            <a:r>
              <a:rPr lang="ru-RU" sz="1400" dirty="0">
                <a:highlight>
                  <a:srgbClr val="EFF0F2"/>
                </a:highlight>
                <a:latin typeface="Times New Roman"/>
                <a:cs typeface="Times New Roman"/>
              </a:rPr>
              <a:t>Подрядчики и субподрядчики, выполняющие специализированные операции на объектах заказчика</a:t>
            </a:r>
          </a:p>
          <a:p>
            <a:endParaRPr lang="ru-RU" sz="1200" dirty="0">
              <a:highlight>
                <a:srgbClr val="EFF0F2"/>
              </a:highlight>
            </a:endParaRPr>
          </a:p>
        </p:txBody>
      </p:sp>
      <p:pic>
        <p:nvPicPr>
          <p:cNvPr id="5" name="Рисунок 4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6DEF01A-E014-F91D-041E-F2A29F855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7" y="661324"/>
            <a:ext cx="1541001" cy="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6A168-4642-318C-C9DF-1F554FF0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</a:rPr>
              <a:t>Затраты проекта и ресурсы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56093C-BFE2-3B93-7E35-99170B01D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>
                <a:highlight>
                  <a:srgbClr val="EFF0F2"/>
                </a:highlight>
                <a:latin typeface="Times New Roman"/>
                <a:ea typeface="+mn-lt"/>
                <a:cs typeface="Times New Roman"/>
              </a:rPr>
              <a:t>Чтобы успешно реализовать данный проект, необходимо учесть ряд существенных статей расходов, включающих человеческие ресурсы, материально-техническую поддержку и прочие необходимые мероприятия.</a:t>
            </a:r>
            <a:endParaRPr lang="ru-RU" sz="2000" dirty="0">
              <a:highlight>
                <a:srgbClr val="EFF0F2"/>
              </a:highlight>
              <a:latin typeface="Times New Roman"/>
              <a:cs typeface="Times New Roman"/>
            </a:endParaRPr>
          </a:p>
        </p:txBody>
      </p:sp>
      <p:pic>
        <p:nvPicPr>
          <p:cNvPr id="5" name="Рисунок 4" descr="Изображение выглядит как текст, снимок экрана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2D3A694-8C91-110D-EA0A-81B02D08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1501398"/>
            <a:ext cx="6440424" cy="379985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AD5EE9C-0683-A1E7-0A9B-4A43F5B6C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8" y="-4220"/>
            <a:ext cx="1541001" cy="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CF087-C3EA-B81F-6F90-38CE80F2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Команда проекта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EB3E4-CB7E-1BC4-DAFA-62D17051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latin typeface="Aptos Display"/>
              </a:rPr>
              <a:t>Команда включает специалистов для разработки, тестирования и аналитики, обеспечивая комплексный подход к управлению качеством.</a:t>
            </a:r>
            <a:br>
              <a:rPr lang="ru-RU" sz="2000" dirty="0">
                <a:latin typeface="Aptos Display"/>
              </a:rPr>
            </a:br>
            <a:r>
              <a:rPr lang="ru-RU" sz="2000" dirty="0">
                <a:latin typeface="Aptos Display"/>
              </a:rPr>
              <a:t>Оптимальное распределение ролей будет способствовать эффективной реализации проекта и высокому уровню контроля качества.</a:t>
            </a:r>
            <a:endParaRPr lang="ru-RU" sz="2000" dirty="0"/>
          </a:p>
        </p:txBody>
      </p:sp>
      <p:pic>
        <p:nvPicPr>
          <p:cNvPr id="5" name="Объект 3" descr="Изображение выглядит как текст, линия, снимок экрана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6DED6C2-0B8C-F9C8-E811-A9E12A83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18291"/>
            <a:ext cx="6903720" cy="4021417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Графика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6A0A9D0-A693-EB25-DC65-2BDDADBC6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8" y="-4220"/>
            <a:ext cx="1541001" cy="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566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Создание Приложения для управления качеством продукции на скважинах</vt:lpstr>
      <vt:lpstr>Актуальность проекта и какую проблему он решает?</vt:lpstr>
      <vt:lpstr>Описание конечного продукта проекта.</vt:lpstr>
      <vt:lpstr>Область применения продукта проекта.</vt:lpstr>
      <vt:lpstr>Технологичность проекта</vt:lpstr>
      <vt:lpstr>Аналоги и конкуренты</vt:lpstr>
      <vt:lpstr>Рынок и потребитель</vt:lpstr>
      <vt:lpstr>Затраты проекта и ресурсы</vt:lpstr>
      <vt:lpstr>Команда проекта</vt:lpstr>
      <vt:lpstr>Панфилов Дмитрий Иванович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356</cp:revision>
  <dcterms:created xsi:type="dcterms:W3CDTF">2026-02-23T20:11:14Z</dcterms:created>
  <dcterms:modified xsi:type="dcterms:W3CDTF">2026-02-24T20:06:13Z</dcterms:modified>
</cp:coreProperties>
</file>