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8" r:id="rId3"/>
    <p:sldId id="279" r:id="rId4"/>
    <p:sldId id="290" r:id="rId5"/>
    <p:sldId id="280" r:id="rId6"/>
    <p:sldId id="281" r:id="rId7"/>
    <p:sldId id="282" r:id="rId8"/>
    <p:sldId id="283" r:id="rId9"/>
    <p:sldId id="284" r:id="rId10"/>
    <p:sldId id="291" r:id="rId11"/>
    <p:sldId id="286" r:id="rId12"/>
    <p:sldId id="287" r:id="rId13"/>
    <p:sldId id="288" r:id="rId14"/>
    <p:sldId id="292" r:id="rId15"/>
    <p:sldId id="293" r:id="rId16"/>
    <p:sldId id="294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57E"/>
    <a:srgbClr val="ADDAE3"/>
    <a:srgbClr val="276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 snapToGrid="0">
      <p:cViewPr varScale="1">
        <p:scale>
          <a:sx n="54" d="100"/>
          <a:sy n="54" d="100"/>
        </p:scale>
        <p:origin x="7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990" indent="-132080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hf hdr="0" ftr="0" dt="0"/>
  <p:txStyles>
    <p:titleStyle>
      <a:lvl1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2.png"/><Relationship Id="rId7" Type="http://schemas.openxmlformats.org/officeDocument/2006/relationships/image" Target="../media/image17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2.png"/><Relationship Id="rId7" Type="http://schemas.openxmlformats.org/officeDocument/2006/relationships/image" Target="../media/image18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7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8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8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2.png"/><Relationship Id="rId7" Type="http://schemas.openxmlformats.org/officeDocument/2006/relationships/image" Target="../media/image17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6.png"/><Relationship Id="rId11" Type="http://schemas.openxmlformats.org/officeDocument/2006/relationships/image" Target="../media/image21.jpeg"/><Relationship Id="rId10" Type="http://schemas.openxmlformats.org/officeDocument/2006/relationships/image" Target="../media/image20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24384000" cy="13716001"/>
          </a:xfrm>
          <a:prstGeom prst="rect">
            <a:avLst/>
          </a:prstGeom>
          <a:solidFill>
            <a:srgbClr val="40657E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6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1321535" y="1317182"/>
            <a:ext cx="17276445" cy="9909810"/>
          </a:xfrm>
          <a:prstGeom prst="rect">
            <a:avLst/>
          </a:prstGeom>
        </p:spPr>
        <p:txBody>
          <a:bodyPr lIns="45699" tIns="45699" rIns="45699" bIns="45699">
            <a:noAutofit/>
          </a:bodyPr>
          <a:lstStyle/>
          <a:p>
            <a:pPr algn="ctr" defTabSz="914400">
              <a:lnSpc>
                <a:spcPct val="90000"/>
              </a:lnSpc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en-US" altLang="ru-RU" sz="34500" dirty="0">
                <a:solidFill>
                  <a:srgbClr val="ADDAE3"/>
                </a:solidFill>
              </a:rPr>
              <a:t>EASY EATS</a:t>
            </a:r>
            <a:endParaRPr lang="ru-RU" altLang="en-US" sz="34500" dirty="0">
              <a:solidFill>
                <a:srgbClr val="ADDAE3"/>
              </a:solidFill>
            </a:endParaRPr>
          </a:p>
        </p:txBody>
      </p:sp>
      <p:pic>
        <p:nvPicPr>
          <p:cNvPr id="767" name="Рисунок 7" descr="Рисунок 7"/>
          <p:cNvPicPr>
            <a:picLocks noChangeAspect="1"/>
          </p:cNvPicPr>
          <p:nvPr/>
        </p:nvPicPr>
        <p:blipFill>
          <a:blip r:embed="rId1"/>
          <a:srcRect l="5218" b="20482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68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1046" y="11487394"/>
            <a:ext cx="4292955" cy="22286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9876" y1="18118" x2="19876" y2="18118"/>
                        <a14:foregroundMark x1="18967" y1="14436" x2="18967" y2="14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8495" y="2504129"/>
            <a:ext cx="11845434" cy="837608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7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7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7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8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7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7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7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7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78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7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7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78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8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90" name="Рисунок 4" descr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Целевая аудитория и проблема"/>
          <p:cNvSpPr txBox="1">
            <a:spLocks noGrp="1"/>
          </p:cNvSpPr>
          <p:nvPr/>
        </p:nvSpPr>
        <p:spPr>
          <a:xfrm>
            <a:off x="4380297" y="706889"/>
            <a:ext cx="14052560" cy="3811540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fontScale="975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endParaRPr lang="ru-RU" altLang="en-US" sz="4900" dirty="0" smtClean="0"/>
          </a:p>
          <a:p>
            <a:endParaRPr lang="ru-RU" altLang="en-US" sz="4900" dirty="0"/>
          </a:p>
          <a:p>
            <a:r>
              <a:rPr lang="en-US" altLang="en-US" sz="4500" dirty="0" err="1" smtClean="0"/>
              <a:t>Люди</a:t>
            </a:r>
            <a:r>
              <a:rPr lang="en-US" altLang="ru-RU" sz="4500" dirty="0" smtClean="0"/>
              <a:t> </a:t>
            </a:r>
            <a:r>
              <a:rPr lang="en-US" altLang="en-US" sz="4500" dirty="0"/>
              <a:t>с</a:t>
            </a:r>
            <a:r>
              <a:rPr lang="en-US" altLang="ru-RU" sz="4500" dirty="0"/>
              <a:t> </a:t>
            </a:r>
            <a:r>
              <a:rPr lang="en-US" altLang="en-US" sz="4500" dirty="0" err="1"/>
              <a:t>интенсивным</a:t>
            </a:r>
            <a:r>
              <a:rPr lang="en-US" altLang="ru-RU" sz="4500" dirty="0"/>
              <a:t> </a:t>
            </a:r>
            <a:r>
              <a:rPr lang="en-US" altLang="en-US" sz="4500" dirty="0" err="1"/>
              <a:t>графиком</a:t>
            </a:r>
            <a:r>
              <a:rPr lang="en-US" altLang="ru-RU" sz="4500" dirty="0"/>
              <a:t> </a:t>
            </a:r>
            <a:r>
              <a:rPr lang="en-US" altLang="en-US" sz="4500" dirty="0" err="1"/>
              <a:t>дня</a:t>
            </a:r>
            <a:r>
              <a:rPr lang="en-US" altLang="ru-RU" sz="4500" dirty="0"/>
              <a:t>: </a:t>
            </a:r>
            <a:r>
              <a:rPr lang="en-US" altLang="en-US" sz="4500" dirty="0" err="1"/>
              <a:t>студенты</a:t>
            </a:r>
            <a:r>
              <a:rPr lang="en-US" altLang="ru-RU" sz="4500" dirty="0"/>
              <a:t>, </a:t>
            </a:r>
            <a:r>
              <a:rPr lang="en-US" altLang="en-US" sz="4500" dirty="0" err="1"/>
              <a:t>офисные</a:t>
            </a:r>
            <a:r>
              <a:rPr lang="en-US" altLang="ru-RU" sz="4500" dirty="0"/>
              <a:t> </a:t>
            </a:r>
            <a:r>
              <a:rPr lang="en-US" altLang="en-US" sz="4500" dirty="0" err="1"/>
              <a:t>сотрудники</a:t>
            </a:r>
            <a:r>
              <a:rPr lang="en-US" altLang="ru-RU" sz="4500" dirty="0"/>
              <a:t>, </a:t>
            </a:r>
            <a:r>
              <a:rPr lang="en-US" altLang="en-US" sz="4500" dirty="0" err="1"/>
              <a:t>курьеры</a:t>
            </a:r>
            <a:r>
              <a:rPr lang="en-US" altLang="ru-RU" sz="4500" dirty="0" smtClean="0"/>
              <a:t>.</a:t>
            </a:r>
            <a:endParaRPr sz="45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38866" y="384682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en-US" sz="5400" dirty="0" smtClean="0">
                <a:solidFill>
                  <a:schemeClr val="accent1">
                    <a:lumMod val="50000"/>
                  </a:schemeClr>
                </a:solidFill>
              </a:rPr>
              <a:t>ЦЕЛЕВАЯ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5400" dirty="0" smtClean="0">
                <a:solidFill>
                  <a:schemeClr val="accent1">
                    <a:lumMod val="50000"/>
                  </a:schemeClr>
                </a:solidFill>
              </a:rPr>
              <a:t>АУДИТОРИЯ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54" y="5404325"/>
            <a:ext cx="5081004" cy="33835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95609" y="2586875"/>
            <a:ext cx="5865114" cy="38881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995609" y="8506126"/>
            <a:ext cx="5881002" cy="3907423"/>
          </a:xfrm>
          <a:prstGeom prst="rect">
            <a:avLst/>
          </a:prstGeom>
        </p:spPr>
      </p:pic>
      <p:sp>
        <p:nvSpPr>
          <p:cNvPr id="44" name="Овал 43"/>
          <p:cNvSpPr/>
          <p:nvPr/>
        </p:nvSpPr>
        <p:spPr>
          <a:xfrm>
            <a:off x="2339849" y="2661193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48570" y="2347667"/>
            <a:ext cx="1083288" cy="20105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6163703" y="6034003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2424" y="6053530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tx1"/>
                </a:solidFill>
              </a:rPr>
              <a:t>2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2339849" y="9482311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8570" y="9501838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tx1"/>
                </a:solidFill>
              </a:rPr>
              <a:t>3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81918" y="5783477"/>
            <a:ext cx="8971048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Спортсмены</a:t>
            </a:r>
            <a:r>
              <a:rPr lang="en-US" altLang="ru-RU" sz="4400" dirty="0"/>
              <a:t>: </a:t>
            </a:r>
            <a:r>
              <a:rPr lang="en-US" altLang="en-US" sz="4400" dirty="0" err="1"/>
              <a:t>поможет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сохранить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баланс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между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интенсивным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графиком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потребностями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качественном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питании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380297" y="9578448"/>
            <a:ext cx="12694321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Люди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ограничениями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потреблении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твёрдой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пищи</a:t>
            </a:r>
            <a:r>
              <a:rPr lang="en-US" altLang="ru-RU" sz="4400" dirty="0"/>
              <a:t> : </a:t>
            </a:r>
            <a:r>
              <a:rPr lang="en-US" altLang="en-US" sz="4400" dirty="0" err="1"/>
              <a:t>после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операций</a:t>
            </a:r>
            <a:r>
              <a:rPr lang="en-US" altLang="ru-RU" sz="4400" dirty="0"/>
              <a:t>,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проблемами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зубов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/>
              <a:t>ЖКТ</a:t>
            </a:r>
            <a:r>
              <a:rPr lang="en-US" altLang="ru-RU" sz="4400" dirty="0"/>
              <a:t>.</a:t>
            </a:r>
            <a:endParaRPr lang="ru-RU" altLang="ru-RU" sz="4400" dirty="0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7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7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7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8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7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7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7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7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78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7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7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78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8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90" name="Рисунок 4" descr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Целевая аудитория и проблема"/>
          <p:cNvSpPr txBox="1">
            <a:spLocks noGrp="1"/>
          </p:cNvSpPr>
          <p:nvPr/>
        </p:nvSpPr>
        <p:spPr>
          <a:xfrm>
            <a:off x="1443261" y="5592540"/>
            <a:ext cx="6797992" cy="3535786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400" dirty="0" err="1" smtClean="0"/>
              <a:t>Отсутствие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рынке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удобных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питательных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вкусных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решений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полноценного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питания</a:t>
            </a:r>
            <a:r>
              <a:rPr lang="en-US" altLang="ru-RU" sz="4400" dirty="0"/>
              <a:t> "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ходу</a:t>
            </a:r>
            <a:r>
              <a:rPr lang="en-US" altLang="ru-RU" sz="4400" dirty="0" smtClean="0"/>
              <a:t>".</a:t>
            </a:r>
            <a:endParaRPr lang="en-US" altLang="ru-RU" sz="4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СУЩЕСТУЮЩИЕ НА РЫНКЕ ПРОБЛЕМЫ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3479876" y="3312741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88597" y="3389418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1348556" y="5427057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057277" y="5446584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2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8410690" y="3822479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411" y="3842006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3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76417" y="7499648"/>
            <a:ext cx="8418669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Недостаток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сбалансированных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доступных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цене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продуктов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активного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пожилого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населения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103807" y="6126977"/>
            <a:ext cx="6830642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4400" dirty="0"/>
              <a:t>Высокая</a:t>
            </a:r>
            <a:r>
              <a:rPr lang="ru-RU" altLang="ru-RU" sz="4400" dirty="0"/>
              <a:t> </a:t>
            </a:r>
            <a:r>
              <a:rPr lang="ru-RU" altLang="en-US" sz="4400" dirty="0"/>
              <a:t>цена</a:t>
            </a:r>
            <a:r>
              <a:rPr lang="ru-RU" altLang="ru-RU" sz="4400" dirty="0"/>
              <a:t> </a:t>
            </a:r>
            <a:r>
              <a:rPr lang="ru-RU" altLang="en-US" sz="4400" dirty="0"/>
              <a:t>альтернативных</a:t>
            </a:r>
            <a:r>
              <a:rPr lang="ru-RU" altLang="ru-RU" sz="4400" dirty="0"/>
              <a:t> </a:t>
            </a:r>
            <a:r>
              <a:rPr lang="ru-RU" altLang="en-US" sz="4400" dirty="0"/>
              <a:t>решений</a:t>
            </a:r>
            <a:r>
              <a:rPr lang="ru-RU" altLang="ru-RU" sz="4400" dirty="0"/>
              <a:t> (</a:t>
            </a:r>
            <a:r>
              <a:rPr lang="ru-RU" altLang="en-US" sz="4400" dirty="0"/>
              <a:t>спортивное</a:t>
            </a:r>
            <a:r>
              <a:rPr lang="ru-RU" altLang="ru-RU" sz="4400" dirty="0"/>
              <a:t> </a:t>
            </a:r>
            <a:r>
              <a:rPr lang="ru-RU" altLang="en-US" sz="4400" dirty="0"/>
              <a:t>питание</a:t>
            </a:r>
            <a:r>
              <a:rPr lang="ru-RU" altLang="ru-RU" sz="4400" dirty="0"/>
              <a:t>, </a:t>
            </a:r>
            <a:r>
              <a:rPr lang="ru-RU" altLang="en-US" sz="4400" dirty="0"/>
              <a:t>готовая</a:t>
            </a:r>
            <a:r>
              <a:rPr lang="ru-RU" altLang="ru-RU" sz="4400" dirty="0"/>
              <a:t> </a:t>
            </a:r>
            <a:r>
              <a:rPr lang="ru-RU" altLang="en-US" sz="4400" dirty="0"/>
              <a:t>еда</a:t>
            </a:r>
            <a:r>
              <a:rPr lang="ru-RU" altLang="ru-RU" sz="4400" dirty="0"/>
              <a:t>).</a:t>
            </a:r>
            <a:endParaRPr lang="ru-RU" sz="4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12325632" y="4387266"/>
            <a:ext cx="11079461" cy="6840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3946" y="6234545"/>
            <a:ext cx="10208870" cy="4901837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2330520" y="3648967"/>
            <a:ext cx="11074574" cy="900000"/>
          </a:xfrm>
          <a:prstGeom prst="roundRect">
            <a:avLst/>
          </a:prstGeom>
          <a:solidFill>
            <a:srgbClr val="40657E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3946" y="5522548"/>
            <a:ext cx="10208870" cy="900000"/>
          </a:xfrm>
          <a:prstGeom prst="roundRect">
            <a:avLst/>
          </a:prstGeom>
          <a:solidFill>
            <a:srgbClr val="40657E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92" name="Описание предлагаемого решения и технологии"/>
          <p:cNvSpPr txBox="1">
            <a:spLocks noGrp="1"/>
          </p:cNvSpPr>
          <p:nvPr>
            <p:ph type="title"/>
          </p:nvPr>
        </p:nvSpPr>
        <p:spPr>
          <a:xfrm>
            <a:off x="1486302" y="3340490"/>
            <a:ext cx="10197465" cy="8500742"/>
          </a:xfrm>
          <a:prstGeom prst="rect">
            <a:avLst/>
          </a:prstGeom>
        </p:spPr>
        <p:txBody>
          <a:bodyPr lIns="45699" tIns="45699" rIns="45699" bIns="45699">
            <a:no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l"/>
            <a:r>
              <a:rPr lang="en-US" altLang="ru-RU" sz="4400" dirty="0" smtClean="0">
                <a:solidFill>
                  <a:schemeClr val="accent1">
                    <a:lumMod val="50000"/>
                  </a:schemeClr>
                </a:solidFill>
              </a:rPr>
              <a:t>Easy 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Eats  —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это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жидкая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еда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формате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стаканов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объёмом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300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мл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.,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готовая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</a:rPr>
              <a:t>употреблению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en-US" sz="4400" dirty="0" err="1">
                <a:solidFill>
                  <a:schemeClr val="bg1"/>
                </a:solidFill>
              </a:rPr>
              <a:t>Основные</a:t>
            </a:r>
            <a:r>
              <a:rPr lang="en-US" altLang="ru-RU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характеристики</a:t>
            </a:r>
            <a:r>
              <a:rPr lang="en-US" altLang="ru-RU" sz="4400" dirty="0" smtClean="0">
                <a:solidFill>
                  <a:schemeClr val="bg1"/>
                </a:solidFill>
              </a:rPr>
              <a:t>:</a:t>
            </a:r>
            <a:br>
              <a:rPr lang="ru-RU" altLang="ru-RU" sz="4400" dirty="0" smtClean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Быстрое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употребление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не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требует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приготовления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Сбалансированный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состав</a:t>
            </a:r>
            <a:r>
              <a:rPr lang="en-US" altLang="ru-RU" sz="4400" dirty="0"/>
              <a:t>: </a:t>
            </a:r>
            <a:r>
              <a:rPr lang="en-US" altLang="en-US" sz="4400" dirty="0" err="1"/>
              <a:t>оптимальное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соотношение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белков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жиров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углеводов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обогащение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витаминами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минералами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sp>
        <p:nvSpPr>
          <p:cNvPr id="793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94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95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11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96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97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98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99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0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0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0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06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0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10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12" name="Рисунок 3" descr="Рисунок 3"/>
          <p:cNvPicPr>
            <a:picLocks noChangeAspect="1"/>
          </p:cNvPicPr>
          <p:nvPr/>
        </p:nvPicPr>
        <p:blipFill>
          <a:blip r:embed="rId7"/>
          <a:srcRect r="5541"/>
          <a:stretch>
            <a:fillRect/>
          </a:stretch>
        </p:blipFill>
        <p:spPr>
          <a:xfrm>
            <a:off x="22113901" y="10035692"/>
            <a:ext cx="2288030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Описание предлагаемого решения и технологии"/>
          <p:cNvSpPr txBox="1">
            <a:spLocks noGrp="1"/>
          </p:cNvSpPr>
          <p:nvPr/>
        </p:nvSpPr>
        <p:spPr>
          <a:xfrm>
            <a:off x="12466584" y="2723088"/>
            <a:ext cx="10938510" cy="7718589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l"/>
            <a:r>
              <a:rPr lang="en-US" altLang="en-US" sz="4800" dirty="0" err="1">
                <a:solidFill>
                  <a:schemeClr val="bg1"/>
                </a:solidFill>
              </a:rPr>
              <a:t>Технология</a:t>
            </a:r>
            <a:r>
              <a:rPr lang="en-US" altLang="ru-RU" sz="4800" dirty="0">
                <a:solidFill>
                  <a:schemeClr val="bg1"/>
                </a:solidFill>
              </a:rPr>
              <a:t>:</a:t>
            </a:r>
            <a:endParaRPr lang="en-US" altLang="ru-RU" sz="4800" dirty="0">
              <a:solidFill>
                <a:schemeClr val="bg1"/>
              </a:solidFill>
            </a:endParaRPr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Диспергирование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твёрдой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фазы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Добавление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наваристого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бульона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Эмульгирование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добавлением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пищевых</a:t>
            </a:r>
            <a:r>
              <a:rPr lang="en-US" altLang="ru-RU" sz="4400" dirty="0"/>
              <a:t> </a:t>
            </a:r>
            <a:r>
              <a:rPr lang="en-US" altLang="en-US" sz="4400" dirty="0"/>
              <a:t>ПАВ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Образование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стабильной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питательной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эмульсии</a:t>
            </a:r>
            <a:r>
              <a:rPr lang="en-US" altLang="ru-RU" sz="4400" dirty="0"/>
              <a:t>: </a:t>
            </a:r>
            <a:endParaRPr lang="en-US" altLang="ru-RU" sz="4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6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РЕШЕНИЕ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238573" y="2764806"/>
            <a:ext cx="3200642" cy="9866284"/>
          </a:xfrm>
          <a:prstGeom prst="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39660" y="2764790"/>
            <a:ext cx="12774295" cy="1225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КОНКУРЕНТЫ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15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16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3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1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18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19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2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2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2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2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27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2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2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3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31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34" name="Рисунок 38" descr="Рисунок 38"/>
          <p:cNvPicPr>
            <a:picLocks noChangeAspect="1"/>
          </p:cNvPicPr>
          <p:nvPr/>
        </p:nvPicPr>
        <p:blipFill>
          <a:blip r:embed="rId7"/>
          <a:srcRect r="10999" b="11275"/>
          <a:stretch>
            <a:fillRect/>
          </a:stretch>
        </p:blipFill>
        <p:spPr>
          <a:xfrm>
            <a:off x="20213510" y="9628092"/>
            <a:ext cx="4170490" cy="406998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38573" y="2757186"/>
          <a:ext cx="19169436" cy="98737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4906"/>
                <a:gridCol w="3194906"/>
                <a:gridCol w="3194906"/>
                <a:gridCol w="3194906"/>
                <a:gridCol w="3194906"/>
              </a:tblGrid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Gilroy-Medium"/>
                        </a:rPr>
                        <a:t>Критерий</a:t>
                      </a:r>
                      <a:endParaRPr lang="ru-RU" sz="2800" dirty="0">
                        <a:latin typeface="Gilroy-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Easy Eats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Спортивное питание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Детское питание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Готовые блюда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Формат</a:t>
                      </a:r>
                      <a:r>
                        <a:rPr lang="ru-RU" sz="2800" baseline="0" dirty="0" smtClean="0"/>
                        <a:t> потребления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Удобно пить на ходу, компактная упаковка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Шейки, требуется шейкер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Маленькие</a:t>
                      </a:r>
                      <a:r>
                        <a:rPr lang="ru-RU" sz="2800" baseline="0" dirty="0" smtClean="0"/>
                        <a:t> порции, в тюбиках или баночках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Требуется разогрев 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Состав (КБЖУ)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Сбалансирован для взрослого организма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Упор на белок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Упрощенный состав для детей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Зачастую </a:t>
                      </a:r>
                      <a:r>
                        <a:rPr lang="ru-RU" sz="2800" dirty="0" err="1" smtClean="0"/>
                        <a:t>дизбаланс</a:t>
                      </a:r>
                      <a:r>
                        <a:rPr lang="ru-RU" sz="2800" dirty="0" smtClean="0"/>
                        <a:t> ккал</a:t>
                      </a:r>
                      <a:r>
                        <a:rPr lang="en-US" sz="2800" dirty="0" smtClean="0"/>
                        <a:t>/</a:t>
                      </a:r>
                      <a:r>
                        <a:rPr lang="ru-RU" sz="2800" dirty="0" smtClean="0"/>
                        <a:t>жиры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Быстрота употребления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Мгновенно, с</a:t>
                      </a:r>
                      <a:r>
                        <a:rPr lang="ru-RU" sz="2800" baseline="0" dirty="0" smtClean="0"/>
                        <a:t> минимальной подготовкой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Нужно смешивать, </a:t>
                      </a:r>
                      <a:r>
                        <a:rPr lang="ru-RU" sz="2800" dirty="0" err="1" smtClean="0"/>
                        <a:t>шейковать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Ложка, иногда разогрев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Требует времени на разогрев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Назначение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Перекус и насыщение на ходу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Фокус</a:t>
                      </a:r>
                      <a:r>
                        <a:rPr lang="ru-RU" sz="2800" baseline="0" dirty="0" smtClean="0"/>
                        <a:t> на восстановление после </a:t>
                      </a:r>
                      <a:r>
                        <a:rPr lang="ru-RU" sz="2800" baseline="0" dirty="0" err="1" smtClean="0"/>
                        <a:t>тренеровок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Для детей и малышей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Для полноценного приема пищи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Цена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Доступная для массового рынка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Средняя или высокая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Низкая</a:t>
                      </a:r>
                      <a:r>
                        <a:rPr lang="ru-RU" sz="2800" baseline="0" dirty="0" smtClean="0"/>
                        <a:t> или средняя за счёт упрощения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Средняя</a:t>
                      </a:r>
                      <a:r>
                        <a:rPr lang="ru-RU" sz="2800" baseline="0" dirty="0" smtClean="0"/>
                        <a:t> или высокая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Вкус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Разнообразные и адаптированные вкусы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Часто однообразны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Сладкие или пресные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Разнообразный и привычный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6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1995055" y="6677467"/>
            <a:ext cx="13193485" cy="126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995055" y="3043622"/>
            <a:ext cx="13193485" cy="126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РЫНОК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83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37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38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5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3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40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41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4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4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4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49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5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53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55" name="Рынок"/>
          <p:cNvSpPr txBox="1">
            <a:spLocks noGrp="1"/>
          </p:cNvSpPr>
          <p:nvPr>
            <p:ph type="title"/>
          </p:nvPr>
        </p:nvSpPr>
        <p:spPr>
          <a:xfrm>
            <a:off x="2119591" y="2196935"/>
            <a:ext cx="19323726" cy="9099099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400" dirty="0" err="1" smtClean="0">
                <a:solidFill>
                  <a:srgbClr val="40657E"/>
                </a:solidFill>
              </a:rPr>
              <a:t>Оценка</a:t>
            </a:r>
            <a:r>
              <a:rPr lang="en-US" altLang="ru-RU" sz="4400" dirty="0" smtClean="0">
                <a:solidFill>
                  <a:srgbClr val="40657E"/>
                </a:solidFill>
              </a:rPr>
              <a:t> </a:t>
            </a:r>
            <a:r>
              <a:rPr lang="en-US" altLang="en-US" sz="4400" dirty="0" err="1">
                <a:solidFill>
                  <a:srgbClr val="40657E"/>
                </a:solidFill>
              </a:rPr>
              <a:t>рынка</a:t>
            </a:r>
            <a:r>
              <a:rPr lang="en-US" altLang="ru-RU" sz="4400" dirty="0" smtClean="0">
                <a:solidFill>
                  <a:srgbClr val="40657E"/>
                </a:solidFill>
              </a:rPr>
              <a:t>:</a:t>
            </a:r>
            <a:br>
              <a:rPr lang="ru-RU" altLang="ru-RU" sz="4400" dirty="0" smtClean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Общий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объём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российского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здорового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питания</a:t>
            </a:r>
            <a:r>
              <a:rPr lang="en-US" altLang="ru-RU" sz="4400" dirty="0"/>
              <a:t>:  300 </a:t>
            </a:r>
            <a:r>
              <a:rPr lang="en-US" altLang="en-US" sz="4400" dirty="0" err="1"/>
              <a:t>млрд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рублей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год</a:t>
            </a:r>
            <a:r>
              <a:rPr lang="en-US" altLang="ru-RU" sz="4400" dirty="0"/>
              <a:t> 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Целевая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доля</a:t>
            </a:r>
            <a:r>
              <a:rPr lang="en-US" altLang="ru-RU" sz="4400" dirty="0"/>
              <a:t>:  </a:t>
            </a:r>
            <a:r>
              <a:rPr lang="ru-RU" altLang="en-US" sz="4400" dirty="0"/>
              <a:t>0,0</a:t>
            </a:r>
            <a:r>
              <a:rPr lang="en-US" altLang="ru-RU" sz="4400" dirty="0"/>
              <a:t>5%  </a:t>
            </a:r>
            <a:r>
              <a:rPr lang="ru-RU" altLang="en-US" sz="4400" dirty="0"/>
              <a:t>за 5 лет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en-US" sz="4400" dirty="0" err="1" smtClean="0">
                <a:solidFill>
                  <a:srgbClr val="40657E"/>
                </a:solidFill>
              </a:rPr>
              <a:t>Дефицит</a:t>
            </a:r>
            <a:r>
              <a:rPr lang="en-US" altLang="ru-RU" sz="4400" dirty="0" smtClean="0">
                <a:solidFill>
                  <a:srgbClr val="40657E"/>
                </a:solidFill>
              </a:rPr>
              <a:t> </a:t>
            </a:r>
            <a:r>
              <a:rPr lang="en-US" altLang="en-US" sz="4400" dirty="0" err="1">
                <a:solidFill>
                  <a:srgbClr val="40657E"/>
                </a:solidFill>
              </a:rPr>
              <a:t>альтернатив</a:t>
            </a:r>
            <a:r>
              <a:rPr lang="en-US" altLang="ru-RU" sz="4400" dirty="0" smtClean="0">
                <a:solidFill>
                  <a:srgbClr val="40657E"/>
                </a:solidFill>
              </a:rPr>
              <a:t>:</a:t>
            </a:r>
            <a:br>
              <a:rPr lang="ru-RU" altLang="ru-RU" sz="4400" dirty="0" smtClean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Отсутствие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продуктов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сочетающих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удобство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питательность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доступность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Потребность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качественном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активных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пожилых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групп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населения</a:t>
            </a:r>
            <a:r>
              <a:rPr lang="en-US" altLang="ru-RU" sz="4400" dirty="0"/>
              <a:t>.</a:t>
            </a:r>
            <a:br>
              <a:rPr sz="4400" dirty="0"/>
            </a:br>
            <a:endParaRPr lang="en-US" altLang="ru-RU" sz="4400" dirty="0"/>
          </a:p>
        </p:txBody>
      </p:sp>
      <p:pic>
        <p:nvPicPr>
          <p:cNvPr id="856" name="Рисунок 36" descr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13901" y="10035692"/>
            <a:ext cx="2422267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5" name="Изображение 5"/>
          <p:cNvPicPr>
            <a:picLocks noChangeAspect="1"/>
          </p:cNvPicPr>
          <p:nvPr/>
        </p:nvPicPr>
        <p:blipFill rotWithShape="1">
          <a:blip r:embed="rId9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12933825" y="3106888"/>
            <a:ext cx="9752785" cy="126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205411" y="3106888"/>
            <a:ext cx="7757986" cy="126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БИЗНЕС-МОДЕЛЬ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858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59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60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76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6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62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63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6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6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7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6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71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7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7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7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75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77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2300530" y="2063491"/>
            <a:ext cx="8468360" cy="9451463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400" dirty="0" err="1" smtClean="0">
                <a:solidFill>
                  <a:srgbClr val="40657E"/>
                </a:solidFill>
              </a:rPr>
              <a:t>Каналы</a:t>
            </a:r>
            <a:r>
              <a:rPr lang="en-US" altLang="ru-RU" sz="4400" dirty="0" smtClean="0">
                <a:solidFill>
                  <a:srgbClr val="40657E"/>
                </a:solidFill>
              </a:rPr>
              <a:t> </a:t>
            </a:r>
            <a:r>
              <a:rPr lang="en-US" altLang="en-US" sz="4400" dirty="0" err="1">
                <a:solidFill>
                  <a:srgbClr val="40657E"/>
                </a:solidFill>
              </a:rPr>
              <a:t>сбыта</a:t>
            </a:r>
            <a:r>
              <a:rPr lang="en-US" altLang="ru-RU" sz="4400" dirty="0">
                <a:solidFill>
                  <a:srgbClr val="40657E"/>
                </a:solidFill>
              </a:rPr>
              <a:t>: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1. </a:t>
            </a:r>
            <a:r>
              <a:rPr lang="en-US" altLang="en-US" sz="4400" dirty="0" err="1"/>
              <a:t>Розничные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магазины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супермаркеты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2. </a:t>
            </a:r>
            <a:r>
              <a:rPr lang="en-US" altLang="en-US" sz="4400" dirty="0" err="1"/>
              <a:t>Вендинговые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аппараты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университетах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офисах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/>
              <a:t>АЗС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3. </a:t>
            </a:r>
            <a:r>
              <a:rPr lang="en-US" altLang="en-US" sz="4400" dirty="0" err="1"/>
              <a:t>Сотрудничество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платформами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доставки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еды</a:t>
            </a:r>
            <a:r>
              <a:rPr lang="en-US" altLang="ru-RU" sz="4400" dirty="0"/>
              <a:t> (</a:t>
            </a:r>
            <a:r>
              <a:rPr lang="en-US" altLang="en-US" sz="4400" dirty="0" err="1"/>
              <a:t>Яндекс</a:t>
            </a:r>
            <a:r>
              <a:rPr lang="en-US" altLang="ru-RU" sz="4400" dirty="0" err="1"/>
              <a:t>.</a:t>
            </a:r>
            <a:r>
              <a:rPr lang="en-US" altLang="en-US" sz="4400" dirty="0" err="1"/>
              <a:t>Еда</a:t>
            </a:r>
            <a:r>
              <a:rPr lang="en-US" altLang="ru-RU" sz="4400" dirty="0"/>
              <a:t>, Delivery Club).</a:t>
            </a:r>
            <a:endParaRPr lang="en-US" altLang="ru-RU" sz="4400" dirty="0"/>
          </a:p>
        </p:txBody>
      </p:sp>
      <p:pic>
        <p:nvPicPr>
          <p:cNvPr id="878" name="Рисунок 2" descr="Рисунок 2"/>
          <p:cNvPicPr>
            <a:picLocks noChangeAspect="1"/>
          </p:cNvPicPr>
          <p:nvPr/>
        </p:nvPicPr>
        <p:blipFill>
          <a:blip r:embed="rId8"/>
          <a:srcRect r="10998" b="11274"/>
          <a:stretch>
            <a:fillRect/>
          </a:stretch>
        </p:blipFill>
        <p:spPr>
          <a:xfrm>
            <a:off x="19777436" y="9202528"/>
            <a:ext cx="4606566" cy="449554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3060790" y="3228463"/>
            <a:ext cx="9190355" cy="6423435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800" dirty="0" err="1">
                <a:solidFill>
                  <a:srgbClr val="40657E"/>
                </a:solidFill>
              </a:rPr>
              <a:t>Потенциальные</a:t>
            </a:r>
            <a:r>
              <a:rPr lang="en-US" altLang="ru-RU" sz="4800" dirty="0">
                <a:solidFill>
                  <a:srgbClr val="40657E"/>
                </a:solidFill>
              </a:rPr>
              <a:t> </a:t>
            </a:r>
            <a:r>
              <a:rPr lang="en-US" altLang="en-US" sz="4800" dirty="0" err="1">
                <a:solidFill>
                  <a:srgbClr val="40657E"/>
                </a:solidFill>
              </a:rPr>
              <a:t>партнёры</a:t>
            </a:r>
            <a:r>
              <a:rPr lang="en-US" altLang="ru-RU" sz="4800" dirty="0">
                <a:solidFill>
                  <a:srgbClr val="40657E"/>
                </a:solidFill>
              </a:rPr>
              <a:t>:</a:t>
            </a:r>
            <a:endParaRPr lang="en-US" altLang="ru-RU" sz="4800" dirty="0">
              <a:solidFill>
                <a:srgbClr val="40657E"/>
              </a:solidFill>
            </a:endParaRPr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Поставщики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упаковки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ингредиентов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Сети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кафе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фитнес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клубов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Производственные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компании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масштабирования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6" name="Изображение 5"/>
          <p:cNvPicPr>
            <a:picLocks noChangeAspect="1"/>
          </p:cNvPicPr>
          <p:nvPr/>
        </p:nvPicPr>
        <p:blipFill rotWithShape="1">
          <a:blip r:embed="rId9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36"/>
          <p:cNvSpPr/>
          <p:nvPr/>
        </p:nvSpPr>
        <p:spPr>
          <a:xfrm>
            <a:off x="17618300" y="2430561"/>
            <a:ext cx="6524235" cy="1152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483210" y="8391407"/>
            <a:ext cx="6854763" cy="126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83211" y="2522971"/>
            <a:ext cx="6854763" cy="1332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20079" y="8711478"/>
            <a:ext cx="9000000" cy="72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03204" y="2366843"/>
            <a:ext cx="9000000" cy="720000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ФИНАНСОВАЯ МОДЕЛЬ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88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81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82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9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8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84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85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8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8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9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8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8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9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9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93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9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9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9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97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99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1247760" y="1860628"/>
            <a:ext cx="9061644" cy="7567918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ru-RU" sz="3600" dirty="0" smtClean="0">
                <a:solidFill>
                  <a:srgbClr val="40657E"/>
                </a:solidFill>
              </a:rPr>
              <a:t>1</a:t>
            </a:r>
            <a:r>
              <a:rPr lang="en-US" altLang="ru-RU" sz="3600" dirty="0">
                <a:solidFill>
                  <a:srgbClr val="40657E"/>
                </a:solidFill>
              </a:rPr>
              <a:t>. </a:t>
            </a:r>
            <a:r>
              <a:rPr lang="en-US" altLang="en-US" sz="3600" dirty="0" err="1">
                <a:solidFill>
                  <a:srgbClr val="40657E"/>
                </a:solidFill>
              </a:rPr>
              <a:t>Постоянные</a:t>
            </a:r>
            <a:r>
              <a:rPr lang="en-US" altLang="ru-RU" sz="3600" dirty="0">
                <a:solidFill>
                  <a:srgbClr val="40657E"/>
                </a:solidFill>
              </a:rPr>
              <a:t> </a:t>
            </a:r>
            <a:r>
              <a:rPr lang="en-US" altLang="en-US" sz="3600" dirty="0" err="1">
                <a:solidFill>
                  <a:srgbClr val="40657E"/>
                </a:solidFill>
              </a:rPr>
              <a:t>затраты</a:t>
            </a:r>
            <a:r>
              <a:rPr lang="en-US" altLang="ru-RU" sz="3600" dirty="0">
                <a:solidFill>
                  <a:srgbClr val="40657E"/>
                </a:solidFill>
              </a:rPr>
              <a:t> (</a:t>
            </a:r>
            <a:r>
              <a:rPr lang="en-US" altLang="en-US" sz="3600" dirty="0">
                <a:solidFill>
                  <a:srgbClr val="40657E"/>
                </a:solidFill>
              </a:rPr>
              <a:t>в</a:t>
            </a:r>
            <a:r>
              <a:rPr lang="en-US" altLang="ru-RU" sz="3600" dirty="0">
                <a:solidFill>
                  <a:srgbClr val="40657E"/>
                </a:solidFill>
              </a:rPr>
              <a:t> </a:t>
            </a:r>
            <a:r>
              <a:rPr lang="en-US" altLang="en-US" sz="3600" dirty="0" err="1">
                <a:solidFill>
                  <a:srgbClr val="40657E"/>
                </a:solidFill>
              </a:rPr>
              <a:t>месяц</a:t>
            </a:r>
            <a:r>
              <a:rPr lang="en-US" altLang="ru-RU" sz="3600" dirty="0" smtClean="0">
                <a:solidFill>
                  <a:srgbClr val="40657E"/>
                </a:solidFill>
              </a:rPr>
              <a:t>):</a:t>
            </a:r>
            <a:br>
              <a:rPr lang="ru-RU" altLang="ru-RU" sz="3600" dirty="0" smtClean="0"/>
            </a:br>
            <a:br>
              <a:rPr lang="en-US" altLang="ru-RU" sz="3200" dirty="0"/>
            </a:br>
            <a:r>
              <a:rPr lang="en-US" altLang="ru-RU" sz="2665" dirty="0" smtClean="0"/>
              <a:t>-</a:t>
            </a:r>
            <a:r>
              <a:rPr lang="en-US" altLang="en-US" sz="2665" dirty="0" err="1" smtClean="0"/>
              <a:t>Аренда</a:t>
            </a:r>
            <a:r>
              <a:rPr lang="en-US" altLang="ru-RU" sz="2665" dirty="0" smtClean="0"/>
              <a:t> </a:t>
            </a:r>
            <a:r>
              <a:rPr lang="en-US" altLang="en-US" sz="2665" dirty="0" err="1"/>
              <a:t>помещения</a:t>
            </a:r>
            <a:r>
              <a:rPr lang="en-US" altLang="ru-RU" sz="2665" dirty="0"/>
              <a:t> (</a:t>
            </a:r>
            <a:r>
              <a:rPr lang="en-US" altLang="en-US" sz="2665" dirty="0" err="1"/>
              <a:t>Санкт</a:t>
            </a:r>
            <a:r>
              <a:rPr lang="en-US" altLang="ru-RU" sz="2665" dirty="0" err="1"/>
              <a:t>-</a:t>
            </a:r>
            <a:r>
              <a:rPr lang="en-US" altLang="en-US" sz="2665" dirty="0" err="1"/>
              <a:t>Петербург</a:t>
            </a:r>
            <a:r>
              <a:rPr lang="en-US" altLang="ru-RU" sz="2665" dirty="0" smtClean="0"/>
              <a:t>):</a:t>
            </a:r>
            <a:r>
              <a:rPr lang="ru-RU" altLang="ru-RU" sz="2665" dirty="0" smtClean="0"/>
              <a:t>  </a:t>
            </a:r>
            <a:r>
              <a:rPr lang="en-US" altLang="ru-RU" sz="2665" dirty="0" smtClean="0"/>
              <a:t> </a:t>
            </a:r>
            <a:r>
              <a:rPr lang="en-US" altLang="ru-RU" sz="2665" dirty="0"/>
              <a:t>~100 000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 (100–150 </a:t>
            </a:r>
            <a:r>
              <a:rPr lang="en-US" altLang="en-US" sz="2665" dirty="0"/>
              <a:t>м²</a:t>
            </a:r>
            <a:r>
              <a:rPr lang="en-US" altLang="ru-RU" sz="2665" dirty="0"/>
              <a:t> </a:t>
            </a:r>
            <a:r>
              <a:rPr lang="en-US" altLang="en-US" sz="2665" dirty="0" err="1"/>
              <a:t>производственного</a:t>
            </a:r>
            <a:r>
              <a:rPr lang="en-US" altLang="ru-RU" sz="2665" dirty="0"/>
              <a:t> </a:t>
            </a:r>
            <a:r>
              <a:rPr lang="en-US" altLang="en-US" sz="2665" dirty="0" err="1"/>
              <a:t>помещения</a:t>
            </a:r>
            <a:r>
              <a:rPr lang="en-US" altLang="ru-RU" sz="2665" dirty="0"/>
              <a:t>).</a:t>
            </a:r>
            <a:br>
              <a:rPr lang="en-US" altLang="ru-RU" sz="2665" dirty="0"/>
            </a:br>
            <a:r>
              <a:rPr lang="en-US" altLang="ru-RU" sz="2665" dirty="0" smtClean="0"/>
              <a:t>-</a:t>
            </a:r>
            <a:r>
              <a:rPr lang="en-US" altLang="en-US" sz="2665" dirty="0" err="1" smtClean="0"/>
              <a:t>Коммунальные</a:t>
            </a:r>
            <a:r>
              <a:rPr lang="en-US" altLang="ru-RU" sz="2665" dirty="0" smtClean="0"/>
              <a:t> </a:t>
            </a:r>
            <a:r>
              <a:rPr lang="en-US" altLang="en-US" sz="2665" dirty="0" err="1"/>
              <a:t>услуги</a:t>
            </a:r>
            <a:r>
              <a:rPr lang="en-US" altLang="ru-RU" sz="2665" dirty="0"/>
              <a:t>: ~20 000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en-US" altLang="ru-RU" sz="2665" dirty="0" smtClean="0"/>
              <a:t>-</a:t>
            </a:r>
            <a:r>
              <a:rPr lang="en-US" altLang="en-US" sz="2665" dirty="0" err="1" smtClean="0"/>
              <a:t>Зарплаты</a:t>
            </a:r>
            <a:r>
              <a:rPr lang="en-US" altLang="ru-RU" sz="2665" dirty="0" smtClean="0"/>
              <a:t> </a:t>
            </a:r>
            <a:r>
              <a:rPr lang="en-US" altLang="en-US" sz="2665" dirty="0" err="1"/>
              <a:t>сотрудников</a:t>
            </a:r>
            <a:r>
              <a:rPr lang="en-US" altLang="ru-RU" sz="2665" dirty="0"/>
              <a:t>:</a:t>
            </a:r>
            <a:br>
              <a:rPr lang="en-US" altLang="ru-RU" sz="2665" dirty="0"/>
            </a:br>
            <a:r>
              <a:rPr lang="en-US" altLang="ru-RU" sz="2665" dirty="0" smtClean="0"/>
              <a:t>2 </a:t>
            </a:r>
            <a:r>
              <a:rPr lang="ru-RU" altLang="ru-RU" sz="2665" dirty="0" err="1"/>
              <a:t>Т</a:t>
            </a:r>
            <a:r>
              <a:rPr lang="en-US" altLang="en-US" sz="2665" dirty="0" err="1" smtClean="0"/>
              <a:t>ехнолога</a:t>
            </a:r>
            <a:r>
              <a:rPr lang="en-US" altLang="ru-RU" sz="2665" dirty="0"/>
              <a:t>: 70 000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 </a:t>
            </a:r>
            <a:r>
              <a:rPr lang="en-US" altLang="en-US" sz="2665" dirty="0"/>
              <a:t>×</a:t>
            </a:r>
            <a:r>
              <a:rPr lang="en-US" altLang="ru-RU" sz="2665" dirty="0"/>
              <a:t> 2 = 140 000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en-US" altLang="en-US" sz="2665" dirty="0" err="1" smtClean="0"/>
              <a:t>Экономист</a:t>
            </a:r>
            <a:r>
              <a:rPr lang="en-US" altLang="ru-RU" sz="2665" dirty="0"/>
              <a:t>: 60 000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en-US" altLang="en-US" sz="2665" dirty="0" err="1" smtClean="0"/>
              <a:t>Логист</a:t>
            </a:r>
            <a:r>
              <a:rPr lang="en-US" altLang="ru-RU" sz="2665" dirty="0"/>
              <a:t>: 50 000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en-US" altLang="en-US" sz="2665" dirty="0" err="1" smtClean="0"/>
              <a:t>Итого</a:t>
            </a:r>
            <a:r>
              <a:rPr lang="en-US" altLang="ru-RU" sz="2665" dirty="0" smtClean="0"/>
              <a:t> </a:t>
            </a:r>
            <a:r>
              <a:rPr lang="en-US" altLang="en-US" sz="2665" dirty="0" err="1"/>
              <a:t>зарплатный</a:t>
            </a:r>
            <a:r>
              <a:rPr lang="en-US" altLang="ru-RU" sz="2665" dirty="0"/>
              <a:t> </a:t>
            </a:r>
            <a:r>
              <a:rPr lang="en-US" altLang="en-US" sz="2665" dirty="0" err="1"/>
              <a:t>фонд</a:t>
            </a:r>
            <a:r>
              <a:rPr lang="en-US" altLang="ru-RU" sz="2665" dirty="0"/>
              <a:t>: 250 000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ru-RU" altLang="ru-RU" sz="2665" dirty="0" smtClean="0"/>
              <a:t>-</a:t>
            </a:r>
            <a:r>
              <a:rPr lang="en-US" altLang="en-US" sz="2665" dirty="0" err="1" smtClean="0"/>
              <a:t>Обслуживание</a:t>
            </a:r>
            <a:r>
              <a:rPr lang="en-US" altLang="ru-RU" sz="2665" dirty="0" smtClean="0"/>
              <a:t> </a:t>
            </a:r>
            <a:r>
              <a:rPr lang="en-US" altLang="en-US" sz="2665" dirty="0" err="1"/>
              <a:t>оборудования</a:t>
            </a:r>
            <a:r>
              <a:rPr lang="en-US" altLang="ru-RU" sz="2665" dirty="0"/>
              <a:t>: ~10 000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ru-RU" altLang="ru-RU" sz="2665" dirty="0" smtClean="0"/>
              <a:t>-</a:t>
            </a:r>
            <a:r>
              <a:rPr lang="en-US" altLang="en-US" sz="2665" dirty="0" err="1" smtClean="0"/>
              <a:t>Маркетинг</a:t>
            </a:r>
            <a:r>
              <a:rPr lang="en-US" altLang="ru-RU" sz="2665" dirty="0" smtClean="0"/>
              <a:t> </a:t>
            </a:r>
            <a:r>
              <a:rPr lang="en-US" altLang="ru-RU" sz="2665" dirty="0"/>
              <a:t>(</a:t>
            </a:r>
            <a:r>
              <a:rPr lang="en-US" altLang="en-US" sz="2665" dirty="0" err="1"/>
              <a:t>реклама</a:t>
            </a:r>
            <a:r>
              <a:rPr lang="en-US" altLang="ru-RU" sz="2665" dirty="0"/>
              <a:t>, </a:t>
            </a:r>
            <a:r>
              <a:rPr lang="en-US" altLang="en-US" sz="2665" dirty="0" err="1"/>
              <a:t>продвижение</a:t>
            </a:r>
            <a:r>
              <a:rPr lang="en-US" altLang="ru-RU" sz="2665" dirty="0"/>
              <a:t>): ~50 000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r>
              <a:rPr lang="en-US" altLang="en-US" sz="2665" dirty="0" err="1"/>
              <a:t>Итого</a:t>
            </a:r>
            <a:r>
              <a:rPr lang="en-US" altLang="ru-RU" sz="2665" dirty="0"/>
              <a:t> </a:t>
            </a:r>
            <a:r>
              <a:rPr lang="en-US" altLang="en-US" sz="2665" dirty="0" err="1"/>
              <a:t>постоянные</a:t>
            </a:r>
            <a:r>
              <a:rPr lang="en-US" altLang="ru-RU" sz="2665" dirty="0"/>
              <a:t> </a:t>
            </a:r>
            <a:r>
              <a:rPr lang="en-US" altLang="en-US" sz="2665" dirty="0" err="1"/>
              <a:t>затраты</a:t>
            </a:r>
            <a:r>
              <a:rPr lang="en-US" altLang="ru-RU" sz="2665" dirty="0"/>
              <a:t>: ~430 000 </a:t>
            </a:r>
            <a:r>
              <a:rPr lang="en-US" altLang="en-US" sz="2665" dirty="0" err="1"/>
              <a:t>рублей</a:t>
            </a:r>
            <a:r>
              <a:rPr lang="en-US" altLang="ru-RU" sz="2665" dirty="0"/>
              <a:t>.</a:t>
            </a:r>
            <a:br>
              <a:rPr lang="en-US" altLang="ru-RU" sz="2665" dirty="0"/>
            </a:br>
            <a:br>
              <a:rPr lang="en-US" altLang="ru-RU" sz="2220" dirty="0"/>
            </a:br>
            <a:endParaRPr lang="en-US" altLang="ru-RU" sz="2220" dirty="0"/>
          </a:p>
        </p:txBody>
      </p:sp>
      <p:pic>
        <p:nvPicPr>
          <p:cNvPr id="900" name="Рисунок 2" descr="Рисунок 2"/>
          <p:cNvPicPr>
            <a:picLocks noChangeAspect="1"/>
          </p:cNvPicPr>
          <p:nvPr/>
        </p:nvPicPr>
        <p:blipFill>
          <a:blip r:embed="rId8"/>
          <a:srcRect r="10998" b="11274"/>
          <a:stretch>
            <a:fillRect/>
          </a:stretch>
        </p:blipFill>
        <p:spPr>
          <a:xfrm>
            <a:off x="19777436" y="9202528"/>
            <a:ext cx="4606566" cy="449554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0611377" y="8513557"/>
            <a:ext cx="5883017" cy="3996923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lnSpcReduction="1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ru-RU" sz="2800" dirty="0">
                <a:solidFill>
                  <a:srgbClr val="40657E"/>
                </a:solidFill>
              </a:rPr>
              <a:t>4. </a:t>
            </a:r>
            <a:r>
              <a:rPr lang="en-US" altLang="en-US" sz="2800" dirty="0" err="1">
                <a:solidFill>
                  <a:srgbClr val="40657E"/>
                </a:solidFill>
              </a:rPr>
              <a:t>Цена</a:t>
            </a:r>
            <a:r>
              <a:rPr lang="en-US" altLang="ru-RU" sz="2800" dirty="0">
                <a:solidFill>
                  <a:srgbClr val="40657E"/>
                </a:solidFill>
              </a:rPr>
              <a:t> </a:t>
            </a:r>
            <a:r>
              <a:rPr lang="en-US" altLang="en-US" sz="2800" dirty="0" err="1">
                <a:solidFill>
                  <a:srgbClr val="40657E"/>
                </a:solidFill>
              </a:rPr>
              <a:t>продажи</a:t>
            </a:r>
            <a:r>
              <a:rPr lang="en-US" altLang="ru-RU" sz="2800" dirty="0">
                <a:solidFill>
                  <a:srgbClr val="40657E"/>
                </a:solidFill>
              </a:rPr>
              <a:t> </a:t>
            </a:r>
            <a:r>
              <a:rPr lang="en-US" altLang="en-US" sz="2800" dirty="0">
                <a:solidFill>
                  <a:srgbClr val="40657E"/>
                </a:solidFill>
              </a:rPr>
              <a:t>и</a:t>
            </a:r>
            <a:r>
              <a:rPr lang="en-US" altLang="ru-RU" sz="2800" dirty="0">
                <a:solidFill>
                  <a:srgbClr val="40657E"/>
                </a:solidFill>
              </a:rPr>
              <a:t> </a:t>
            </a:r>
            <a:r>
              <a:rPr lang="en-US" altLang="en-US" sz="2800" dirty="0" err="1">
                <a:solidFill>
                  <a:srgbClr val="40657E"/>
                </a:solidFill>
              </a:rPr>
              <a:t>маржинальность</a:t>
            </a:r>
            <a:r>
              <a:rPr lang="en-US" altLang="ru-RU" sz="2800" dirty="0" smtClean="0">
                <a:solidFill>
                  <a:srgbClr val="40657E"/>
                </a:solidFill>
              </a:rPr>
              <a:t>:</a:t>
            </a:r>
            <a:endParaRPr lang="ru-RU" altLang="ru-RU" sz="2800" dirty="0" smtClean="0">
              <a:solidFill>
                <a:srgbClr val="40657E"/>
              </a:solidFill>
            </a:endParaRPr>
          </a:p>
          <a:p>
            <a:pPr>
              <a:spcBef>
                <a:spcPts val="0"/>
              </a:spcBef>
            </a:pPr>
            <a:endParaRPr lang="en-US" altLang="ru-RU" sz="2800" dirty="0"/>
          </a:p>
          <a:p>
            <a:pPr>
              <a:spcBef>
                <a:spcPts val="0"/>
              </a:spcBef>
            </a:pPr>
            <a:r>
              <a:rPr lang="en-US" altLang="en-US" sz="2800" dirty="0"/>
              <a:t>-</a:t>
            </a:r>
            <a:r>
              <a:rPr lang="en-US" altLang="en-US" sz="2800" dirty="0" err="1" smtClean="0"/>
              <a:t>Цена</a:t>
            </a:r>
            <a:r>
              <a:rPr lang="en-US" altLang="ru-RU" sz="2800" dirty="0" smtClean="0"/>
              <a:t> </a:t>
            </a:r>
            <a:r>
              <a:rPr lang="en-US" altLang="en-US" sz="2800" dirty="0" err="1"/>
              <a:t>продажи</a:t>
            </a:r>
            <a:r>
              <a:rPr lang="en-US" altLang="ru-RU" sz="2800" dirty="0"/>
              <a:t>: ~200 </a:t>
            </a:r>
            <a:r>
              <a:rPr lang="en-US" altLang="en-US" sz="2800" dirty="0" err="1"/>
              <a:t>рублей</a:t>
            </a:r>
            <a:r>
              <a:rPr lang="en-US" altLang="ru-RU" sz="2800" dirty="0"/>
              <a:t>.</a:t>
            </a:r>
            <a:endParaRPr lang="en-US" altLang="ru-RU" sz="2800" dirty="0"/>
          </a:p>
          <a:p>
            <a:pPr>
              <a:spcBef>
                <a:spcPts val="0"/>
              </a:spcBef>
            </a:pPr>
            <a:r>
              <a:rPr lang="en-US" altLang="en-US" sz="2800" dirty="0"/>
              <a:t>-</a:t>
            </a:r>
            <a:r>
              <a:rPr lang="en-US" altLang="en-US" sz="2800" dirty="0" err="1" smtClean="0"/>
              <a:t>Маржинальность</a:t>
            </a:r>
            <a:r>
              <a:rPr lang="en-US" altLang="ru-RU" sz="2800" dirty="0"/>
              <a:t>:</a:t>
            </a:r>
            <a:endParaRPr lang="en-US" altLang="ru-RU" sz="2800" dirty="0"/>
          </a:p>
          <a:p>
            <a:pPr>
              <a:spcBef>
                <a:spcPts val="0"/>
              </a:spcBef>
            </a:pPr>
            <a:r>
              <a:rPr lang="en-US" altLang="en-US" sz="2800" dirty="0"/>
              <a:t>-</a:t>
            </a:r>
            <a:r>
              <a:rPr lang="en-US" altLang="en-US" sz="2800" dirty="0" err="1" smtClean="0"/>
              <a:t>Цена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- </a:t>
            </a:r>
            <a:r>
              <a:rPr lang="en-US" altLang="en-US" sz="2800" dirty="0" err="1"/>
              <a:t>Себестоимость</a:t>
            </a:r>
            <a:r>
              <a:rPr lang="en-US" altLang="ru-RU" sz="2800" dirty="0"/>
              <a:t> = 200 - 122,5 = 77,5 </a:t>
            </a:r>
            <a:r>
              <a:rPr lang="en-US" altLang="en-US" sz="2800" dirty="0" err="1"/>
              <a:t>рублей</a:t>
            </a:r>
            <a:r>
              <a:rPr lang="en-US" altLang="ru-RU" sz="2800" dirty="0"/>
              <a:t>.</a:t>
            </a:r>
            <a:endParaRPr lang="en-US" altLang="ru-RU" sz="2800" dirty="0"/>
          </a:p>
          <a:p>
            <a:pPr>
              <a:spcBef>
                <a:spcPts val="0"/>
              </a:spcBef>
            </a:pPr>
            <a:r>
              <a:rPr lang="en-US" altLang="en-US" sz="2800" dirty="0"/>
              <a:t>-</a:t>
            </a:r>
            <a:r>
              <a:rPr lang="en-US" altLang="en-US" sz="2800" dirty="0" err="1" smtClean="0"/>
              <a:t>Маржинальность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= (77,5 </a:t>
            </a:r>
            <a:r>
              <a:rPr lang="en-US" altLang="en-US" sz="2800" dirty="0"/>
              <a:t>÷</a:t>
            </a:r>
            <a:r>
              <a:rPr lang="en-US" altLang="ru-RU" sz="2800" dirty="0"/>
              <a:t> 200) </a:t>
            </a:r>
            <a:r>
              <a:rPr lang="en-US" altLang="en-US" sz="2800" dirty="0"/>
              <a:t>×</a:t>
            </a:r>
            <a:r>
              <a:rPr lang="en-US" altLang="ru-RU" sz="2800" dirty="0"/>
              <a:t> 100 ≈ 38,75%.</a:t>
            </a:r>
            <a:br>
              <a:rPr lang="en-US" altLang="ru-RU" sz="2900" dirty="0"/>
            </a:br>
            <a:br>
              <a:rPr lang="en-US" altLang="ru-RU" sz="2220" dirty="0"/>
            </a:br>
            <a:endParaRPr lang="en-US" altLang="ru-RU" sz="2220" dirty="0"/>
          </a:p>
        </p:txBody>
      </p:sp>
      <p:sp>
        <p:nvSpPr>
          <p:cNvPr id="7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7718898" y="2660834"/>
            <a:ext cx="6162912" cy="4828471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lnSpcReduction="1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ru-RU" sz="3200" dirty="0">
                <a:solidFill>
                  <a:srgbClr val="40657E"/>
                </a:solidFill>
              </a:rPr>
              <a:t>5. </a:t>
            </a:r>
            <a:r>
              <a:rPr lang="en-US" altLang="en-US" sz="3200" dirty="0" err="1">
                <a:solidFill>
                  <a:srgbClr val="40657E"/>
                </a:solidFill>
              </a:rPr>
              <a:t>Рентабельность</a:t>
            </a:r>
            <a:r>
              <a:rPr lang="en-US" altLang="ru-RU" sz="3200" dirty="0">
                <a:solidFill>
                  <a:srgbClr val="40657E"/>
                </a:solidFill>
              </a:rPr>
              <a:t> (</a:t>
            </a:r>
            <a:r>
              <a:rPr lang="en-US" altLang="en-US" sz="3200" dirty="0" err="1">
                <a:solidFill>
                  <a:srgbClr val="40657E"/>
                </a:solidFill>
              </a:rPr>
              <a:t>на</a:t>
            </a:r>
            <a:r>
              <a:rPr lang="en-US" altLang="ru-RU" sz="3200" dirty="0">
                <a:solidFill>
                  <a:srgbClr val="40657E"/>
                </a:solidFill>
              </a:rPr>
              <a:t> 1 000 </a:t>
            </a:r>
            <a:r>
              <a:rPr lang="en-US" altLang="en-US" sz="3200" dirty="0" err="1">
                <a:solidFill>
                  <a:srgbClr val="40657E"/>
                </a:solidFill>
              </a:rPr>
              <a:t>единиц</a:t>
            </a:r>
            <a:r>
              <a:rPr lang="en-US" altLang="ru-RU" sz="3200" dirty="0" smtClean="0">
                <a:solidFill>
                  <a:srgbClr val="40657E"/>
                </a:solidFill>
              </a:rPr>
              <a:t>):</a:t>
            </a:r>
            <a:endParaRPr lang="ru-RU" altLang="ru-RU" sz="3200" dirty="0" smtClean="0">
              <a:solidFill>
                <a:srgbClr val="40657E"/>
              </a:solidFill>
            </a:endParaRPr>
          </a:p>
          <a:p>
            <a:pPr>
              <a:spcBef>
                <a:spcPts val="0"/>
              </a:spcBef>
            </a:pPr>
            <a:endParaRPr lang="en-US" altLang="ru-RU" sz="3200" dirty="0"/>
          </a:p>
          <a:p>
            <a:pPr>
              <a:spcBef>
                <a:spcPts val="0"/>
              </a:spcBef>
            </a:pPr>
            <a:r>
              <a:rPr lang="en-US" altLang="en-US" sz="2900" dirty="0" err="1" smtClean="0"/>
              <a:t>Выручка</a:t>
            </a:r>
            <a:r>
              <a:rPr lang="en-US" altLang="ru-RU" sz="2900" dirty="0"/>
              <a:t>: 200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 </a:t>
            </a:r>
            <a:r>
              <a:rPr lang="en-US" altLang="en-US" sz="2900" dirty="0"/>
              <a:t>×</a:t>
            </a:r>
            <a:r>
              <a:rPr lang="en-US" altLang="ru-RU" sz="2900" dirty="0"/>
              <a:t> 1 000 = 200 000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.</a:t>
            </a:r>
            <a:endParaRPr lang="en-US" altLang="ru-RU" sz="2900" dirty="0"/>
          </a:p>
          <a:p>
            <a:pPr>
              <a:spcBef>
                <a:spcPts val="0"/>
              </a:spcBef>
            </a:pPr>
            <a:r>
              <a:rPr lang="en-US" altLang="en-US" sz="2900" dirty="0" err="1"/>
              <a:t>Чистая</a:t>
            </a:r>
            <a:r>
              <a:rPr lang="en-US" altLang="ru-RU" sz="2900" dirty="0"/>
              <a:t> </a:t>
            </a:r>
            <a:r>
              <a:rPr lang="en-US" altLang="en-US" sz="2900" dirty="0" err="1"/>
              <a:t>прибыль</a:t>
            </a:r>
            <a:r>
              <a:rPr lang="en-US" altLang="ru-RU" sz="2900" dirty="0"/>
              <a:t>: 77,5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 </a:t>
            </a:r>
            <a:r>
              <a:rPr lang="en-US" altLang="en-US" sz="2900" dirty="0"/>
              <a:t>×</a:t>
            </a:r>
            <a:r>
              <a:rPr lang="en-US" altLang="ru-RU" sz="2900" dirty="0"/>
              <a:t> 1 000 = 77 500 </a:t>
            </a:r>
            <a:r>
              <a:rPr lang="en-US" altLang="en-US" sz="2900" dirty="0" err="1" smtClean="0"/>
              <a:t>рублей</a:t>
            </a:r>
            <a:r>
              <a:rPr lang="en-US" altLang="en-US" sz="2900" dirty="0" smtClean="0"/>
              <a:t>.</a:t>
            </a:r>
            <a:endParaRPr lang="en-US" altLang="en-US" sz="2900" dirty="0" smtClean="0"/>
          </a:p>
          <a:p>
            <a:pPr>
              <a:spcBef>
                <a:spcPts val="0"/>
              </a:spcBef>
            </a:pPr>
            <a:r>
              <a:rPr lang="ru-RU" altLang="ru-RU" sz="2900" dirty="0" smtClean="0"/>
              <a:t>При достижение кол-ва продаж в 10000 по истечении года, точка безубыточности достигается спустя 1,5 года после запуска проекта</a:t>
            </a:r>
            <a:br>
              <a:rPr lang="en-US" altLang="ru-RU" sz="2900" dirty="0"/>
            </a:br>
            <a:endParaRPr lang="en-US" altLang="ru-RU" sz="2900" dirty="0"/>
          </a:p>
        </p:txBody>
      </p:sp>
      <p:sp>
        <p:nvSpPr>
          <p:cNvPr id="2" name="TextBox 1"/>
          <p:cNvSpPr txBox="1"/>
          <p:nvPr/>
        </p:nvSpPr>
        <p:spPr>
          <a:xfrm>
            <a:off x="1168256" y="8871180"/>
            <a:ext cx="8830768" cy="47491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40657E"/>
                </a:solidFill>
                <a:latin typeface="Gilroy-Medium"/>
              </a:rPr>
              <a:t>2. </a:t>
            </a:r>
            <a:r>
              <a:rPr lang="ru-RU" sz="2800" dirty="0" smtClean="0">
                <a:solidFill>
                  <a:srgbClr val="40657E"/>
                </a:solidFill>
                <a:latin typeface="Gilroy-Medium"/>
              </a:rPr>
              <a:t>Переменные </a:t>
            </a:r>
            <a:r>
              <a:rPr lang="ru-RU" sz="2800" dirty="0">
                <a:solidFill>
                  <a:srgbClr val="40657E"/>
                </a:solidFill>
                <a:latin typeface="Gilroy-Medium"/>
              </a:rPr>
              <a:t>затраты (на 1 000 </a:t>
            </a:r>
            <a:r>
              <a:rPr lang="ru-RU" sz="2800" dirty="0" smtClean="0">
                <a:solidFill>
                  <a:srgbClr val="40657E"/>
                </a:solidFill>
                <a:latin typeface="Gilroy-Medium"/>
              </a:rPr>
              <a:t>единиц</a:t>
            </a:r>
            <a:r>
              <a:rPr lang="ru-RU" sz="2800" dirty="0" smtClean="0">
                <a:solidFill>
                  <a:srgbClr val="40657E"/>
                </a:solidFill>
                <a:latin typeface="Gilroy-Medium"/>
              </a:rPr>
              <a:t>):</a:t>
            </a:r>
            <a:endParaRPr lang="ru-RU" sz="2800" dirty="0" smtClean="0">
              <a:solidFill>
                <a:srgbClr val="40657E"/>
              </a:solidFill>
              <a:latin typeface="Gilroy-Medium"/>
            </a:endParaRPr>
          </a:p>
          <a:p>
            <a:pPr>
              <a:spcBef>
                <a:spcPts val="0"/>
              </a:spcBef>
            </a:pP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Gilroy-Medium"/>
              </a:rPr>
              <a:t>-</a:t>
            </a:r>
            <a:r>
              <a:rPr lang="ru-RU" sz="2800" dirty="0" smtClean="0">
                <a:latin typeface="Gilroy-Medium"/>
              </a:rPr>
              <a:t>Ингредиенты </a:t>
            </a:r>
            <a:r>
              <a:rPr lang="ru-RU" sz="2800" dirty="0">
                <a:latin typeface="Gilroy-Medium"/>
              </a:rPr>
              <a:t>(на основе рецепта): ~72 500 </a:t>
            </a:r>
            <a:r>
              <a:rPr lang="ru-RU" sz="2800" dirty="0" smtClean="0">
                <a:latin typeface="Gilroy-Medium"/>
              </a:rPr>
              <a:t>рублей.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Gilroy-Medium"/>
              </a:rPr>
              <a:t>-</a:t>
            </a:r>
            <a:r>
              <a:rPr lang="ru-RU" sz="2800" dirty="0" smtClean="0">
                <a:latin typeface="Gilroy-Medium"/>
              </a:rPr>
              <a:t>Упаковка (</a:t>
            </a:r>
            <a:r>
              <a:rPr lang="ru-RU" sz="2800" dirty="0">
                <a:latin typeface="Gilroy-Medium"/>
              </a:rPr>
              <a:t>стакан, крышка, наклейка): ~30 рублей × 1 000 = 30 000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Gilroy-Medium"/>
              </a:rPr>
              <a:t>-</a:t>
            </a:r>
            <a:r>
              <a:rPr lang="ru-RU" sz="2800" dirty="0" smtClean="0">
                <a:latin typeface="Gilroy-Medium"/>
              </a:rPr>
              <a:t>Логистика</a:t>
            </a:r>
            <a:r>
              <a:rPr lang="ru-RU" sz="2800" dirty="0">
                <a:latin typeface="Gilroy-Medium"/>
              </a:rPr>
              <a:t>: ~15 000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Gilroy-Medium"/>
              </a:rPr>
              <a:t>-</a:t>
            </a:r>
            <a:r>
              <a:rPr lang="ru-RU" sz="2800" dirty="0" smtClean="0">
                <a:latin typeface="Gilroy-Medium"/>
              </a:rPr>
              <a:t>Моющие </a:t>
            </a:r>
            <a:r>
              <a:rPr lang="ru-RU" sz="2800" dirty="0">
                <a:latin typeface="Gilroy-Medium"/>
              </a:rPr>
              <a:t>средства: ~5 000 рублей</a:t>
            </a:r>
            <a:r>
              <a:rPr lang="ru-RU" sz="2800" dirty="0" smtClean="0">
                <a:latin typeface="Gilroy-Medium"/>
              </a:rPr>
              <a:t>.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Итого </a:t>
            </a:r>
            <a:r>
              <a:rPr lang="ru-RU" sz="2800" dirty="0">
                <a:latin typeface="Gilroy-Medium"/>
              </a:rPr>
              <a:t>переменные затраты на 1 000 единиц: ~122 500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Себестоимость </a:t>
            </a:r>
            <a:r>
              <a:rPr lang="ru-RU" sz="2800" dirty="0">
                <a:latin typeface="Gilroy-Medium"/>
              </a:rPr>
              <a:t>одного стаканчика: ~122,5 рублей.</a:t>
            </a:r>
            <a:endParaRPr lang="ru-RU" sz="2800" dirty="0">
              <a:latin typeface="Gilroy-Medium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78390" y="2637019"/>
            <a:ext cx="6400237" cy="56915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dirty="0">
                <a:solidFill>
                  <a:srgbClr val="40657E"/>
                </a:solidFill>
                <a:latin typeface="Gilroy-Medium"/>
              </a:rPr>
              <a:t>3. Инвестиции в оборудование (разовые</a:t>
            </a:r>
            <a:r>
              <a:rPr lang="ru-RU" sz="2800" dirty="0" smtClean="0">
                <a:solidFill>
                  <a:srgbClr val="40657E"/>
                </a:solidFill>
                <a:latin typeface="Gilroy-Medium"/>
              </a:rPr>
              <a:t>):</a:t>
            </a:r>
            <a:endParaRPr lang="ru-RU" sz="2800" dirty="0" smtClean="0">
              <a:solidFill>
                <a:srgbClr val="40657E"/>
              </a:solidFill>
              <a:latin typeface="Gilroy-Medium"/>
            </a:endParaRPr>
          </a:p>
          <a:p>
            <a:pPr>
              <a:spcBef>
                <a:spcPts val="600"/>
              </a:spcBef>
            </a:pPr>
            <a:endParaRPr lang="en-US" sz="2800" dirty="0" smtClean="0">
              <a:latin typeface="Gilroy-Medium"/>
            </a:endParaRPr>
          </a:p>
          <a:p>
            <a:pPr>
              <a:spcBef>
                <a:spcPts val="600"/>
              </a:spcBef>
            </a:pPr>
            <a:r>
              <a:rPr lang="ru-RU" sz="2800" dirty="0" smtClean="0">
                <a:latin typeface="Gilroy-Medium"/>
              </a:rPr>
              <a:t>-</a:t>
            </a:r>
            <a:r>
              <a:rPr lang="ru-RU" sz="2800" dirty="0">
                <a:latin typeface="Gilroy-Medium"/>
              </a:rPr>
              <a:t>Устройство для гомогенизации: ~500 000 рублей</a:t>
            </a:r>
            <a:r>
              <a:rPr lang="ru-RU" sz="2800" dirty="0" smtClean="0">
                <a:latin typeface="Gilroy-Medium"/>
              </a:rPr>
              <a:t>.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-Разливочная </a:t>
            </a:r>
            <a:r>
              <a:rPr lang="ru-RU" sz="2800" dirty="0">
                <a:latin typeface="Gilroy-Medium"/>
              </a:rPr>
              <a:t>станция: ~700 000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-</a:t>
            </a:r>
            <a:r>
              <a:rPr lang="ru-RU" sz="2800" dirty="0">
                <a:latin typeface="Gilroy-Medium"/>
              </a:rPr>
              <a:t>Холодильное оборудование: ~300 000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-</a:t>
            </a:r>
            <a:r>
              <a:rPr lang="ru-RU" sz="2800" dirty="0">
                <a:latin typeface="Gilroy-Medium"/>
              </a:rPr>
              <a:t>Дополнительные инструменты: ~100 000 рублей. </a:t>
            </a:r>
            <a:endParaRPr lang="en-US" sz="28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800" dirty="0" smtClean="0">
                <a:latin typeface="Gilroy-Medium"/>
              </a:rPr>
              <a:t>Итого </a:t>
            </a:r>
            <a:r>
              <a:rPr lang="ru-RU" sz="2800" dirty="0">
                <a:latin typeface="Gilroy-Medium"/>
              </a:rPr>
              <a:t>начальные вложения: ~1 600 000 рублей</a:t>
            </a:r>
            <a:r>
              <a:rPr lang="ru-RU" sz="2900" dirty="0" smtClean="0">
                <a:latin typeface="Gilroy-Medium"/>
              </a:rPr>
              <a:t>.</a:t>
            </a:r>
            <a:endParaRPr lang="ru-RU" sz="2900" dirty="0">
              <a:latin typeface="Gilroy-Medium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9" name="Изображение 5"/>
          <p:cNvPicPr>
            <a:picLocks noChangeAspect="1"/>
          </p:cNvPicPr>
          <p:nvPr/>
        </p:nvPicPr>
        <p:blipFill rotWithShape="1">
          <a:blip r:embed="rId9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3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37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38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5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3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40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41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4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4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4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49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5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53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56" name="Рисунок 36" descr="Рисунок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3901" y="10035692"/>
            <a:ext cx="2422267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5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051" name="Picture 3" descr="https://sun9-59.userapi.com/impg/K0PeB5tG4UErn7WiGmHfuBcSuDOXgsyVGqTdUw/YcFKAk0VHCo.jpg?size=360x360&amp;quality=95&amp;sign=7f97172b29368227e60c7f9eb6698286&amp;type=alb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089" y="5985571"/>
            <a:ext cx="5129325" cy="51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sun9-12.userapi.com/impg/5tj3Md-aNYk-QSu9GT4eYXoeqH4Lw895WXnFGw/4SUmJTE-IB4.jpg?size=2560x1920&amp;quality=95&amp;sign=07aae3dc8ad254981749bb09b2c32867&amp;type=album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" r="14604"/>
          <a:stretch>
            <a:fillRect/>
          </a:stretch>
        </p:blipFill>
        <p:spPr bwMode="auto">
          <a:xfrm>
            <a:off x="16930139" y="3420909"/>
            <a:ext cx="5439176" cy="513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sun9-24.userapi.com/impg/gGsPqoOtvQYrfU470ShGH_qzDfwnVg_zQHO1qA/T_bZ3UrnYUk.jpg?size=360x360&amp;quality=95&amp;sign=6e8e113a903c2d5168671dc5cda93ebb&amp;type=albu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756" y="3420909"/>
            <a:ext cx="5129324" cy="51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2574928" y="8689369"/>
            <a:ext cx="4446980" cy="14300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Макурин</a:t>
            </a:r>
            <a:r>
              <a:rPr kumimoji="0" lang="ru-RU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 Иван-лидер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3119" y="3816353"/>
            <a:ext cx="4446980" cy="20942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 err="1" smtClean="0">
                <a:latin typeface="Gilroy-Medium"/>
              </a:rPr>
              <a:t>Потенко</a:t>
            </a:r>
            <a:r>
              <a:rPr lang="ru-RU" dirty="0" smtClean="0">
                <a:latin typeface="Gilroy-Medium"/>
              </a:rPr>
              <a:t> Артём-технолог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097228" y="8689559"/>
            <a:ext cx="5057956" cy="20942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Махова</a:t>
            </a: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 Наталия-дизайнер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КОМАНДА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05411" y="-166908"/>
            <a:ext cx="14449778" cy="21754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РЕЗУЛЬТАТЫ АКСЕЛЕРАТОРА ПРОМТЕХДИЗАЙН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25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26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4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2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28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29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3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3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3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3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37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3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3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4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41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43" name="Результаты акселератора промтехдизайн"/>
          <p:cNvSpPr txBox="1"/>
          <p:nvPr/>
        </p:nvSpPr>
        <p:spPr>
          <a:xfrm>
            <a:off x="1820071" y="4471481"/>
            <a:ext cx="21728697" cy="8068040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fontScale="92500"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marL="742950" indent="-742950">
              <a:buAutoNum type="arabicPeriod"/>
            </a:pPr>
            <a:r>
              <a:rPr lang="en-US" altLang="en-US" sz="4400" dirty="0" err="1" smtClean="0"/>
              <a:t>Разработали</a:t>
            </a:r>
            <a:r>
              <a:rPr lang="en-US" altLang="ru-RU" sz="4400" dirty="0" smtClean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сформировали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команду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нашего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проекта</a:t>
            </a:r>
            <a:r>
              <a:rPr lang="en-US" altLang="ru-RU" sz="4400" dirty="0" smtClean="0"/>
              <a:t>.</a:t>
            </a:r>
            <a:endParaRPr lang="ru-RU" altLang="ru-RU" sz="4400" dirty="0" smtClean="0"/>
          </a:p>
          <a:p>
            <a:pPr marL="742950" indent="-742950">
              <a:buAutoNum type="arabicPeriod"/>
            </a:pPr>
            <a:endParaRPr lang="en-US" altLang="ru-RU" sz="4400" dirty="0" smtClean="0"/>
          </a:p>
          <a:p>
            <a:r>
              <a:rPr lang="ru-RU" altLang="en-US" sz="4400" dirty="0" smtClean="0"/>
              <a:t>2. </a:t>
            </a:r>
            <a:r>
              <a:rPr lang="en-US" altLang="en-US" sz="4400" dirty="0" err="1" smtClean="0"/>
              <a:t>Достигли</a:t>
            </a:r>
            <a:r>
              <a:rPr lang="en-US" altLang="ru-RU" sz="4400" dirty="0" smtClean="0"/>
              <a:t> </a:t>
            </a:r>
            <a:r>
              <a:rPr lang="en-US" altLang="en-US" sz="4400" dirty="0" err="1" smtClean="0"/>
              <a:t>уровня</a:t>
            </a:r>
            <a:r>
              <a:rPr lang="en-US" altLang="ru-RU" sz="4400" dirty="0" smtClean="0"/>
              <a:t> TRL-3,</a:t>
            </a:r>
            <a:r>
              <a:rPr lang="ru-RU" altLang="ru-RU" sz="4400" dirty="0" smtClean="0"/>
              <a:t> </a:t>
            </a:r>
            <a:r>
              <a:rPr lang="en-US" altLang="ru-RU" sz="4400" dirty="0" smtClean="0"/>
              <a:t>CRL-2, IRL-1, MRL-2, </a:t>
            </a:r>
            <a:r>
              <a:rPr lang="en-US" altLang="en-US" sz="4400" dirty="0" err="1" smtClean="0"/>
              <a:t>подготовив</a:t>
            </a:r>
            <a:r>
              <a:rPr lang="en-US" altLang="ru-RU" sz="4400" dirty="0" smtClean="0"/>
              <a:t> </a:t>
            </a:r>
            <a:r>
              <a:rPr lang="en-US" altLang="en-US" sz="4400" dirty="0" err="1" smtClean="0"/>
              <a:t>проект</a:t>
            </a:r>
            <a:r>
              <a:rPr lang="en-US" altLang="ru-RU" sz="4400" dirty="0" smtClean="0"/>
              <a:t> </a:t>
            </a:r>
            <a:r>
              <a:rPr lang="en-US" altLang="en-US" sz="4400" dirty="0" smtClean="0"/>
              <a:t>к</a:t>
            </a:r>
            <a:r>
              <a:rPr lang="en-US" altLang="ru-RU" sz="4400" dirty="0" smtClean="0"/>
              <a:t> </a:t>
            </a:r>
            <a:r>
              <a:rPr lang="en-US" altLang="en-US" sz="4400" dirty="0" err="1" smtClean="0"/>
              <a:t>следующему</a:t>
            </a:r>
            <a:r>
              <a:rPr lang="en-US" altLang="ru-RU" sz="4400" dirty="0" smtClean="0"/>
              <a:t> </a:t>
            </a:r>
            <a:r>
              <a:rPr lang="en-US" altLang="en-US" sz="4400" dirty="0" err="1" smtClean="0"/>
              <a:t>этапу</a:t>
            </a:r>
            <a:r>
              <a:rPr lang="en-US" altLang="ru-RU" sz="4400" dirty="0" smtClean="0"/>
              <a:t> </a:t>
            </a:r>
            <a:r>
              <a:rPr lang="en-US" altLang="en-US" sz="4400" dirty="0" err="1" smtClean="0"/>
              <a:t>развития</a:t>
            </a:r>
            <a:r>
              <a:rPr lang="en-US" altLang="ru-RU" sz="4400" dirty="0" smtClean="0"/>
              <a:t>.</a:t>
            </a:r>
            <a:endParaRPr lang="ru-RU" altLang="ru-RU" sz="4400" dirty="0" smtClean="0"/>
          </a:p>
          <a:p>
            <a:endParaRPr lang="en-US" altLang="ru-RU" sz="4400" dirty="0" smtClean="0"/>
          </a:p>
          <a:p>
            <a:r>
              <a:rPr lang="ru-RU" altLang="en-US" sz="4400" dirty="0" smtClean="0"/>
              <a:t>3. </a:t>
            </a:r>
            <a:r>
              <a:rPr lang="en-US" altLang="en-US" sz="4400" dirty="0" err="1" smtClean="0"/>
              <a:t>Участвовали</a:t>
            </a:r>
            <a:r>
              <a:rPr lang="en-US" altLang="ru-RU" sz="4400" dirty="0" smtClean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семинарах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лекциях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экспертами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получив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ценные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знания</a:t>
            </a:r>
            <a:r>
              <a:rPr lang="en-US" altLang="ru-RU" sz="4400" dirty="0"/>
              <a:t> </a:t>
            </a:r>
            <a:r>
              <a:rPr lang="en-US" altLang="en-US" sz="4400" dirty="0"/>
              <a:t>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поиске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проблем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решений</a:t>
            </a:r>
            <a:r>
              <a:rPr lang="en-US" altLang="ru-RU" sz="4400" dirty="0" smtClean="0"/>
              <a:t>.</a:t>
            </a:r>
            <a:endParaRPr lang="ru-RU" altLang="ru-RU" sz="4400" dirty="0" smtClean="0"/>
          </a:p>
          <a:p>
            <a:endParaRPr lang="en-US" altLang="ru-RU" sz="4400" dirty="0"/>
          </a:p>
          <a:p>
            <a:r>
              <a:rPr lang="ru-RU" altLang="en-US" sz="4400" dirty="0" smtClean="0"/>
              <a:t>4. </a:t>
            </a:r>
            <a:r>
              <a:rPr lang="en-US" altLang="en-US" sz="4400" dirty="0" err="1" smtClean="0"/>
              <a:t>Научились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эффективно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работать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потенциальной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аудиторией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задавая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ключевые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вопросы</a:t>
            </a:r>
            <a:r>
              <a:rPr lang="en-US" altLang="ru-RU" sz="4400" dirty="0" smtClean="0"/>
              <a:t>.</a:t>
            </a:r>
            <a:endParaRPr lang="ru-RU" altLang="ru-RU" sz="4400" dirty="0" smtClean="0"/>
          </a:p>
          <a:p>
            <a:endParaRPr lang="en-US" altLang="ru-RU" sz="4400" dirty="0"/>
          </a:p>
          <a:p>
            <a:r>
              <a:rPr lang="ru-RU" altLang="en-US" sz="4400" dirty="0" smtClean="0"/>
              <a:t>5. </a:t>
            </a:r>
            <a:r>
              <a:rPr lang="en-US" altLang="en-US" sz="4400" dirty="0" err="1" smtClean="0"/>
              <a:t>Создали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бизнес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модель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финансовую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модель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дальнейшего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роста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проекта</a:t>
            </a:r>
            <a:r>
              <a:rPr lang="en-US" altLang="ru-RU" sz="4400" dirty="0" smtClean="0"/>
              <a:t>.</a:t>
            </a:r>
            <a:endParaRPr lang="ru-RU" altLang="ru-RU" sz="4400" dirty="0" smtClean="0"/>
          </a:p>
          <a:p>
            <a:endParaRPr lang="en-US" altLang="ru-RU" sz="4400" dirty="0"/>
          </a:p>
          <a:p>
            <a:r>
              <a:rPr lang="ru-RU" altLang="en-US" sz="4400" dirty="0" smtClean="0"/>
              <a:t>6. </a:t>
            </a:r>
            <a:r>
              <a:rPr lang="en-US" altLang="en-US" sz="4400" dirty="0" err="1" smtClean="0"/>
              <a:t>Разработали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дорожную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карту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достижения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целей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задач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944" name="Рисунок 41" descr="Рисунок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10004" y="12120191"/>
            <a:ext cx="3073997" cy="159580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5" name="Изображение 5"/>
          <p:cNvPicPr>
            <a:picLocks noChangeAspect="1"/>
          </p:cNvPicPr>
          <p:nvPr/>
        </p:nvPicPr>
        <p:blipFill rotWithShape="1">
          <a:blip r:embed="rId9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grpSp>
        <p:nvGrpSpPr>
          <p:cNvPr id="48" name="Группа 47"/>
          <p:cNvGrpSpPr/>
          <p:nvPr/>
        </p:nvGrpSpPr>
        <p:grpSpPr>
          <a:xfrm>
            <a:off x="3248831" y="2151409"/>
            <a:ext cx="8085557" cy="1649733"/>
            <a:chOff x="8392970" y="4069721"/>
            <a:chExt cx="8906106" cy="1817153"/>
          </a:xfrm>
        </p:grpSpPr>
        <p:sp>
          <p:nvSpPr>
            <p:cNvPr id="49" name="Овал 48"/>
            <p:cNvSpPr/>
            <p:nvPr/>
          </p:nvSpPr>
          <p:spPr>
            <a:xfrm>
              <a:off x="8392970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896747" y="4069721"/>
              <a:ext cx="724394" cy="1344471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sz="4800" b="0" i="0" u="none" strike="noStrike" cap="none" spc="0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1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1" name="Овал 50"/>
            <p:cNvSpPr/>
            <p:nvPr/>
          </p:nvSpPr>
          <p:spPr>
            <a:xfrm>
              <a:off x="12102958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2524532" y="4319331"/>
              <a:ext cx="724394" cy="899047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sp>
          <p:nvSpPr>
            <p:cNvPr id="54" name="Овал 53"/>
            <p:cNvSpPr/>
            <p:nvPr/>
          </p:nvSpPr>
          <p:spPr>
            <a:xfrm>
              <a:off x="15731533" y="431933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261827" y="4150670"/>
              <a:ext cx="724394" cy="1344471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3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cxnSp>
          <p:nvCxnSpPr>
            <p:cNvPr id="56" name="Прямая со стрелкой 55"/>
            <p:cNvCxnSpPr/>
            <p:nvPr/>
          </p:nvCxnSpPr>
          <p:spPr>
            <a:xfrm>
              <a:off x="13630638" y="5023263"/>
              <a:ext cx="2145229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8" name="Прямая со стрелкой 67"/>
          <p:cNvCxnSpPr/>
          <p:nvPr/>
        </p:nvCxnSpPr>
        <p:spPr>
          <a:xfrm>
            <a:off x="4669427" y="3053165"/>
            <a:ext cx="194758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13205530" y="2165675"/>
            <a:ext cx="8085557" cy="1711668"/>
            <a:chOff x="8392970" y="4001501"/>
            <a:chExt cx="8906106" cy="1885373"/>
          </a:xfrm>
        </p:grpSpPr>
        <p:sp>
          <p:nvSpPr>
            <p:cNvPr id="79" name="Овал 78"/>
            <p:cNvSpPr/>
            <p:nvPr/>
          </p:nvSpPr>
          <p:spPr>
            <a:xfrm>
              <a:off x="8392970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96747" y="4001501"/>
              <a:ext cx="724394" cy="148091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>
                  <a:solidFill>
                    <a:schemeClr val="tx1"/>
                  </a:solidFill>
                </a:rPr>
                <a:t>4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1" name="Овал 80"/>
            <p:cNvSpPr/>
            <p:nvPr/>
          </p:nvSpPr>
          <p:spPr>
            <a:xfrm>
              <a:off x="12102958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2524533" y="4028398"/>
              <a:ext cx="724394" cy="148091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5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>
              <a:off x="15731533" y="431933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6261827" y="4082450"/>
              <a:ext cx="724394" cy="148091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>
                  <a:solidFill>
                    <a:schemeClr val="tx1"/>
                  </a:solidFill>
                </a:rPr>
                <a:t>6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cxnSp>
          <p:nvCxnSpPr>
            <p:cNvPr id="85" name="Прямая со стрелкой 84"/>
            <p:cNvCxnSpPr/>
            <p:nvPr/>
          </p:nvCxnSpPr>
          <p:spPr>
            <a:xfrm>
              <a:off x="13630638" y="5023263"/>
              <a:ext cx="2145229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Прямая со стрелкой 85"/>
          <p:cNvCxnSpPr/>
          <p:nvPr/>
        </p:nvCxnSpPr>
        <p:spPr>
          <a:xfrm>
            <a:off x="14626126" y="3148415"/>
            <a:ext cx="194758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1322513" y="3076403"/>
            <a:ext cx="194758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995055" y="3150499"/>
            <a:ext cx="13193485" cy="1469002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ТЕКУЩИЙ СТАТУС ПРОЕКТА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47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48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6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4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50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51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5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5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5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5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59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6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6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6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63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65" name="Текущий статус проекта"/>
          <p:cNvSpPr txBox="1">
            <a:spLocks noGrp="1"/>
          </p:cNvSpPr>
          <p:nvPr>
            <p:ph type="title"/>
          </p:nvPr>
        </p:nvSpPr>
        <p:spPr>
          <a:xfrm>
            <a:off x="2205411" y="3150499"/>
            <a:ext cx="19223952" cy="5581616"/>
          </a:xfrm>
          <a:prstGeom prst="rect">
            <a:avLst/>
          </a:prstGeom>
        </p:spPr>
        <p:txBody>
          <a:bodyPr lIns="45699" tIns="45699" rIns="45699" bIns="45699">
            <a:normAutofit fontScale="9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800" dirty="0" err="1" smtClean="0">
                <a:solidFill>
                  <a:srgbClr val="40657E"/>
                </a:solidFill>
              </a:rPr>
              <a:t>Уровень</a:t>
            </a:r>
            <a:r>
              <a:rPr lang="en-US" altLang="ru-RU" sz="4800" dirty="0" smtClean="0">
                <a:solidFill>
                  <a:srgbClr val="40657E"/>
                </a:solidFill>
              </a:rPr>
              <a:t> </a:t>
            </a:r>
            <a:r>
              <a:rPr lang="en-US" altLang="en-US" sz="4800" dirty="0" err="1">
                <a:solidFill>
                  <a:srgbClr val="40657E"/>
                </a:solidFill>
              </a:rPr>
              <a:t>готовности</a:t>
            </a:r>
            <a:r>
              <a:rPr lang="en-US" altLang="ru-RU" sz="4800" dirty="0">
                <a:solidFill>
                  <a:srgbClr val="40657E"/>
                </a:solidFill>
              </a:rPr>
              <a:t> (TRL-3</a:t>
            </a:r>
            <a:r>
              <a:rPr lang="en-US" altLang="ru-RU" sz="4800" dirty="0" smtClean="0">
                <a:solidFill>
                  <a:srgbClr val="40657E"/>
                </a:solidFill>
              </a:rPr>
              <a:t>):</a:t>
            </a:r>
            <a:br>
              <a:rPr lang="ru-RU" altLang="ru-RU" sz="4800" dirty="0" smtClean="0"/>
            </a:br>
            <a:br>
              <a:rPr lang="en-US" altLang="ru-RU" sz="4900" dirty="0"/>
            </a:br>
            <a:r>
              <a:rPr lang="en-US" altLang="ru-RU" sz="4400" dirty="0" smtClean="0"/>
              <a:t>- </a:t>
            </a:r>
            <a:r>
              <a:rPr lang="en-US" altLang="en-US" sz="4400" dirty="0" err="1"/>
              <a:t>Разработаны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первые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рецептуры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ru-RU" altLang="ru-RU" sz="4400" dirty="0"/>
            </a:br>
            <a:r>
              <a:rPr lang="en-US" altLang="ru-RU" sz="4400" dirty="0" smtClean="0"/>
              <a:t>- </a:t>
            </a:r>
            <a:r>
              <a:rPr lang="en-US" altLang="en-US" sz="4400" dirty="0" err="1"/>
              <a:t>Изготовлены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тестовые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образцы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 smtClean="0"/>
              <a:t>- </a:t>
            </a:r>
            <a:r>
              <a:rPr lang="en-US" altLang="en-US" sz="4400" dirty="0" err="1"/>
              <a:t>Проведены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предварительные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вкусовые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тесты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Начата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работа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поиску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партнёров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упаковки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логистики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966" name="Рисунок 3" descr="Рисунок 3"/>
          <p:cNvPicPr>
            <a:picLocks noChangeAspect="1"/>
          </p:cNvPicPr>
          <p:nvPr/>
        </p:nvPicPr>
        <p:blipFill>
          <a:blip r:embed="rId8"/>
          <a:srcRect l="5218" b="20482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5" name="Изображение 5"/>
          <p:cNvPicPr>
            <a:picLocks noChangeAspect="1"/>
          </p:cNvPicPr>
          <p:nvPr/>
        </p:nvPicPr>
        <p:blipFill rotWithShape="1">
          <a:blip r:embed="rId9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ДОРОЖНАЯ КАРТА (ПЛАН РАЗВИТИЯ)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8" name="object 13"/>
          <p:cNvSpPr/>
          <p:nvPr/>
        </p:nvSpPr>
        <p:spPr>
          <a:xfrm>
            <a:off x="22769735" y="600684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69" name="object 14" descr="objec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618" y="602207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70" name="object 15" descr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3317" y="601104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86" name="Сгруппировать"/>
          <p:cNvGrpSpPr/>
          <p:nvPr/>
        </p:nvGrpSpPr>
        <p:grpSpPr>
          <a:xfrm>
            <a:off x="19162537" y="610325"/>
            <a:ext cx="867116" cy="609378"/>
            <a:chOff x="0" y="-1"/>
            <a:chExt cx="867114" cy="609376"/>
          </a:xfrm>
        </p:grpSpPr>
        <p:sp>
          <p:nvSpPr>
            <p:cNvPr id="97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72" name="object 17" descr="object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73" name="object 18" descr="object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7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7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8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7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81" name="object 22" descr="object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8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8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8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85" name="object 26" descr="object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24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421938" y="2693615"/>
            <a:ext cx="17527627" cy="2436529"/>
            <a:chOff x="7006442" y="4177729"/>
            <a:chExt cx="11720712" cy="1629305"/>
          </a:xfrm>
        </p:grpSpPr>
        <p:sp>
          <p:nvSpPr>
            <p:cNvPr id="3" name="Овал 2"/>
            <p:cNvSpPr/>
            <p:nvPr/>
          </p:nvSpPr>
          <p:spPr>
            <a:xfrm>
              <a:off x="7006442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2922" y="4177729"/>
              <a:ext cx="724394" cy="1344471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sz="4800" b="0" i="0" u="none" strike="noStrike" cap="none" spc="0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1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12102958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24532" y="4404072"/>
              <a:ext cx="724394" cy="899047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cxnSp>
          <p:nvCxnSpPr>
            <p:cNvPr id="7" name="Прямая со стрелкой 6"/>
            <p:cNvCxnSpPr>
              <a:stCxn id="3" idx="6"/>
              <a:endCxn id="27" idx="2"/>
            </p:cNvCxnSpPr>
            <p:nvPr/>
          </p:nvCxnSpPr>
          <p:spPr>
            <a:xfrm>
              <a:off x="8573985" y="5023263"/>
              <a:ext cx="3528973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Овал 30"/>
            <p:cNvSpPr/>
            <p:nvPr/>
          </p:nvSpPr>
          <p:spPr>
            <a:xfrm>
              <a:off x="17159611" y="4239491"/>
              <a:ext cx="1567543" cy="1567543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819404" y="4181360"/>
              <a:ext cx="724394" cy="1344471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400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3</a:t>
              </a:r>
              <a:endParaRPr kumimoji="0" lang="ru-RU" sz="48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endParaRPr>
            </a:p>
          </p:txBody>
        </p:sp>
        <p:cxnSp>
          <p:nvCxnSpPr>
            <p:cNvPr id="33" name="Прямая со стрелкой 32"/>
            <p:cNvCxnSpPr>
              <a:endCxn id="31" idx="2"/>
            </p:cNvCxnSpPr>
            <p:nvPr/>
          </p:nvCxnSpPr>
          <p:spPr>
            <a:xfrm>
              <a:off x="13630638" y="5023263"/>
              <a:ext cx="3528973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2866605" y="5293756"/>
            <a:ext cx="5121060" cy="686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4400" dirty="0"/>
              <a:t> </a:t>
            </a:r>
            <a:r>
              <a:rPr lang="en-US" altLang="ru-RU" sz="4000" dirty="0"/>
              <a:t>0-3 </a:t>
            </a:r>
            <a:r>
              <a:rPr lang="en-US" altLang="en-US" sz="4000" dirty="0" err="1"/>
              <a:t>месяца</a:t>
            </a:r>
            <a:r>
              <a:rPr lang="en-US" altLang="ru-RU" sz="4000" dirty="0"/>
              <a:t>: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Завершение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доработки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рецептур</a:t>
            </a:r>
            <a:r>
              <a:rPr lang="en-US" altLang="ru-RU" sz="4000" dirty="0"/>
              <a:t>.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Проведение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потребительских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тестов</a:t>
            </a:r>
            <a:r>
              <a:rPr lang="en-US" altLang="ru-RU" sz="4000" dirty="0"/>
              <a:t>.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Доработка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упаковки</a:t>
            </a:r>
            <a:r>
              <a:rPr lang="en-US" altLang="ru-RU" sz="4000" dirty="0"/>
              <a:t> </a:t>
            </a:r>
            <a:r>
              <a:rPr lang="en-US" altLang="en-US" sz="4000" dirty="0"/>
              <a:t>и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логистики</a:t>
            </a:r>
            <a:r>
              <a:rPr lang="en-US" altLang="ru-RU" sz="4000" dirty="0"/>
              <a:t>.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558230" y="5288326"/>
            <a:ext cx="576680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4000" dirty="0"/>
              <a:t> 6-12 </a:t>
            </a:r>
            <a:r>
              <a:rPr lang="en-US" altLang="en-US" sz="4000" dirty="0" err="1"/>
              <a:t>месяцев</a:t>
            </a:r>
            <a:r>
              <a:rPr lang="en-US" altLang="ru-RU" sz="4000" dirty="0"/>
              <a:t>: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Масштабирование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производства</a:t>
            </a:r>
            <a:r>
              <a:rPr lang="en-US" altLang="ru-RU" sz="4000" dirty="0"/>
              <a:t>.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Расширение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каналов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сбыта</a:t>
            </a:r>
            <a:r>
              <a:rPr lang="en-US" altLang="ru-RU" sz="4000" dirty="0"/>
              <a:t>.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911589" y="5288326"/>
            <a:ext cx="6055124" cy="736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ru-RU" sz="4000" dirty="0"/>
              <a:t>3-6 </a:t>
            </a:r>
            <a:r>
              <a:rPr lang="en-US" altLang="en-US" sz="4000" dirty="0" err="1"/>
              <a:t>месяцев</a:t>
            </a:r>
            <a:r>
              <a:rPr lang="en-US" altLang="ru-RU" sz="4000" dirty="0"/>
              <a:t>:</a:t>
            </a:r>
            <a:endParaRPr lang="en-US" altLang="ru-RU" sz="4000" dirty="0"/>
          </a:p>
          <a:p>
            <a:pPr>
              <a:lnSpc>
                <a:spcPct val="70000"/>
              </a:lnSpc>
            </a:pPr>
            <a:r>
              <a:rPr lang="en-US" altLang="ru-RU" sz="4000" dirty="0"/>
              <a:t>- </a:t>
            </a:r>
            <a:r>
              <a:rPr lang="en-US" altLang="en-US" sz="4000" dirty="0" err="1"/>
              <a:t>Запуск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пробного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производства</a:t>
            </a:r>
            <a:r>
              <a:rPr lang="en-US" altLang="ru-RU" sz="4000" dirty="0"/>
              <a:t>.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Пилотные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продажи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через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онлайн</a:t>
            </a:r>
            <a:r>
              <a:rPr lang="en-US" altLang="ru-RU" sz="4000" dirty="0" err="1"/>
              <a:t>-</a:t>
            </a:r>
            <a:r>
              <a:rPr lang="en-US" altLang="en-US" sz="4000" dirty="0" err="1"/>
              <a:t>каналы</a:t>
            </a:r>
            <a:r>
              <a:rPr lang="en-US" altLang="ru-RU" sz="4000" dirty="0"/>
              <a:t> </a:t>
            </a:r>
            <a:r>
              <a:rPr lang="en-US" altLang="en-US" sz="4000" dirty="0" smtClean="0"/>
              <a:t>и</a:t>
            </a:r>
            <a:r>
              <a:rPr lang="ru-RU" altLang="en-US" sz="4000" dirty="0" smtClean="0"/>
              <a:t> </a:t>
            </a:r>
            <a:r>
              <a:rPr lang="en-US" altLang="en-US" sz="4000" dirty="0" err="1" smtClean="0"/>
              <a:t>точки</a:t>
            </a:r>
            <a:r>
              <a:rPr lang="en-US" altLang="ru-RU" sz="4000" dirty="0" smtClean="0"/>
              <a:t> </a:t>
            </a:r>
            <a:r>
              <a:rPr lang="en-US" altLang="en-US" sz="4000" dirty="0" err="1"/>
              <a:t>розничной</a:t>
            </a:r>
            <a:r>
              <a:rPr lang="en-US" altLang="ru-RU" sz="4000" dirty="0"/>
              <a:t> </a:t>
            </a:r>
            <a:r>
              <a:rPr lang="en-US" altLang="en-US" sz="4000" dirty="0" err="1"/>
              <a:t>торговли</a:t>
            </a:r>
            <a:r>
              <a:rPr lang="en-US" altLang="ru-RU" sz="4000" dirty="0"/>
              <a:t>.</a:t>
            </a:r>
            <a:endParaRPr lang="en-US" altLang="ru-RU" sz="4000" dirty="0"/>
          </a:p>
          <a:p>
            <a:r>
              <a:rPr lang="en-US" altLang="ru-RU" sz="4000" dirty="0"/>
              <a:t>- </a:t>
            </a:r>
            <a:r>
              <a:rPr lang="en-US" altLang="en-US" sz="4000" dirty="0" err="1"/>
              <a:t>Разработка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маркетинговой</a:t>
            </a:r>
            <a:r>
              <a:rPr lang="en-US" altLang="ru-RU" sz="4000" dirty="0"/>
              <a:t> </a:t>
            </a:r>
            <a:r>
              <a:rPr lang="en-US" altLang="en-US" sz="4000" dirty="0" err="1"/>
              <a:t>кампании</a:t>
            </a:r>
            <a:r>
              <a:rPr lang="en-US" altLang="ru-RU" sz="4000" dirty="0"/>
              <a:t>.</a:t>
            </a:r>
            <a:endParaRPr lang="en-US" altLang="ru-RU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24384000" cy="13716001"/>
          </a:xfrm>
          <a:prstGeom prst="rect">
            <a:avLst/>
          </a:prstGeom>
          <a:solidFill>
            <a:srgbClr val="40657E"/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6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1357140" y="4066322"/>
            <a:ext cx="21847223" cy="1877280"/>
          </a:xfrm>
          <a:prstGeom prst="rect">
            <a:avLst/>
          </a:prstGeom>
        </p:spPr>
        <p:txBody>
          <a:bodyPr lIns="45699" tIns="45699" rIns="45699" bIns="45699">
            <a:noAutofit/>
          </a:bodyPr>
          <a:lstStyle/>
          <a:p>
            <a:pPr algn="ctr" defTabSz="914400">
              <a:lnSpc>
                <a:spcPct val="90000"/>
              </a:lnSpc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ru-RU" altLang="en-US" sz="10800" dirty="0" smtClean="0">
                <a:solidFill>
                  <a:srgbClr val="ADDAE3"/>
                </a:solidFill>
              </a:rPr>
              <a:t>ПОЧЕМУ МЫ</a:t>
            </a:r>
            <a:r>
              <a:rPr lang="en-US" altLang="en-US" sz="10800" dirty="0" smtClean="0">
                <a:solidFill>
                  <a:srgbClr val="ADDAE3"/>
                </a:solidFill>
              </a:rPr>
              <a:t>?</a:t>
            </a:r>
            <a:endParaRPr lang="ru-RU" altLang="en-US" sz="10800" dirty="0">
              <a:solidFill>
                <a:srgbClr val="ADDAE3"/>
              </a:solidFill>
            </a:endParaRPr>
          </a:p>
        </p:txBody>
      </p:sp>
      <p:pic>
        <p:nvPicPr>
          <p:cNvPr id="767" name="Рисунок 7" descr="Рисунок 7"/>
          <p:cNvPicPr>
            <a:picLocks noChangeAspect="1"/>
          </p:cNvPicPr>
          <p:nvPr/>
        </p:nvPicPr>
        <p:blipFill>
          <a:blip r:embed="rId1"/>
          <a:srcRect l="5218" b="20482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68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1046" y="11487394"/>
            <a:ext cx="4292955" cy="22286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9876" y1="18118" x2="19876" y2="18118"/>
                        <a14:foregroundMark x1="18967" y1="14436" x2="18967" y2="14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458" y="5130142"/>
            <a:ext cx="7627920" cy="53938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364" y="4639653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7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7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7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8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7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7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7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7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78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7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7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78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8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90" name="Рисунок 4" descr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Целевая аудитория и проблема"/>
          <p:cNvSpPr txBox="1">
            <a:spLocks noGrp="1"/>
          </p:cNvSpPr>
          <p:nvPr/>
        </p:nvSpPr>
        <p:spPr>
          <a:xfrm>
            <a:off x="1443261" y="6210058"/>
            <a:ext cx="6797992" cy="2922068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400" dirty="0" err="1"/>
              <a:t>Уникальная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идея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высоким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потенциалом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endParaRPr lang="en-US" altLang="ru-RU" sz="4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ПОЧЕМУ МЫ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3479876" y="3873109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88597" y="3930736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1348556" y="6044575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057277" y="6064102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2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8410690" y="4439997"/>
            <a:ext cx="1918215" cy="1918216"/>
          </a:xfrm>
          <a:prstGeom prst="ellipse">
            <a:avLst/>
          </a:prstGeom>
          <a:solidFill>
            <a:srgbClr val="40657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411" y="4459524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3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76417" y="8117166"/>
            <a:ext cx="8418669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Привлекательный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рынок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сбыта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недостаток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конкурентов</a:t>
            </a:r>
            <a:r>
              <a:rPr lang="en-US" altLang="ru-RU" sz="4400" dirty="0" smtClean="0"/>
              <a:t>.</a:t>
            </a:r>
            <a:endParaRPr lang="en-US" alt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103807" y="6744495"/>
            <a:ext cx="6830642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Амбициозная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команда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научно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техническим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подходом</a:t>
            </a:r>
            <a:r>
              <a:rPr lang="en-US" altLang="ru-RU" sz="4400" dirty="0" smtClean="0"/>
              <a:t>.</a:t>
            </a:r>
            <a:endParaRPr lang="en-US" altLang="ru-RU" sz="4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0"/>
            <a:ext cx="24384000" cy="219693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7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7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7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8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7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7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7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7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78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7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7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78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8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90" name="Рисунок 4" descr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Целевая аудитория и проблема"/>
          <p:cNvSpPr txBox="1">
            <a:spLocks noGrp="1"/>
          </p:cNvSpPr>
          <p:nvPr/>
        </p:nvSpPr>
        <p:spPr>
          <a:xfrm>
            <a:off x="1323998" y="4888984"/>
            <a:ext cx="6652419" cy="3711022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400" dirty="0" err="1"/>
              <a:t>Финансовая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поддержка</a:t>
            </a:r>
            <a:r>
              <a:rPr lang="en-US" altLang="ru-RU" sz="4400" dirty="0"/>
              <a:t>: 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запуска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производства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маркетинговой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кампании</a:t>
            </a:r>
            <a:r>
              <a:rPr lang="en-US" altLang="ru-RU" sz="4400" dirty="0"/>
              <a:t> (5 </a:t>
            </a:r>
            <a:r>
              <a:rPr lang="en-US" altLang="en-US" sz="4400" dirty="0" err="1"/>
              <a:t>млн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рублей</a:t>
            </a:r>
            <a:r>
              <a:rPr lang="en-US" altLang="ru-RU" sz="4400" dirty="0"/>
              <a:t>).</a:t>
            </a:r>
            <a:endParaRPr lang="en-US" altLang="ru-RU" sz="4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05411" y="207040"/>
            <a:ext cx="14449778" cy="14275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altLang="ru-RU" sz="5400" dirty="0" smtClean="0">
                <a:solidFill>
                  <a:schemeClr val="accent1">
                    <a:lumMod val="50000"/>
                  </a:schemeClr>
                </a:solidFill>
              </a:rPr>
              <a:t>ЗАПРОС НА ПОДДЕРЖКУ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en-US" alt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Изображение 5"/>
          <p:cNvPicPr>
            <a:picLocks noChangeAspect="1"/>
          </p:cNvPicPr>
          <p:nvPr/>
        </p:nvPicPr>
        <p:blipFill rotWithShape="1">
          <a:blip r:embed="rId8"/>
          <a:srcRect t="8303" b="20756"/>
          <a:stretch>
            <a:fillRect/>
          </a:stretch>
        </p:blipFill>
        <p:spPr>
          <a:xfrm>
            <a:off x="16494394" y="391886"/>
            <a:ext cx="2449009" cy="154379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3479876" y="2664053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88597" y="2931230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1348556" y="4892669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057277" y="5159846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tx1"/>
                </a:solidFill>
              </a:rPr>
              <a:t>2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8410690" y="3288091"/>
            <a:ext cx="1918215" cy="1918216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40657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411" y="3536218"/>
            <a:ext cx="1083288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chemeClr val="tx1"/>
                </a:solidFill>
              </a:rPr>
              <a:t>3</a:t>
            </a:r>
            <a:endParaRPr kumimoji="0" lang="ru-RU" sz="4800" b="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62231" y="7065153"/>
            <a:ext cx="7473380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Менторская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помощь</a:t>
            </a:r>
            <a:r>
              <a:rPr lang="en-US" altLang="ru-RU" sz="4400" dirty="0"/>
              <a:t>: 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области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пищевой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технологии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маркетинга</a:t>
            </a:r>
            <a:r>
              <a:rPr lang="en-US" altLang="ru-RU" sz="4400" dirty="0" smtClean="0"/>
              <a:t>.</a:t>
            </a:r>
            <a:endParaRPr lang="en-US" alt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820785" y="5355082"/>
            <a:ext cx="6417739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400" dirty="0" err="1"/>
              <a:t>Партнёрства</a:t>
            </a:r>
            <a:r>
              <a:rPr lang="en-US" altLang="ru-RU" sz="4400" dirty="0"/>
              <a:t>: 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поставщиками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производителями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дистрибьюторами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Амбициозная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команда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научно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техническим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подходом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" y="611831"/>
            <a:ext cx="1303634" cy="130363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808337" y="3307618"/>
            <a:ext cx="4754828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rgbClr val="40657E"/>
                </a:solidFill>
              </a:rPr>
              <a:t>Что</a:t>
            </a:r>
            <a:r>
              <a:rPr lang="en-US" altLang="ru-RU" dirty="0">
                <a:solidFill>
                  <a:srgbClr val="40657E"/>
                </a:solidFill>
              </a:rPr>
              <a:t> </a:t>
            </a:r>
            <a:r>
              <a:rPr lang="en-US" altLang="en-US" dirty="0" err="1">
                <a:solidFill>
                  <a:srgbClr val="40657E"/>
                </a:solidFill>
              </a:rPr>
              <a:t>нам</a:t>
            </a:r>
            <a:r>
              <a:rPr lang="en-US" altLang="ru-RU" dirty="0">
                <a:solidFill>
                  <a:srgbClr val="40657E"/>
                </a:solidFill>
              </a:rPr>
              <a:t> </a:t>
            </a:r>
            <a:r>
              <a:rPr lang="en-US" altLang="en-US" dirty="0" err="1">
                <a:solidFill>
                  <a:srgbClr val="40657E"/>
                </a:solidFill>
              </a:rPr>
              <a:t>нужно</a:t>
            </a:r>
            <a:r>
              <a:rPr lang="en-US" altLang="en-US" dirty="0">
                <a:solidFill>
                  <a:srgbClr val="40657E"/>
                </a:solidFill>
              </a:rPr>
              <a:t>?</a:t>
            </a:r>
            <a:endParaRPr lang="ru-RU" dirty="0">
              <a:solidFill>
                <a:srgbClr val="40657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70109" y="9753523"/>
            <a:ext cx="9665970" cy="1997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40657E"/>
                </a:solidFill>
              </a:rPr>
              <a:t>Контакты:</a:t>
            </a:r>
            <a:endParaRPr lang="ru-RU" dirty="0">
              <a:solidFill>
                <a:srgbClr val="40657E"/>
              </a:solidFill>
            </a:endParaRPr>
          </a:p>
          <a:p>
            <a:r>
              <a:rPr lang="en-US" dirty="0">
                <a:solidFill>
                  <a:srgbClr val="40657E"/>
                </a:solidFill>
              </a:rPr>
              <a:t>+7</a:t>
            </a:r>
            <a:r>
              <a:rPr lang="ru-RU" altLang="en-US" dirty="0">
                <a:solidFill>
                  <a:srgbClr val="40657E"/>
                </a:solidFill>
              </a:rPr>
              <a:t>-</a:t>
            </a:r>
            <a:r>
              <a:rPr lang="en-US" dirty="0">
                <a:solidFill>
                  <a:srgbClr val="40657E"/>
                </a:solidFill>
              </a:rPr>
              <a:t>960</a:t>
            </a:r>
            <a:r>
              <a:rPr lang="ru-RU" altLang="en-US" dirty="0">
                <a:solidFill>
                  <a:srgbClr val="40657E"/>
                </a:solidFill>
              </a:rPr>
              <a:t>-</a:t>
            </a:r>
            <a:r>
              <a:rPr lang="en-US" dirty="0">
                <a:solidFill>
                  <a:srgbClr val="40657E"/>
                </a:solidFill>
              </a:rPr>
              <a:t>005</a:t>
            </a:r>
            <a:r>
              <a:rPr lang="ru-RU" altLang="en-US" dirty="0">
                <a:solidFill>
                  <a:srgbClr val="40657E"/>
                </a:solidFill>
              </a:rPr>
              <a:t>-</a:t>
            </a:r>
            <a:r>
              <a:rPr lang="en-US" dirty="0">
                <a:solidFill>
                  <a:srgbClr val="40657E"/>
                </a:solidFill>
              </a:rPr>
              <a:t>69</a:t>
            </a:r>
            <a:r>
              <a:rPr lang="ru-RU" altLang="en-US" dirty="0">
                <a:solidFill>
                  <a:srgbClr val="40657E"/>
                </a:solidFill>
              </a:rPr>
              <a:t>-</a:t>
            </a:r>
            <a:r>
              <a:rPr lang="en-US" dirty="0">
                <a:solidFill>
                  <a:srgbClr val="40657E"/>
                </a:solidFill>
              </a:rPr>
              <a:t>03 - </a:t>
            </a:r>
            <a:r>
              <a:rPr lang="ru-RU" dirty="0">
                <a:solidFill>
                  <a:srgbClr val="40657E"/>
                </a:solidFill>
              </a:rPr>
              <a:t>Макурин Иван</a:t>
            </a:r>
            <a:endParaRPr lang="ru-RU" dirty="0">
              <a:solidFill>
                <a:srgbClr val="40657E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5662</Words>
  <Application>WPS Presentation</Application>
  <PresentationFormat>Произвольный</PresentationFormat>
  <Paragraphs>286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SimSun</vt:lpstr>
      <vt:lpstr>Wingdings</vt:lpstr>
      <vt:lpstr>Helvetica</vt:lpstr>
      <vt:lpstr>Helvetica Neue</vt:lpstr>
      <vt:lpstr>Helvetica Neue Medium</vt:lpstr>
      <vt:lpstr>Gilroy-Medium</vt:lpstr>
      <vt:lpstr>Segoe Print</vt:lpstr>
      <vt:lpstr>Calibri</vt:lpstr>
      <vt:lpstr>Microsoft YaHei</vt:lpstr>
      <vt:lpstr>Arial Unicode MS</vt:lpstr>
      <vt:lpstr>Helvetica</vt:lpstr>
      <vt:lpstr>21_BasicWhite</vt:lpstr>
      <vt:lpstr>EASY EATS</vt:lpstr>
      <vt:lpstr>PowerPoint 演示文稿</vt:lpstr>
      <vt:lpstr>PowerPoint 演示文稿</vt:lpstr>
      <vt:lpstr>Easy Eats  — это жидкая еда в формате стаканов объёмом 300 мл., готовая к употреблению.   Основные характеристики:  - Быстрое употребление, не требует приготовления.  - Сбалансированный состав: оптимальное соотношение белков, жиров и углеводов, обогащение витаминами и минералами.</vt:lpstr>
      <vt:lpstr>PowerPoint 演示文稿</vt:lpstr>
      <vt:lpstr>Оценка рынка:  - Общий объём российского рынка здорового питания:  300 млрд рублей в год . - Целевая доля:  0,05%  за 5 лет.  Дефицит альтернатив:  - Отсутствие продуктов, сочетающих удобство, питательность и доступность. - Потребность в качественном питании для активных и пожилых групп населения. </vt:lpstr>
      <vt:lpstr>Каналы сбыта:  1. Розничные магазины и супермаркеты.  2. Вендинговые аппараты в университетах, офисах, на АЗС.  3. Сотрудничество с платформами доставки еды (Яндекс.Еда, Delivery Club).</vt:lpstr>
      <vt:lpstr>1. Постоянные затраты (в месяц):  -Аренда помещения (Санкт-Петербург):   ~100 000 рублей (100–150 м² производственного помещения). -Коммунальные услуги: ~20 000 рублей. -Зарплаты сотрудников: 2 Технолога: 70 000 рублей × 2 = 140 000 рублей. Экономист: 60 000 рублей. Логист: 50 000 рублей. Итого зарплатный фонд: 250 000 рублей. -Обслуживание оборудования: ~10 000 рублей. -Маркетинг (реклама, продвижение): ~50 000 рублей. Итого постоянные затраты: ~430 000 рублей.  </vt:lpstr>
      <vt:lpstr>PowerPoint 演示文稿</vt:lpstr>
      <vt:lpstr>PowerPoint 演示文稿</vt:lpstr>
      <vt:lpstr>Уровень готовности (TRL-3):  - Разработаны первые рецептуры.  - Изготовлены тестовые образцы.  - Проведены предварительные вкусовые тесты.  - Начата работа по поиску партнёров для упаковки и логистики.</vt:lpstr>
      <vt:lpstr>PowerPoint 演示文稿</vt:lpstr>
      <vt:lpstr>ПОЧЕМУ МЫ?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Иван</cp:lastModifiedBy>
  <cp:revision>53</cp:revision>
  <dcterms:created xsi:type="dcterms:W3CDTF">2024-12-05T18:11:00Z</dcterms:created>
  <dcterms:modified xsi:type="dcterms:W3CDTF">2024-12-12T09:24:48Z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C69074576ECC4227A1286834D80E26AE_13</vt:lpwstr>
  </property>
  <property fmtid="{D5CDD505-2E9C-101B-9397-08002B2CF9AE}" pid="3" name="KSOProductBuildVer">
    <vt:lpwstr>1049-12.2.0.19307</vt:lpwstr>
  </property>
</Properties>
</file>